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Calibri (MS) Bold" charset="1" panose="020F0702030404030204"/>
      <p:regular r:id="rId20"/>
    </p:embeddedFont>
    <p:embeddedFont>
      <p:font typeface="Calibri (MS)" charset="1" panose="020F0502020204030204"/>
      <p:regular r:id="rId21"/>
    </p:embeddedFont>
    <p:embeddedFont>
      <p:font typeface="Calibri (MS) Bold Italics" charset="1" panose="020F07020304040A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2.png" Type="http://schemas.openxmlformats.org/officeDocument/2006/relationships/image"/><Relationship Id="rId5" Target="../media/image27.png" Type="http://schemas.openxmlformats.org/officeDocument/2006/relationships/image"/><Relationship Id="rId6" Target="../media/image28.png" Type="http://schemas.openxmlformats.org/officeDocument/2006/relationships/image"/><Relationship Id="rId7" Target="../media/image2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2.png" Type="http://schemas.openxmlformats.org/officeDocument/2006/relationships/image"/><Relationship Id="rId5" Target="../media/image29.png" Type="http://schemas.openxmlformats.org/officeDocument/2006/relationships/image"/><Relationship Id="rId6" Target="../media/image24.png" Type="http://schemas.openxmlformats.org/officeDocument/2006/relationships/image"/><Relationship Id="rId7" Target="../media/image3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2.png" Type="http://schemas.openxmlformats.org/officeDocument/2006/relationships/image"/><Relationship Id="rId5" Target="../media/image31.pn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2.png" Type="http://schemas.openxmlformats.org/officeDocument/2006/relationships/image"/><Relationship Id="rId5" Target="../media/image32.pn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1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png" Type="http://schemas.openxmlformats.org/officeDocument/2006/relationships/image"/><Relationship Id="rId12" Target="../media/image18.png" Type="http://schemas.openxmlformats.org/officeDocument/2006/relationships/image"/><Relationship Id="rId13" Target="../media/image19.svg" Type="http://schemas.openxmlformats.org/officeDocument/2006/relationships/image"/><Relationship Id="rId14" Target="../media/image20.png" Type="http://schemas.openxmlformats.org/officeDocument/2006/relationships/image"/><Relationship Id="rId15" Target="../media/image10.pn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2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2.png" Type="http://schemas.openxmlformats.org/officeDocument/2006/relationships/image"/><Relationship Id="rId5" Target="../media/image25.pn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2.png" Type="http://schemas.openxmlformats.org/officeDocument/2006/relationships/image"/><Relationship Id="rId5" Target="../media/image26.png" Type="http://schemas.openxmlformats.org/officeDocument/2006/relationships/image"/><Relationship Id="rId6" Target="../media/image2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622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4467815" cy="10304255"/>
            <a:chOff x="0" y="0"/>
            <a:chExt cx="5957087" cy="137390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7062" cy="13738988"/>
            </a:xfrm>
            <a:custGeom>
              <a:avLst/>
              <a:gdLst/>
              <a:ahLst/>
              <a:cxnLst/>
              <a:rect r="r" b="b" t="t" l="l"/>
              <a:pathLst>
                <a:path h="13738988" w="5957062">
                  <a:moveTo>
                    <a:pt x="0" y="0"/>
                  </a:moveTo>
                  <a:lnTo>
                    <a:pt x="5957062" y="0"/>
                  </a:lnTo>
                  <a:lnTo>
                    <a:pt x="5957062" y="13738988"/>
                  </a:lnTo>
                  <a:lnTo>
                    <a:pt x="0" y="13738988"/>
                  </a:lnTo>
                  <a:close/>
                </a:path>
              </a:pathLst>
            </a:custGeom>
            <a:solidFill>
              <a:srgbClr val="01B69B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650615" y="878113"/>
            <a:ext cx="1783237" cy="686068"/>
            <a:chOff x="0" y="0"/>
            <a:chExt cx="2377649" cy="91475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77694" cy="914781"/>
            </a:xfrm>
            <a:custGeom>
              <a:avLst/>
              <a:gdLst/>
              <a:ahLst/>
              <a:cxnLst/>
              <a:rect r="r" b="b" t="t" l="l"/>
              <a:pathLst>
                <a:path h="914781" w="2377694">
                  <a:moveTo>
                    <a:pt x="0" y="0"/>
                  </a:moveTo>
                  <a:lnTo>
                    <a:pt x="2377694" y="0"/>
                  </a:lnTo>
                  <a:lnTo>
                    <a:pt x="2377694" y="914781"/>
                  </a:lnTo>
                  <a:lnTo>
                    <a:pt x="0" y="914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5" t="0" r="-13" b="2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558578" y="669321"/>
            <a:ext cx="803564" cy="1167396"/>
          </a:xfrm>
          <a:custGeom>
            <a:avLst/>
            <a:gdLst/>
            <a:ahLst/>
            <a:cxnLst/>
            <a:rect r="r" b="b" t="t" l="l"/>
            <a:pathLst>
              <a:path h="1167396" w="803564">
                <a:moveTo>
                  <a:pt x="0" y="0"/>
                </a:moveTo>
                <a:lnTo>
                  <a:pt x="803564" y="0"/>
                </a:lnTo>
                <a:lnTo>
                  <a:pt x="803564" y="1167396"/>
                </a:lnTo>
                <a:lnTo>
                  <a:pt x="0" y="11673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5400000">
            <a:off x="16796858" y="8532500"/>
            <a:ext cx="1533377" cy="34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b="true" sz="1950" spc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insp.gov.ro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956305" y="6801257"/>
            <a:ext cx="3024101" cy="2711859"/>
          </a:xfrm>
          <a:custGeom>
            <a:avLst/>
            <a:gdLst/>
            <a:ahLst/>
            <a:cxnLst/>
            <a:rect r="r" b="b" t="t" l="l"/>
            <a:pathLst>
              <a:path h="2711859" w="3024101">
                <a:moveTo>
                  <a:pt x="0" y="0"/>
                </a:moveTo>
                <a:lnTo>
                  <a:pt x="3024101" y="0"/>
                </a:lnTo>
                <a:lnTo>
                  <a:pt x="3024101" y="2711859"/>
                </a:lnTo>
                <a:lnTo>
                  <a:pt x="0" y="27118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6680355" y="6283537"/>
            <a:ext cx="9466765" cy="2289144"/>
            <a:chOff x="0" y="0"/>
            <a:chExt cx="12622354" cy="305219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622354" cy="3052192"/>
            </a:xfrm>
            <a:custGeom>
              <a:avLst/>
              <a:gdLst/>
              <a:ahLst/>
              <a:cxnLst/>
              <a:rect r="r" b="b" t="t" l="l"/>
              <a:pathLst>
                <a:path h="3052192" w="12622354">
                  <a:moveTo>
                    <a:pt x="0" y="0"/>
                  </a:moveTo>
                  <a:lnTo>
                    <a:pt x="12622354" y="0"/>
                  </a:lnTo>
                  <a:lnTo>
                    <a:pt x="12622354" y="3052192"/>
                  </a:lnTo>
                  <a:lnTo>
                    <a:pt x="0" y="30521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2622354" cy="3099817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5348"/>
                </a:lnSpc>
              </a:pPr>
              <a:r>
                <a:rPr lang="en-US" b="true" sz="4951" spc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Promovarea alimentației sănătoase și a activității fizice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6680355" y="8865751"/>
            <a:ext cx="10059521" cy="727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1"/>
              </a:lnSpc>
            </a:pPr>
            <a:r>
              <a:rPr lang="en-US" sz="2250" spc="0">
                <a:solidFill>
                  <a:srgbClr val="01B69B"/>
                </a:solidFill>
                <a:latin typeface="Calibri (MS)"/>
                <a:ea typeface="Calibri (MS)"/>
                <a:cs typeface="Calibri (MS)"/>
                <a:sym typeface="Calibri (MS)"/>
              </a:rPr>
              <a:t>Acest material gratuit este destinat familiilor copiilor și preadolescenților 7-15 ani</a:t>
            </a:r>
          </a:p>
          <a:p>
            <a:pPr algn="l">
              <a:lnSpc>
                <a:spcPts val="2701"/>
              </a:lnSpc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31" y="-14316"/>
            <a:ext cx="1148219" cy="10318571"/>
            <a:chOff x="0" y="0"/>
            <a:chExt cx="1530958" cy="137580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30985" cy="13758038"/>
            </a:xfrm>
            <a:custGeom>
              <a:avLst/>
              <a:gdLst/>
              <a:ahLst/>
              <a:cxnLst/>
              <a:rect r="r" b="b" t="t" l="l"/>
              <a:pathLst>
                <a:path h="13758038" w="1530985">
                  <a:moveTo>
                    <a:pt x="0" y="0"/>
                  </a:moveTo>
                  <a:lnTo>
                    <a:pt x="1530985" y="0"/>
                  </a:lnTo>
                  <a:lnTo>
                    <a:pt x="1530985" y="13758038"/>
                  </a:lnTo>
                  <a:lnTo>
                    <a:pt x="0" y="13758038"/>
                  </a:lnTo>
                  <a:close/>
                </a:path>
              </a:pathLst>
            </a:custGeom>
            <a:solidFill>
              <a:srgbClr val="EFEFE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58726" y="664730"/>
            <a:ext cx="773042" cy="1122018"/>
          </a:xfrm>
          <a:custGeom>
            <a:avLst/>
            <a:gdLst/>
            <a:ahLst/>
            <a:cxnLst/>
            <a:rect r="r" b="b" t="t" l="l"/>
            <a:pathLst>
              <a:path h="1122018" w="773042">
                <a:moveTo>
                  <a:pt x="0" y="0"/>
                </a:moveTo>
                <a:lnTo>
                  <a:pt x="773042" y="0"/>
                </a:lnTo>
                <a:lnTo>
                  <a:pt x="773042" y="1122018"/>
                </a:lnTo>
                <a:lnTo>
                  <a:pt x="0" y="112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5400000">
            <a:off x="17065294" y="8757372"/>
            <a:ext cx="1040067" cy="386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b="true" sz="1950" spc="0">
                <a:solidFill>
                  <a:srgbClr val="EFEFE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insp.gov.ro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32980" y="787575"/>
            <a:ext cx="9446966" cy="819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1"/>
              </a:lnSpc>
            </a:pPr>
            <a:r>
              <a:rPr lang="en-US" b="true" sz="5001" spc="0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2. Promovarea activității fizice </a:t>
            </a:r>
          </a:p>
        </p:txBody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220320" y="1993575"/>
            <a:ext cx="15696951" cy="8463688"/>
            <a:chOff x="0" y="0"/>
            <a:chExt cx="21129814" cy="113930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129752" cy="11393043"/>
            </a:xfrm>
            <a:custGeom>
              <a:avLst/>
              <a:gdLst/>
              <a:ahLst/>
              <a:cxnLst/>
              <a:rect r="r" b="b" t="t" l="l"/>
              <a:pathLst>
                <a:path h="11393043" w="21129752">
                  <a:moveTo>
                    <a:pt x="0" y="0"/>
                  </a:moveTo>
                  <a:lnTo>
                    <a:pt x="21129752" y="0"/>
                  </a:lnTo>
                  <a:lnTo>
                    <a:pt x="21129752" y="11393043"/>
                  </a:lnTo>
                  <a:lnTo>
                    <a:pt x="0" y="11393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689" t="0" r="-15689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2895135" y="2186092"/>
            <a:ext cx="13916087" cy="437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75"/>
              </a:lnSpc>
            </a:pPr>
            <a:r>
              <a:rPr lang="en-US" b="true" sz="4051" spc="0">
                <a:solidFill>
                  <a:srgbClr val="7030A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Limitați timpul petrecut în fața ecranelor (televizor, telefon, tabletă, calculator) la cel mult 2 ore zilnic.</a:t>
            </a:r>
          </a:p>
          <a:p>
            <a:pPr algn="just">
              <a:lnSpc>
                <a:spcPts val="4375"/>
              </a:lnSpc>
            </a:pPr>
          </a:p>
          <a:p>
            <a:pPr algn="just" marL="366761" indent="-183380" lvl="1">
              <a:lnSpc>
                <a:spcPts val="4375"/>
              </a:lnSpc>
              <a:buFont typeface="Arial"/>
              <a:buChar char="•"/>
            </a:pPr>
            <a:r>
              <a:rPr lang="en-US" b="true" sz="4051" spc="0">
                <a:solidFill>
                  <a:srgbClr val="1D194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Încurajați jocul activ, mai ales activitatea fizică în natură (jocuri cu mingea, plimbatul câinelui, tăierea ierbii din grădină etc).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0" y="9550121"/>
            <a:ext cx="1145788" cy="549125"/>
            <a:chOff x="0" y="0"/>
            <a:chExt cx="1527717" cy="73216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27717" cy="732166"/>
            </a:xfrm>
            <a:custGeom>
              <a:avLst/>
              <a:gdLst/>
              <a:ahLst/>
              <a:cxnLst/>
              <a:rect r="r" b="b" t="t" l="l"/>
              <a:pathLst>
                <a:path h="732166" w="1527717">
                  <a:moveTo>
                    <a:pt x="0" y="0"/>
                  </a:moveTo>
                  <a:lnTo>
                    <a:pt x="1527717" y="0"/>
                  </a:lnTo>
                  <a:lnTo>
                    <a:pt x="1527717" y="732166"/>
                  </a:lnTo>
                  <a:lnTo>
                    <a:pt x="0" y="7321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527717" cy="7797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11"/>
                </a:lnSpc>
              </a:pPr>
              <a:r>
                <a:rPr lang="en-US" sz="2175" spc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10</a:t>
              </a:r>
            </a:p>
          </p:txBody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4953041" y="6439045"/>
            <a:ext cx="1630627" cy="3117018"/>
            <a:chOff x="0" y="0"/>
            <a:chExt cx="2174169" cy="415602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74113" cy="4156075"/>
            </a:xfrm>
            <a:custGeom>
              <a:avLst/>
              <a:gdLst/>
              <a:ahLst/>
              <a:cxnLst/>
              <a:rect r="r" b="b" t="t" l="l"/>
              <a:pathLst>
                <a:path h="4156075" w="2174113">
                  <a:moveTo>
                    <a:pt x="0" y="0"/>
                  </a:moveTo>
                  <a:lnTo>
                    <a:pt x="2174113" y="0"/>
                  </a:lnTo>
                  <a:lnTo>
                    <a:pt x="2174113" y="4156075"/>
                  </a:lnTo>
                  <a:lnTo>
                    <a:pt x="0" y="4156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7" r="-2" b="-6"/>
              </a:stretch>
            </a:blip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3875050" y="7997014"/>
            <a:ext cx="1326758" cy="1415083"/>
            <a:chOff x="0" y="0"/>
            <a:chExt cx="1769011" cy="188677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768983" cy="1886839"/>
            </a:xfrm>
            <a:custGeom>
              <a:avLst/>
              <a:gdLst/>
              <a:ahLst/>
              <a:cxnLst/>
              <a:rect r="r" b="b" t="t" l="l"/>
              <a:pathLst>
                <a:path h="1886839" w="1768983">
                  <a:moveTo>
                    <a:pt x="0" y="0"/>
                  </a:moveTo>
                  <a:lnTo>
                    <a:pt x="1768983" y="0"/>
                  </a:lnTo>
                  <a:lnTo>
                    <a:pt x="1768983" y="1886839"/>
                  </a:lnTo>
                  <a:lnTo>
                    <a:pt x="0" y="1886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4" r="-1" b="-11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644420" y="5761529"/>
            <a:ext cx="4708614" cy="4186213"/>
            <a:chOff x="0" y="0"/>
            <a:chExt cx="914230" cy="812800"/>
          </a:xfrm>
        </p:grpSpPr>
        <p:sp>
          <p:nvSpPr>
            <p:cNvPr name="Freeform 18" id="18" descr="D:\User_Profile\Desktop\image parinti drumetie.png"/>
            <p:cNvSpPr/>
            <p:nvPr/>
          </p:nvSpPr>
          <p:spPr>
            <a:xfrm flipH="false" flipV="false" rot="0">
              <a:off x="0" y="0"/>
              <a:ext cx="914230" cy="812800"/>
            </a:xfrm>
            <a:custGeom>
              <a:avLst/>
              <a:gdLst/>
              <a:ahLst/>
              <a:cxnLst/>
              <a:rect r="r" b="b" t="t" l="l"/>
              <a:pathLst>
                <a:path h="812800" w="914230">
                  <a:moveTo>
                    <a:pt x="0" y="0"/>
                  </a:moveTo>
                  <a:lnTo>
                    <a:pt x="914230" y="0"/>
                  </a:lnTo>
                  <a:lnTo>
                    <a:pt x="91423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7"/>
              <a:stretch>
                <a:fillRect l="0" t="-313" r="0" b="-313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31" y="-14316"/>
            <a:ext cx="1148219" cy="10318571"/>
            <a:chOff x="0" y="0"/>
            <a:chExt cx="1530958" cy="137580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30985" cy="13758038"/>
            </a:xfrm>
            <a:custGeom>
              <a:avLst/>
              <a:gdLst/>
              <a:ahLst/>
              <a:cxnLst/>
              <a:rect r="r" b="b" t="t" l="l"/>
              <a:pathLst>
                <a:path h="13758038" w="1530985">
                  <a:moveTo>
                    <a:pt x="0" y="0"/>
                  </a:moveTo>
                  <a:lnTo>
                    <a:pt x="1530985" y="0"/>
                  </a:lnTo>
                  <a:lnTo>
                    <a:pt x="1530985" y="13758038"/>
                  </a:lnTo>
                  <a:lnTo>
                    <a:pt x="0" y="13758038"/>
                  </a:lnTo>
                  <a:close/>
                </a:path>
              </a:pathLst>
            </a:custGeom>
            <a:solidFill>
              <a:srgbClr val="EFEFE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58726" y="664730"/>
            <a:ext cx="773042" cy="1122018"/>
          </a:xfrm>
          <a:custGeom>
            <a:avLst/>
            <a:gdLst/>
            <a:ahLst/>
            <a:cxnLst/>
            <a:rect r="r" b="b" t="t" l="l"/>
            <a:pathLst>
              <a:path h="1122018" w="773042">
                <a:moveTo>
                  <a:pt x="0" y="0"/>
                </a:moveTo>
                <a:lnTo>
                  <a:pt x="773042" y="0"/>
                </a:lnTo>
                <a:lnTo>
                  <a:pt x="773042" y="1122018"/>
                </a:lnTo>
                <a:lnTo>
                  <a:pt x="0" y="112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5400000">
            <a:off x="17065294" y="8757372"/>
            <a:ext cx="1040067" cy="386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b="true" sz="1950" spc="0">
                <a:solidFill>
                  <a:srgbClr val="EFEFE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insp.gov.ro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51744" y="743515"/>
            <a:ext cx="8283608" cy="819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1"/>
              </a:lnSpc>
            </a:pPr>
            <a:r>
              <a:rPr lang="en-US" b="true" sz="5001" spc="0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2. Promovarea activității fizice </a:t>
            </a:r>
          </a:p>
        </p:txBody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98188" y="2152813"/>
            <a:ext cx="16878597" cy="8151442"/>
            <a:chOff x="0" y="0"/>
            <a:chExt cx="22795825" cy="110091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2795864" cy="11009122"/>
            </a:xfrm>
            <a:custGeom>
              <a:avLst/>
              <a:gdLst/>
              <a:ahLst/>
              <a:cxnLst/>
              <a:rect r="r" b="b" t="t" l="l"/>
              <a:pathLst>
                <a:path h="11009122" w="22795864">
                  <a:moveTo>
                    <a:pt x="0" y="0"/>
                  </a:moveTo>
                  <a:lnTo>
                    <a:pt x="22795864" y="0"/>
                  </a:lnTo>
                  <a:lnTo>
                    <a:pt x="22795864" y="11009122"/>
                  </a:lnTo>
                  <a:lnTo>
                    <a:pt x="0" y="11009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836" t="0" r="-8836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2586675" y="2124238"/>
            <a:ext cx="13444483" cy="6093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5"/>
              </a:lnSpc>
            </a:pPr>
            <a:r>
              <a:rPr lang="en-US" b="true" sz="4051" spc="0">
                <a:solidFill>
                  <a:srgbClr val="7030A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Ajutați-vă copilul să găsească activități fizice care îi fac plăcere.</a:t>
            </a:r>
          </a:p>
          <a:p>
            <a:pPr algn="just">
              <a:lnSpc>
                <a:spcPts val="4375"/>
              </a:lnSpc>
            </a:pPr>
          </a:p>
          <a:p>
            <a:pPr algn="l" marL="366761" indent="-183380" lvl="1">
              <a:lnSpc>
                <a:spcPts val="4375"/>
              </a:lnSpc>
              <a:buFont typeface="Arial"/>
              <a:buChar char="•"/>
            </a:pPr>
            <a:r>
              <a:rPr lang="en-US" b="true" sz="4051" spc="0">
                <a:solidFill>
                  <a:srgbClr val="13113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Testați diverse activități, de la cele individuale (înot, ciclism, dans) la cele de grup (drumeții, fotbal, volei etc).</a:t>
            </a:r>
          </a:p>
          <a:p>
            <a:pPr algn="just" marL="366761" indent="-183380" lvl="1">
              <a:lnSpc>
                <a:spcPts val="4375"/>
              </a:lnSpc>
            </a:pPr>
          </a:p>
          <a:p>
            <a:pPr algn="l" marL="366761" indent="-183380" lvl="1">
              <a:lnSpc>
                <a:spcPts val="4375"/>
              </a:lnSpc>
            </a:pPr>
          </a:p>
          <a:p>
            <a:pPr algn="l" marL="366761" indent="-183380" lvl="1">
              <a:lnSpc>
                <a:spcPts val="4375"/>
              </a:lnSpc>
            </a:pPr>
          </a:p>
        </p:txBody>
      </p:sp>
      <p:grpSp>
        <p:nvGrpSpPr>
          <p:cNvPr name="Group 10" id="10"/>
          <p:cNvGrpSpPr/>
          <p:nvPr/>
        </p:nvGrpSpPr>
        <p:grpSpPr>
          <a:xfrm rot="0">
            <a:off x="0" y="9550121"/>
            <a:ext cx="1145788" cy="549125"/>
            <a:chOff x="0" y="0"/>
            <a:chExt cx="1527717" cy="73216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27717" cy="732166"/>
            </a:xfrm>
            <a:custGeom>
              <a:avLst/>
              <a:gdLst/>
              <a:ahLst/>
              <a:cxnLst/>
              <a:rect r="r" b="b" t="t" l="l"/>
              <a:pathLst>
                <a:path h="732166" w="1527717">
                  <a:moveTo>
                    <a:pt x="0" y="0"/>
                  </a:moveTo>
                  <a:lnTo>
                    <a:pt x="1527717" y="0"/>
                  </a:lnTo>
                  <a:lnTo>
                    <a:pt x="1527717" y="732166"/>
                  </a:lnTo>
                  <a:lnTo>
                    <a:pt x="0" y="7321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527717" cy="7797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11"/>
                </a:lnSpc>
              </a:pPr>
              <a:r>
                <a:rPr lang="en-US" sz="2175" spc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11</a:t>
              </a:r>
            </a:p>
          </p:txBody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5715245" y="0"/>
            <a:ext cx="2572755" cy="2572755"/>
            <a:chOff x="0" y="0"/>
            <a:chExt cx="3430340" cy="3430340"/>
          </a:xfrm>
        </p:grpSpPr>
        <p:sp>
          <p:nvSpPr>
            <p:cNvPr name="Freeform 14" id="14" descr="Bicycle Childrens Day Celebrates The Childhood Of Parents And Children ..."/>
            <p:cNvSpPr/>
            <p:nvPr/>
          </p:nvSpPr>
          <p:spPr>
            <a:xfrm flipH="false" flipV="false" rot="0">
              <a:off x="0" y="0"/>
              <a:ext cx="3430397" cy="3430397"/>
            </a:xfrm>
            <a:custGeom>
              <a:avLst/>
              <a:gdLst/>
              <a:ahLst/>
              <a:cxnLst/>
              <a:rect r="r" b="b" t="t" l="l"/>
              <a:pathLst>
                <a:path h="3430397" w="3430397">
                  <a:moveTo>
                    <a:pt x="0" y="0"/>
                  </a:moveTo>
                  <a:lnTo>
                    <a:pt x="3430397" y="0"/>
                  </a:lnTo>
                  <a:lnTo>
                    <a:pt x="3430397" y="3430397"/>
                  </a:lnTo>
                  <a:lnTo>
                    <a:pt x="0" y="34303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942438" y="4852875"/>
            <a:ext cx="5816262" cy="5246370"/>
            <a:chOff x="0" y="0"/>
            <a:chExt cx="901091" cy="812800"/>
          </a:xfrm>
        </p:grpSpPr>
        <p:sp>
          <p:nvSpPr>
            <p:cNvPr name="Freeform 16" id="16" descr="D:\User_Profile\Desktop\image parinti drumetie.png"/>
            <p:cNvSpPr/>
            <p:nvPr/>
          </p:nvSpPr>
          <p:spPr>
            <a:xfrm flipH="false" flipV="false" rot="0">
              <a:off x="0" y="0"/>
              <a:ext cx="901091" cy="812800"/>
            </a:xfrm>
            <a:custGeom>
              <a:avLst/>
              <a:gdLst/>
              <a:ahLst/>
              <a:cxnLst/>
              <a:rect r="r" b="b" t="t" l="l"/>
              <a:pathLst>
                <a:path h="812800" w="901091">
                  <a:moveTo>
                    <a:pt x="0" y="0"/>
                  </a:moveTo>
                  <a:lnTo>
                    <a:pt x="901091" y="0"/>
                  </a:lnTo>
                  <a:lnTo>
                    <a:pt x="901091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-412" t="0" r="-412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1289119" y="5185486"/>
            <a:ext cx="4913759" cy="4913759"/>
            <a:chOff x="0" y="0"/>
            <a:chExt cx="812800" cy="812800"/>
          </a:xfrm>
        </p:grpSpPr>
        <p:sp>
          <p:nvSpPr>
            <p:cNvPr name="Freeform 18" id="18" descr="D:\User_Profile\Desktop\899D9A94-BAA4-4D44-8194-583BF80B2BFE.png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7"/>
              <a:stretch>
                <a:fillRect l="-13831" t="0" r="-13831" b="0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31" y="-14316"/>
            <a:ext cx="1148219" cy="10318571"/>
            <a:chOff x="0" y="0"/>
            <a:chExt cx="1530958" cy="137580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30985" cy="13758038"/>
            </a:xfrm>
            <a:custGeom>
              <a:avLst/>
              <a:gdLst/>
              <a:ahLst/>
              <a:cxnLst/>
              <a:rect r="r" b="b" t="t" l="l"/>
              <a:pathLst>
                <a:path h="13758038" w="1530985">
                  <a:moveTo>
                    <a:pt x="0" y="0"/>
                  </a:moveTo>
                  <a:lnTo>
                    <a:pt x="1530985" y="0"/>
                  </a:lnTo>
                  <a:lnTo>
                    <a:pt x="1530985" y="13758038"/>
                  </a:lnTo>
                  <a:lnTo>
                    <a:pt x="0" y="13758038"/>
                  </a:lnTo>
                  <a:close/>
                </a:path>
              </a:pathLst>
            </a:custGeom>
            <a:solidFill>
              <a:srgbClr val="EFEFE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58726" y="664730"/>
            <a:ext cx="773042" cy="1122018"/>
          </a:xfrm>
          <a:custGeom>
            <a:avLst/>
            <a:gdLst/>
            <a:ahLst/>
            <a:cxnLst/>
            <a:rect r="r" b="b" t="t" l="l"/>
            <a:pathLst>
              <a:path h="1122018" w="773042">
                <a:moveTo>
                  <a:pt x="0" y="0"/>
                </a:moveTo>
                <a:lnTo>
                  <a:pt x="773042" y="0"/>
                </a:lnTo>
                <a:lnTo>
                  <a:pt x="773042" y="1122018"/>
                </a:lnTo>
                <a:lnTo>
                  <a:pt x="0" y="112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5400000">
            <a:off x="17065294" y="8757372"/>
            <a:ext cx="1040067" cy="386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b="true" sz="1950" spc="0">
                <a:solidFill>
                  <a:srgbClr val="EFEFE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insp.gov.ro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07264" y="787575"/>
            <a:ext cx="9378900" cy="819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1"/>
              </a:lnSpc>
            </a:pPr>
            <a:r>
              <a:rPr lang="en-US" b="true" sz="5001" spc="0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2. Promovarea activității fizice </a:t>
            </a:r>
          </a:p>
        </p:txBody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531768" y="2093120"/>
            <a:ext cx="16742265" cy="8085601"/>
            <a:chOff x="0" y="0"/>
            <a:chExt cx="22795825" cy="110091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2795864" cy="11009122"/>
            </a:xfrm>
            <a:custGeom>
              <a:avLst/>
              <a:gdLst/>
              <a:ahLst/>
              <a:cxnLst/>
              <a:rect r="r" b="b" t="t" l="l"/>
              <a:pathLst>
                <a:path h="11009122" w="22795864">
                  <a:moveTo>
                    <a:pt x="0" y="0"/>
                  </a:moveTo>
                  <a:lnTo>
                    <a:pt x="22795864" y="0"/>
                  </a:lnTo>
                  <a:lnTo>
                    <a:pt x="22795864" y="11009122"/>
                  </a:lnTo>
                  <a:lnTo>
                    <a:pt x="0" y="11009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836" t="0" r="-8836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565946" y="2064545"/>
            <a:ext cx="15047363" cy="3957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5"/>
              </a:lnSpc>
            </a:pPr>
            <a:r>
              <a:rPr lang="en-US" b="true" sz="4051" spc="0">
                <a:solidFill>
                  <a:srgbClr val="7030A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Faceți din activitatea fizică o ocazie de a vă distra împreună.</a:t>
            </a:r>
          </a:p>
          <a:p>
            <a:pPr algn="just">
              <a:lnSpc>
                <a:spcPts val="4375"/>
              </a:lnSpc>
            </a:pPr>
          </a:p>
          <a:p>
            <a:pPr algn="just" marL="366761" indent="-183380" lvl="1">
              <a:lnSpc>
                <a:spcPts val="4375"/>
              </a:lnSpc>
              <a:buFont typeface="Arial"/>
              <a:buChar char="•"/>
            </a:pPr>
            <a:r>
              <a:rPr lang="en-US" b="true" sz="4051" spc="0">
                <a:solidFill>
                  <a:srgbClr val="005B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Fiți activi împreună cu copiii, în acest fel își vor dezvolta abilități de comunicare, veți avea relație mai apropiată cu copilul dumneavoastră, va crește calitatea vieții în întreaga familie.</a:t>
            </a:r>
          </a:p>
          <a:p>
            <a:pPr algn="l" marL="366761" indent="-183380" lvl="1">
              <a:lnSpc>
                <a:spcPts val="4375"/>
              </a:lnSpc>
            </a:pPr>
          </a:p>
          <a:p>
            <a:pPr algn="l" marL="366761" indent="-183380" lvl="1">
              <a:lnSpc>
                <a:spcPts val="4375"/>
              </a:lnSpc>
            </a:pPr>
          </a:p>
        </p:txBody>
      </p:sp>
      <p:grpSp>
        <p:nvGrpSpPr>
          <p:cNvPr name="Group 10" id="10"/>
          <p:cNvGrpSpPr/>
          <p:nvPr/>
        </p:nvGrpSpPr>
        <p:grpSpPr>
          <a:xfrm rot="0">
            <a:off x="0" y="9550121"/>
            <a:ext cx="1145788" cy="549125"/>
            <a:chOff x="0" y="0"/>
            <a:chExt cx="1527717" cy="73216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27717" cy="732166"/>
            </a:xfrm>
            <a:custGeom>
              <a:avLst/>
              <a:gdLst/>
              <a:ahLst/>
              <a:cxnLst/>
              <a:rect r="r" b="b" t="t" l="l"/>
              <a:pathLst>
                <a:path h="732166" w="1527717">
                  <a:moveTo>
                    <a:pt x="0" y="0"/>
                  </a:moveTo>
                  <a:lnTo>
                    <a:pt x="1527717" y="0"/>
                  </a:lnTo>
                  <a:lnTo>
                    <a:pt x="1527717" y="732166"/>
                  </a:lnTo>
                  <a:lnTo>
                    <a:pt x="0" y="7321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527717" cy="7797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11"/>
                </a:lnSpc>
              </a:pPr>
              <a:r>
                <a:rPr lang="en-US" sz="2175" spc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12</a:t>
              </a:r>
            </a:p>
          </p:txBody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1144381" y="5294703"/>
            <a:ext cx="7150675" cy="4767538"/>
            <a:chOff x="0" y="0"/>
            <a:chExt cx="8153225" cy="543596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53273" cy="5435981"/>
            </a:xfrm>
            <a:custGeom>
              <a:avLst/>
              <a:gdLst/>
              <a:ahLst/>
              <a:cxnLst/>
              <a:rect r="r" b="b" t="t" l="l"/>
              <a:pathLst>
                <a:path h="5435981" w="8153273">
                  <a:moveTo>
                    <a:pt x="0" y="0"/>
                  </a:moveTo>
                  <a:lnTo>
                    <a:pt x="8153273" y="0"/>
                  </a:lnTo>
                  <a:lnTo>
                    <a:pt x="8153273" y="5435981"/>
                  </a:lnTo>
                  <a:lnTo>
                    <a:pt x="0" y="5435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" t="0" r="-3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942438" y="5144970"/>
            <a:ext cx="5492507" cy="4954275"/>
            <a:chOff x="0" y="0"/>
            <a:chExt cx="901102" cy="812800"/>
          </a:xfrm>
        </p:grpSpPr>
        <p:sp>
          <p:nvSpPr>
            <p:cNvPr name="Freeform 16" id="16" descr="D:\User_Profile\Desktop\image parinti drumetie.png"/>
            <p:cNvSpPr/>
            <p:nvPr/>
          </p:nvSpPr>
          <p:spPr>
            <a:xfrm flipH="false" flipV="false" rot="0">
              <a:off x="0" y="0"/>
              <a:ext cx="901102" cy="812800"/>
            </a:xfrm>
            <a:custGeom>
              <a:avLst/>
              <a:gdLst/>
              <a:ahLst/>
              <a:cxnLst/>
              <a:rect r="r" b="b" t="t" l="l"/>
              <a:pathLst>
                <a:path h="812800" w="901102">
                  <a:moveTo>
                    <a:pt x="0" y="0"/>
                  </a:moveTo>
                  <a:lnTo>
                    <a:pt x="901102" y="0"/>
                  </a:lnTo>
                  <a:lnTo>
                    <a:pt x="901102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-412" t="0" r="-412" b="0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31" y="-14316"/>
            <a:ext cx="1148219" cy="10318571"/>
            <a:chOff x="0" y="0"/>
            <a:chExt cx="1530958" cy="137580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30985" cy="13758038"/>
            </a:xfrm>
            <a:custGeom>
              <a:avLst/>
              <a:gdLst/>
              <a:ahLst/>
              <a:cxnLst/>
              <a:rect r="r" b="b" t="t" l="l"/>
              <a:pathLst>
                <a:path h="13758038" w="1530985">
                  <a:moveTo>
                    <a:pt x="0" y="0"/>
                  </a:moveTo>
                  <a:lnTo>
                    <a:pt x="1530985" y="0"/>
                  </a:lnTo>
                  <a:lnTo>
                    <a:pt x="1530985" y="13758038"/>
                  </a:lnTo>
                  <a:lnTo>
                    <a:pt x="0" y="13758038"/>
                  </a:lnTo>
                  <a:close/>
                </a:path>
              </a:pathLst>
            </a:custGeom>
            <a:solidFill>
              <a:srgbClr val="EFEFE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58726" y="664730"/>
            <a:ext cx="773042" cy="1122018"/>
          </a:xfrm>
          <a:custGeom>
            <a:avLst/>
            <a:gdLst/>
            <a:ahLst/>
            <a:cxnLst/>
            <a:rect r="r" b="b" t="t" l="l"/>
            <a:pathLst>
              <a:path h="1122018" w="773042">
                <a:moveTo>
                  <a:pt x="0" y="0"/>
                </a:moveTo>
                <a:lnTo>
                  <a:pt x="773042" y="0"/>
                </a:lnTo>
                <a:lnTo>
                  <a:pt x="773042" y="1122018"/>
                </a:lnTo>
                <a:lnTo>
                  <a:pt x="0" y="112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5400000">
            <a:off x="17065294" y="8757372"/>
            <a:ext cx="1040067" cy="386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b="true" sz="1950" spc="0">
                <a:solidFill>
                  <a:srgbClr val="EFEFE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insp.gov.ro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51744" y="743515"/>
            <a:ext cx="8765605" cy="819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1"/>
              </a:lnSpc>
            </a:pPr>
            <a:r>
              <a:rPr lang="en-US" b="true" sz="5001" spc="0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2. Promovarea activității fizice </a:t>
            </a:r>
          </a:p>
        </p:txBody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531768" y="2058269"/>
            <a:ext cx="16370944" cy="8040976"/>
            <a:chOff x="0" y="0"/>
            <a:chExt cx="23196301" cy="1139341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3196296" cy="11393424"/>
            </a:xfrm>
            <a:custGeom>
              <a:avLst/>
              <a:gdLst/>
              <a:ahLst/>
              <a:cxnLst/>
              <a:rect r="r" b="b" t="t" l="l"/>
              <a:pathLst>
                <a:path h="11393424" w="23196296">
                  <a:moveTo>
                    <a:pt x="0" y="0"/>
                  </a:moveTo>
                  <a:lnTo>
                    <a:pt x="23196296" y="0"/>
                  </a:lnTo>
                  <a:lnTo>
                    <a:pt x="23196296" y="11393424"/>
                  </a:lnTo>
                  <a:lnTo>
                    <a:pt x="0" y="11393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9839" t="0" r="-9839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754740" y="1848470"/>
            <a:ext cx="15684981" cy="415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9"/>
              </a:lnSpc>
            </a:pPr>
          </a:p>
          <a:p>
            <a:pPr algn="ctr">
              <a:lnSpc>
                <a:spcPts val="3889"/>
              </a:lnSpc>
            </a:pPr>
          </a:p>
          <a:p>
            <a:pPr algn="ctr">
              <a:lnSpc>
                <a:spcPts val="3889"/>
              </a:lnSpc>
            </a:pPr>
            <a:r>
              <a:rPr lang="en-US" b="true" sz="3601" spc="0">
                <a:solidFill>
                  <a:srgbClr val="AC1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În timpul activității fizice asigurați-vă că nu există niciun pericol pentru copil, că poartă încălțăminte adecvată sau cască de protecție atunci când este cazul.</a:t>
            </a:r>
          </a:p>
          <a:p>
            <a:pPr algn="ctr">
              <a:lnSpc>
                <a:spcPts val="3889"/>
              </a:lnSpc>
            </a:pPr>
          </a:p>
          <a:p>
            <a:pPr algn="ctr">
              <a:lnSpc>
                <a:spcPts val="5348"/>
              </a:lnSpc>
            </a:pPr>
            <a:r>
              <a:rPr lang="en-US" b="true" sz="4951" spc="0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Copiii activi sunt copii fericiți!</a:t>
            </a:r>
          </a:p>
          <a:p>
            <a:pPr algn="just">
              <a:lnSpc>
                <a:spcPts val="3889"/>
              </a:lnSpc>
            </a:pPr>
          </a:p>
          <a:p>
            <a:pPr algn="just">
              <a:lnSpc>
                <a:spcPts val="3889"/>
              </a:lnSpc>
            </a:pPr>
          </a:p>
        </p:txBody>
      </p:sp>
      <p:grpSp>
        <p:nvGrpSpPr>
          <p:cNvPr name="Group 10" id="10"/>
          <p:cNvGrpSpPr/>
          <p:nvPr/>
        </p:nvGrpSpPr>
        <p:grpSpPr>
          <a:xfrm rot="0">
            <a:off x="0" y="9550121"/>
            <a:ext cx="1145788" cy="549125"/>
            <a:chOff x="0" y="0"/>
            <a:chExt cx="1527717" cy="73216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27717" cy="732166"/>
            </a:xfrm>
            <a:custGeom>
              <a:avLst/>
              <a:gdLst/>
              <a:ahLst/>
              <a:cxnLst/>
              <a:rect r="r" b="b" t="t" l="l"/>
              <a:pathLst>
                <a:path h="732166" w="1527717">
                  <a:moveTo>
                    <a:pt x="0" y="0"/>
                  </a:moveTo>
                  <a:lnTo>
                    <a:pt x="1527717" y="0"/>
                  </a:lnTo>
                  <a:lnTo>
                    <a:pt x="1527717" y="732166"/>
                  </a:lnTo>
                  <a:lnTo>
                    <a:pt x="0" y="7321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527717" cy="7797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11"/>
                </a:lnSpc>
              </a:pPr>
              <a:r>
                <a:rPr lang="en-US" sz="2175" spc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13</a:t>
              </a:r>
            </a:p>
          </p:txBody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1352013" y="6303934"/>
            <a:ext cx="5808060" cy="3742910"/>
            <a:chOff x="0" y="0"/>
            <a:chExt cx="6020472" cy="387979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020435" cy="3879850"/>
            </a:xfrm>
            <a:custGeom>
              <a:avLst/>
              <a:gdLst/>
              <a:ahLst/>
              <a:cxnLst/>
              <a:rect r="r" b="b" t="t" l="l"/>
              <a:pathLst>
                <a:path h="3879850" w="6020435">
                  <a:moveTo>
                    <a:pt x="0" y="0"/>
                  </a:moveTo>
                  <a:lnTo>
                    <a:pt x="6020435" y="0"/>
                  </a:lnTo>
                  <a:lnTo>
                    <a:pt x="6020435" y="3879850"/>
                  </a:lnTo>
                  <a:lnTo>
                    <a:pt x="0" y="3879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7" r="0" b="-6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942438" y="5582199"/>
            <a:ext cx="5102769" cy="4517046"/>
            <a:chOff x="0" y="0"/>
            <a:chExt cx="918195" cy="812800"/>
          </a:xfrm>
        </p:grpSpPr>
        <p:sp>
          <p:nvSpPr>
            <p:cNvPr name="Freeform 16" id="16" descr="D:\User_Profile\Desktop\image parinti drumetie.png"/>
            <p:cNvSpPr/>
            <p:nvPr/>
          </p:nvSpPr>
          <p:spPr>
            <a:xfrm flipH="false" flipV="false" rot="0">
              <a:off x="0" y="0"/>
              <a:ext cx="918195" cy="812800"/>
            </a:xfrm>
            <a:custGeom>
              <a:avLst/>
              <a:gdLst/>
              <a:ahLst/>
              <a:cxnLst/>
              <a:rect r="r" b="b" t="t" l="l"/>
              <a:pathLst>
                <a:path h="812800" w="918195">
                  <a:moveTo>
                    <a:pt x="0" y="0"/>
                  </a:moveTo>
                  <a:lnTo>
                    <a:pt x="918195" y="0"/>
                  </a:lnTo>
                  <a:lnTo>
                    <a:pt x="918195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0" t="-531" r="0" b="-531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622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4467815" cy="10304255"/>
            <a:chOff x="0" y="0"/>
            <a:chExt cx="5957087" cy="137390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7062" cy="13738988"/>
            </a:xfrm>
            <a:custGeom>
              <a:avLst/>
              <a:gdLst/>
              <a:ahLst/>
              <a:cxnLst/>
              <a:rect r="r" b="b" t="t" l="l"/>
              <a:pathLst>
                <a:path h="13738988" w="5957062">
                  <a:moveTo>
                    <a:pt x="0" y="0"/>
                  </a:moveTo>
                  <a:lnTo>
                    <a:pt x="5957062" y="0"/>
                  </a:lnTo>
                  <a:lnTo>
                    <a:pt x="5957062" y="13738988"/>
                  </a:lnTo>
                  <a:lnTo>
                    <a:pt x="0" y="13738988"/>
                  </a:lnTo>
                  <a:close/>
                </a:path>
              </a:pathLst>
            </a:custGeom>
            <a:solidFill>
              <a:srgbClr val="01B69B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650615" y="878113"/>
            <a:ext cx="1783237" cy="686068"/>
            <a:chOff x="0" y="0"/>
            <a:chExt cx="2377649" cy="91475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77694" cy="914781"/>
            </a:xfrm>
            <a:custGeom>
              <a:avLst/>
              <a:gdLst/>
              <a:ahLst/>
              <a:cxnLst/>
              <a:rect r="r" b="b" t="t" l="l"/>
              <a:pathLst>
                <a:path h="914781" w="2377694">
                  <a:moveTo>
                    <a:pt x="0" y="0"/>
                  </a:moveTo>
                  <a:lnTo>
                    <a:pt x="2377694" y="0"/>
                  </a:lnTo>
                  <a:lnTo>
                    <a:pt x="2377694" y="914781"/>
                  </a:lnTo>
                  <a:lnTo>
                    <a:pt x="0" y="914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5" t="0" r="-13" b="2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558578" y="669321"/>
            <a:ext cx="803564" cy="1167396"/>
          </a:xfrm>
          <a:custGeom>
            <a:avLst/>
            <a:gdLst/>
            <a:ahLst/>
            <a:cxnLst/>
            <a:rect r="r" b="b" t="t" l="l"/>
            <a:pathLst>
              <a:path h="1167396" w="803564">
                <a:moveTo>
                  <a:pt x="0" y="0"/>
                </a:moveTo>
                <a:lnTo>
                  <a:pt x="803564" y="0"/>
                </a:lnTo>
                <a:lnTo>
                  <a:pt x="803564" y="1167396"/>
                </a:lnTo>
                <a:lnTo>
                  <a:pt x="0" y="11673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56305" y="6801257"/>
            <a:ext cx="3024101" cy="2711859"/>
          </a:xfrm>
          <a:custGeom>
            <a:avLst/>
            <a:gdLst/>
            <a:ahLst/>
            <a:cxnLst/>
            <a:rect r="r" b="b" t="t" l="l"/>
            <a:pathLst>
              <a:path h="2711859" w="3024101">
                <a:moveTo>
                  <a:pt x="0" y="0"/>
                </a:moveTo>
                <a:lnTo>
                  <a:pt x="3024101" y="0"/>
                </a:lnTo>
                <a:lnTo>
                  <a:pt x="3024101" y="2711859"/>
                </a:lnTo>
                <a:lnTo>
                  <a:pt x="0" y="27118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-5400000">
            <a:off x="16811456" y="8547096"/>
            <a:ext cx="1504182" cy="34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b="true" sz="1950" spc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insp.gov.ro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786186" y="7288625"/>
            <a:ext cx="5462234" cy="836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42"/>
              </a:lnSpc>
            </a:pPr>
            <a:r>
              <a:rPr lang="en-US" b="true" sz="4951" spc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Mulțumim.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89427" y="8554711"/>
            <a:ext cx="5654549" cy="727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0"/>
              </a:lnSpc>
            </a:pPr>
            <a:r>
              <a:rPr lang="en-US" sz="1200" spc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Adresa: str. Dr. Leonte Anastasievici nr. 1-3, sector 5, cod poștal 050463, București, România</a:t>
            </a:r>
          </a:p>
          <a:p>
            <a:pPr algn="l">
              <a:lnSpc>
                <a:spcPts val="1440"/>
              </a:lnSpc>
            </a:pPr>
            <a:r>
              <a:rPr lang="en-US" sz="1200" spc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Telefon secretariat: +4 0213 183 620, +4 0213 183 619</a:t>
            </a:r>
          </a:p>
          <a:p>
            <a:pPr algn="l">
              <a:lnSpc>
                <a:spcPts val="1440"/>
              </a:lnSpc>
            </a:pPr>
            <a:r>
              <a:rPr lang="en-US" sz="1200" spc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Fax: +4 0213 123 426</a:t>
            </a:r>
          </a:p>
          <a:p>
            <a:pPr algn="l">
              <a:lnSpc>
                <a:spcPts val="1440"/>
              </a:lnSpc>
            </a:pPr>
            <a:r>
              <a:rPr lang="en-US" sz="1200" spc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E-mail: directie.generala@insp.gov.ro</a:t>
            </a:r>
          </a:p>
        </p:txBody>
      </p: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31" y="-14316"/>
            <a:ext cx="1148219" cy="10318571"/>
            <a:chOff x="0" y="0"/>
            <a:chExt cx="1530958" cy="137580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30985" cy="13758038"/>
            </a:xfrm>
            <a:custGeom>
              <a:avLst/>
              <a:gdLst/>
              <a:ahLst/>
              <a:cxnLst/>
              <a:rect r="r" b="b" t="t" l="l"/>
              <a:pathLst>
                <a:path h="13758038" w="1530985">
                  <a:moveTo>
                    <a:pt x="0" y="0"/>
                  </a:moveTo>
                  <a:lnTo>
                    <a:pt x="1530985" y="0"/>
                  </a:lnTo>
                  <a:lnTo>
                    <a:pt x="1530985" y="13758038"/>
                  </a:lnTo>
                  <a:lnTo>
                    <a:pt x="0" y="13758038"/>
                  </a:lnTo>
                  <a:close/>
                </a:path>
              </a:pathLst>
            </a:custGeom>
            <a:solidFill>
              <a:srgbClr val="EFEFE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58726" y="664730"/>
            <a:ext cx="773042" cy="1122018"/>
          </a:xfrm>
          <a:custGeom>
            <a:avLst/>
            <a:gdLst/>
            <a:ahLst/>
            <a:cxnLst/>
            <a:rect r="r" b="b" t="t" l="l"/>
            <a:pathLst>
              <a:path h="1122018" w="773042">
                <a:moveTo>
                  <a:pt x="0" y="0"/>
                </a:moveTo>
                <a:lnTo>
                  <a:pt x="773042" y="0"/>
                </a:lnTo>
                <a:lnTo>
                  <a:pt x="773042" y="1122018"/>
                </a:lnTo>
                <a:lnTo>
                  <a:pt x="0" y="112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5400000">
            <a:off x="17065294" y="8757372"/>
            <a:ext cx="1040067" cy="386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b="true" sz="1950" spc="0">
                <a:solidFill>
                  <a:srgbClr val="EFEFE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insp.gov.ro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9550121"/>
            <a:ext cx="1145788" cy="549125"/>
            <a:chOff x="0" y="0"/>
            <a:chExt cx="1527717" cy="73216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27717" cy="732166"/>
            </a:xfrm>
            <a:custGeom>
              <a:avLst/>
              <a:gdLst/>
              <a:ahLst/>
              <a:cxnLst/>
              <a:rect r="r" b="b" t="t" l="l"/>
              <a:pathLst>
                <a:path h="732166" w="1527717">
                  <a:moveTo>
                    <a:pt x="0" y="0"/>
                  </a:moveTo>
                  <a:lnTo>
                    <a:pt x="1527717" y="0"/>
                  </a:lnTo>
                  <a:lnTo>
                    <a:pt x="1527717" y="732166"/>
                  </a:lnTo>
                  <a:lnTo>
                    <a:pt x="0" y="7321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527717" cy="7797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11"/>
                </a:lnSpc>
              </a:pPr>
              <a:r>
                <a:rPr lang="en-US" sz="2175" spc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</a:t>
              </a: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791340" y="-154770"/>
            <a:ext cx="10639996" cy="1331620"/>
            <a:chOff x="0" y="0"/>
            <a:chExt cx="14186662" cy="177549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186663" cy="1775460"/>
            </a:xfrm>
            <a:custGeom>
              <a:avLst/>
              <a:gdLst/>
              <a:ahLst/>
              <a:cxnLst/>
              <a:rect r="r" b="b" t="t" l="l"/>
              <a:pathLst>
                <a:path h="1775460" w="14186663">
                  <a:moveTo>
                    <a:pt x="0" y="0"/>
                  </a:moveTo>
                  <a:lnTo>
                    <a:pt x="14186663" y="0"/>
                  </a:lnTo>
                  <a:lnTo>
                    <a:pt x="14186663" y="1775460"/>
                  </a:lnTo>
                  <a:lnTo>
                    <a:pt x="0" y="177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7" t="0" r="-17" b="-1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746198" y="1028700"/>
            <a:ext cx="16541802" cy="9193851"/>
            <a:chOff x="0" y="0"/>
            <a:chExt cx="22055736" cy="1225846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055710" cy="12258421"/>
            </a:xfrm>
            <a:custGeom>
              <a:avLst/>
              <a:gdLst/>
              <a:ahLst/>
              <a:cxnLst/>
              <a:rect r="r" b="b" t="t" l="l"/>
              <a:pathLst>
                <a:path h="12258421" w="22055710">
                  <a:moveTo>
                    <a:pt x="0" y="0"/>
                  </a:moveTo>
                  <a:lnTo>
                    <a:pt x="22055710" y="0"/>
                  </a:lnTo>
                  <a:lnTo>
                    <a:pt x="22055710" y="12258421"/>
                  </a:lnTo>
                  <a:lnTo>
                    <a:pt x="0" y="122584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4652995" y="1649862"/>
            <a:ext cx="11220359" cy="5733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89"/>
              </a:lnSpc>
            </a:pPr>
            <a:r>
              <a:rPr lang="en-US" b="true" sz="3651" spc="62">
                <a:solidFill>
                  <a:srgbClr val="C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Din acest material veți afla:</a:t>
            </a:r>
          </a:p>
          <a:p>
            <a:pPr algn="l">
              <a:lnSpc>
                <a:spcPts val="4089"/>
              </a:lnSpc>
            </a:pPr>
          </a:p>
          <a:p>
            <a:pPr algn="just" marL="330541" indent="-165271" lvl="1">
              <a:lnSpc>
                <a:spcPts val="4089"/>
              </a:lnSpc>
              <a:buFont typeface="Arial"/>
              <a:buChar char="•"/>
            </a:pPr>
            <a:r>
              <a:rPr lang="en-US" b="true" sz="3651" spc="62">
                <a:solidFill>
                  <a:srgbClr val="26226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 ce este important să adoptați o dietă sănătoasă în familia dumneavoastră – atât pentru părinți, cât și pentru copii </a:t>
            </a:r>
            <a:r>
              <a:rPr lang="en-US" b="true" sz="3651" spc="62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√</a:t>
            </a:r>
          </a:p>
          <a:p>
            <a:pPr algn="just" marL="330541" indent="-165271" lvl="1">
              <a:lnSpc>
                <a:spcPts val="4089"/>
              </a:lnSpc>
              <a:buFont typeface="Arial"/>
              <a:buChar char="•"/>
            </a:pPr>
            <a:r>
              <a:rPr lang="en-US" b="true" sz="3651" spc="62">
                <a:solidFill>
                  <a:srgbClr val="26226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Cum să faceți alegeri alimentare sănătoase în familie</a:t>
            </a:r>
            <a:r>
              <a:rPr lang="en-US" b="true" sz="3651" spc="62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√</a:t>
            </a:r>
          </a:p>
          <a:p>
            <a:pPr algn="just" marL="330541" indent="-165271" lvl="1">
              <a:lnSpc>
                <a:spcPts val="4089"/>
              </a:lnSpc>
              <a:buFont typeface="Arial"/>
              <a:buChar char="•"/>
            </a:pPr>
            <a:r>
              <a:rPr lang="en-US" b="true" sz="3651" spc="62">
                <a:solidFill>
                  <a:srgbClr val="26226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Cum să încurajați o atitudine pozitivă față de alimentația sănătoasă</a:t>
            </a:r>
            <a:r>
              <a:rPr lang="en-US" b="true" sz="3651" spc="62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√</a:t>
            </a:r>
          </a:p>
          <a:p>
            <a:pPr algn="just" marL="330541" indent="-165271" lvl="1">
              <a:lnSpc>
                <a:spcPts val="4089"/>
              </a:lnSpc>
              <a:buFont typeface="Arial"/>
              <a:buChar char="•"/>
            </a:pPr>
            <a:r>
              <a:rPr lang="en-US" b="true" sz="3651" spc="62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Noțiuni legate de promovarea activității fizice în rândul copiilor</a:t>
            </a:r>
            <a:r>
              <a:rPr lang="en-US" b="true" sz="3651" spc="62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√</a:t>
            </a:r>
          </a:p>
          <a:p>
            <a:pPr algn="l" marL="330541" indent="-165271" lvl="1">
              <a:lnSpc>
                <a:spcPts val="4089"/>
              </a:lnSpc>
            </a:pPr>
          </a:p>
        </p:txBody>
      </p: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791340" y="6833526"/>
            <a:ext cx="3587046" cy="3588187"/>
            <a:chOff x="0" y="0"/>
            <a:chExt cx="5658170" cy="5659971"/>
          </a:xfrm>
        </p:grpSpPr>
        <p:sp>
          <p:nvSpPr>
            <p:cNvPr name="Freeform 15" id="15" descr="D:\User_Profile\Desktop\image.png"/>
            <p:cNvSpPr/>
            <p:nvPr/>
          </p:nvSpPr>
          <p:spPr>
            <a:xfrm flipH="false" flipV="false" rot="0">
              <a:off x="0" y="0"/>
              <a:ext cx="5658231" cy="5660009"/>
            </a:xfrm>
            <a:custGeom>
              <a:avLst/>
              <a:gdLst/>
              <a:ahLst/>
              <a:cxnLst/>
              <a:rect r="r" b="b" t="t" l="l"/>
              <a:pathLst>
                <a:path h="5660009" w="5658231">
                  <a:moveTo>
                    <a:pt x="0" y="0"/>
                  </a:moveTo>
                  <a:lnTo>
                    <a:pt x="5658231" y="0"/>
                  </a:lnTo>
                  <a:lnTo>
                    <a:pt x="5658231" y="5660009"/>
                  </a:lnTo>
                  <a:lnTo>
                    <a:pt x="0" y="566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5" t="0" r="-14" b="0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31" y="-14316"/>
            <a:ext cx="1148219" cy="10318571"/>
            <a:chOff x="0" y="0"/>
            <a:chExt cx="1530958" cy="137580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30985" cy="13758038"/>
            </a:xfrm>
            <a:custGeom>
              <a:avLst/>
              <a:gdLst/>
              <a:ahLst/>
              <a:cxnLst/>
              <a:rect r="r" b="b" t="t" l="l"/>
              <a:pathLst>
                <a:path h="13758038" w="1530985">
                  <a:moveTo>
                    <a:pt x="0" y="0"/>
                  </a:moveTo>
                  <a:lnTo>
                    <a:pt x="1530985" y="0"/>
                  </a:lnTo>
                  <a:lnTo>
                    <a:pt x="1530985" y="13758038"/>
                  </a:lnTo>
                  <a:lnTo>
                    <a:pt x="0" y="13758038"/>
                  </a:lnTo>
                  <a:close/>
                </a:path>
              </a:pathLst>
            </a:custGeom>
            <a:solidFill>
              <a:srgbClr val="EFEFE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58726" y="664730"/>
            <a:ext cx="773042" cy="1122018"/>
          </a:xfrm>
          <a:custGeom>
            <a:avLst/>
            <a:gdLst/>
            <a:ahLst/>
            <a:cxnLst/>
            <a:rect r="r" b="b" t="t" l="l"/>
            <a:pathLst>
              <a:path h="1122018" w="773042">
                <a:moveTo>
                  <a:pt x="0" y="0"/>
                </a:moveTo>
                <a:lnTo>
                  <a:pt x="773042" y="0"/>
                </a:lnTo>
                <a:lnTo>
                  <a:pt x="773042" y="1122018"/>
                </a:lnTo>
                <a:lnTo>
                  <a:pt x="0" y="112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5400000">
            <a:off x="17065294" y="8757372"/>
            <a:ext cx="1040067" cy="386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b="true" sz="1950" spc="0">
                <a:solidFill>
                  <a:srgbClr val="EFEFE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insp.gov.ro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9581183"/>
            <a:ext cx="1145788" cy="549125"/>
            <a:chOff x="0" y="0"/>
            <a:chExt cx="1527717" cy="73216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27717" cy="732166"/>
            </a:xfrm>
            <a:custGeom>
              <a:avLst/>
              <a:gdLst/>
              <a:ahLst/>
              <a:cxnLst/>
              <a:rect r="r" b="b" t="t" l="l"/>
              <a:pathLst>
                <a:path h="732166" w="1527717">
                  <a:moveTo>
                    <a:pt x="0" y="0"/>
                  </a:moveTo>
                  <a:lnTo>
                    <a:pt x="1527717" y="0"/>
                  </a:lnTo>
                  <a:lnTo>
                    <a:pt x="1527717" y="732166"/>
                  </a:lnTo>
                  <a:lnTo>
                    <a:pt x="0" y="7321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527717" cy="7797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11"/>
                </a:lnSpc>
              </a:pPr>
              <a:r>
                <a:rPr lang="en-US" sz="2175" spc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3</a:t>
              </a: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791340" y="-154770"/>
            <a:ext cx="10639996" cy="1331620"/>
            <a:chOff x="0" y="0"/>
            <a:chExt cx="14186662" cy="177549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186663" cy="1775460"/>
            </a:xfrm>
            <a:custGeom>
              <a:avLst/>
              <a:gdLst/>
              <a:ahLst/>
              <a:cxnLst/>
              <a:rect r="r" b="b" t="t" l="l"/>
              <a:pathLst>
                <a:path h="1775460" w="14186663">
                  <a:moveTo>
                    <a:pt x="0" y="0"/>
                  </a:moveTo>
                  <a:lnTo>
                    <a:pt x="14186663" y="0"/>
                  </a:lnTo>
                  <a:lnTo>
                    <a:pt x="14186663" y="1775460"/>
                  </a:lnTo>
                  <a:lnTo>
                    <a:pt x="0" y="177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7" t="0" r="-17" b="-1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746198" y="936186"/>
            <a:ext cx="16541802" cy="9194121"/>
            <a:chOff x="0" y="0"/>
            <a:chExt cx="22055736" cy="122588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055710" cy="12258802"/>
            </a:xfrm>
            <a:custGeom>
              <a:avLst/>
              <a:gdLst/>
              <a:ahLst/>
              <a:cxnLst/>
              <a:rect r="r" b="b" t="t" l="l"/>
              <a:pathLst>
                <a:path h="12258802" w="22055710">
                  <a:moveTo>
                    <a:pt x="0" y="0"/>
                  </a:moveTo>
                  <a:lnTo>
                    <a:pt x="22055710" y="0"/>
                  </a:lnTo>
                  <a:lnTo>
                    <a:pt x="22055710" y="12258802"/>
                  </a:lnTo>
                  <a:lnTo>
                    <a:pt x="0" y="122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" t="0" r="-1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5864861" y="1786748"/>
            <a:ext cx="9448991" cy="586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26"/>
              </a:lnSpc>
            </a:pPr>
            <a:r>
              <a:rPr lang="en-US" b="true" sz="4426" spc="17">
                <a:solidFill>
                  <a:srgbClr val="0070C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 ce este importantă alimentația sănătoasă la copii?</a:t>
            </a:r>
          </a:p>
          <a:p>
            <a:pPr algn="just">
              <a:lnSpc>
                <a:spcPts val="4051"/>
              </a:lnSpc>
            </a:pPr>
          </a:p>
          <a:p>
            <a:pPr algn="just" marL="366761" indent="-183380" lvl="1">
              <a:lnSpc>
                <a:spcPts val="4051"/>
              </a:lnSpc>
              <a:buFont typeface="Arial"/>
              <a:buChar char="•"/>
            </a:pPr>
            <a:r>
              <a:rPr lang="en-US" b="true" sz="4051" spc="16">
                <a:solidFill>
                  <a:srgbClr val="26226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Îmbunătățește sănătatea generală a organismului</a:t>
            </a:r>
          </a:p>
          <a:p>
            <a:pPr algn="just" marL="366761" indent="-183380" lvl="1">
              <a:lnSpc>
                <a:spcPts val="4051"/>
              </a:lnSpc>
              <a:buFont typeface="Arial"/>
              <a:buChar char="•"/>
            </a:pPr>
            <a:r>
              <a:rPr lang="en-US" b="true" sz="4051" spc="16">
                <a:solidFill>
                  <a:srgbClr val="26226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Oferă mai multă energie;</a:t>
            </a:r>
          </a:p>
          <a:p>
            <a:pPr algn="just" marL="366761" indent="-183380" lvl="1">
              <a:lnSpc>
                <a:spcPts val="4051"/>
              </a:lnSpc>
              <a:buFont typeface="Arial"/>
              <a:buChar char="•"/>
            </a:pPr>
            <a:r>
              <a:rPr lang="en-US" b="true" sz="4051" spc="16">
                <a:solidFill>
                  <a:srgbClr val="26226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Dezvoltarea armonioasă a organismului;</a:t>
            </a:r>
          </a:p>
          <a:p>
            <a:pPr algn="just" marL="366360" indent="-183180" lvl="1">
              <a:lnSpc>
                <a:spcPts val="4051"/>
              </a:lnSpc>
              <a:buFont typeface="Arial"/>
              <a:buChar char="•"/>
            </a:pPr>
            <a:r>
              <a:rPr lang="en-US" b="true" sz="4051" spc="16">
                <a:solidFill>
                  <a:srgbClr val="26226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Menținerea unei greutăți corporale  corespunzătoare;</a:t>
            </a:r>
          </a:p>
          <a:p>
            <a:pPr algn="just" marL="366360" indent="-183180" lvl="1">
              <a:lnSpc>
                <a:spcPts val="4051"/>
              </a:lnSpc>
              <a:buFont typeface="Arial"/>
              <a:buChar char="•"/>
            </a:pPr>
            <a:r>
              <a:rPr lang="en-US" b="true" sz="4051" spc="16">
                <a:solidFill>
                  <a:srgbClr val="26226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Risc mai scăzut de îmbolnăvire.</a:t>
            </a:r>
          </a:p>
          <a:p>
            <a:pPr algn="l" marL="366761" indent="-183380" lvl="1">
              <a:lnSpc>
                <a:spcPts val="4051"/>
              </a:lnSpc>
            </a:pPr>
          </a:p>
        </p:txBody>
      </p: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2044625" y="6636478"/>
            <a:ext cx="3587046" cy="3588187"/>
            <a:chOff x="0" y="0"/>
            <a:chExt cx="5658170" cy="5659971"/>
          </a:xfrm>
        </p:grpSpPr>
        <p:sp>
          <p:nvSpPr>
            <p:cNvPr name="Freeform 15" id="15" descr="D:\User_Profile\Desktop\image.png"/>
            <p:cNvSpPr/>
            <p:nvPr/>
          </p:nvSpPr>
          <p:spPr>
            <a:xfrm flipH="false" flipV="false" rot="0">
              <a:off x="0" y="0"/>
              <a:ext cx="5658231" cy="5660009"/>
            </a:xfrm>
            <a:custGeom>
              <a:avLst/>
              <a:gdLst/>
              <a:ahLst/>
              <a:cxnLst/>
              <a:rect r="r" b="b" t="t" l="l"/>
              <a:pathLst>
                <a:path h="5660009" w="5658231">
                  <a:moveTo>
                    <a:pt x="0" y="0"/>
                  </a:moveTo>
                  <a:lnTo>
                    <a:pt x="5658231" y="0"/>
                  </a:lnTo>
                  <a:lnTo>
                    <a:pt x="5658231" y="5660009"/>
                  </a:lnTo>
                  <a:lnTo>
                    <a:pt x="0" y="566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5" t="0" r="-14" b="0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31" y="-14316"/>
            <a:ext cx="1148219" cy="10318571"/>
            <a:chOff x="0" y="0"/>
            <a:chExt cx="1530958" cy="137580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30985" cy="13758038"/>
            </a:xfrm>
            <a:custGeom>
              <a:avLst/>
              <a:gdLst/>
              <a:ahLst/>
              <a:cxnLst/>
              <a:rect r="r" b="b" t="t" l="l"/>
              <a:pathLst>
                <a:path h="13758038" w="1530985">
                  <a:moveTo>
                    <a:pt x="0" y="0"/>
                  </a:moveTo>
                  <a:lnTo>
                    <a:pt x="1530985" y="0"/>
                  </a:lnTo>
                  <a:lnTo>
                    <a:pt x="1530985" y="13758038"/>
                  </a:lnTo>
                  <a:lnTo>
                    <a:pt x="0" y="13758038"/>
                  </a:lnTo>
                  <a:close/>
                </a:path>
              </a:pathLst>
            </a:custGeom>
            <a:solidFill>
              <a:srgbClr val="EFEFE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58726" y="664730"/>
            <a:ext cx="773042" cy="1122018"/>
          </a:xfrm>
          <a:custGeom>
            <a:avLst/>
            <a:gdLst/>
            <a:ahLst/>
            <a:cxnLst/>
            <a:rect r="r" b="b" t="t" l="l"/>
            <a:pathLst>
              <a:path h="1122018" w="773042">
                <a:moveTo>
                  <a:pt x="0" y="0"/>
                </a:moveTo>
                <a:lnTo>
                  <a:pt x="773042" y="0"/>
                </a:lnTo>
                <a:lnTo>
                  <a:pt x="773042" y="1122018"/>
                </a:lnTo>
                <a:lnTo>
                  <a:pt x="0" y="112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5400000">
            <a:off x="17065294" y="8757372"/>
            <a:ext cx="1040067" cy="386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b="true" sz="1950" spc="0">
                <a:solidFill>
                  <a:srgbClr val="EFEFE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insp.gov.ro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9550121"/>
            <a:ext cx="1145788" cy="549125"/>
            <a:chOff x="0" y="0"/>
            <a:chExt cx="1527717" cy="73216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27717" cy="732166"/>
            </a:xfrm>
            <a:custGeom>
              <a:avLst/>
              <a:gdLst/>
              <a:ahLst/>
              <a:cxnLst/>
              <a:rect r="r" b="b" t="t" l="l"/>
              <a:pathLst>
                <a:path h="732166" w="1527717">
                  <a:moveTo>
                    <a:pt x="0" y="0"/>
                  </a:moveTo>
                  <a:lnTo>
                    <a:pt x="1527717" y="0"/>
                  </a:lnTo>
                  <a:lnTo>
                    <a:pt x="1527717" y="732166"/>
                  </a:lnTo>
                  <a:lnTo>
                    <a:pt x="0" y="7321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527717" cy="7797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11"/>
                </a:lnSpc>
              </a:pPr>
              <a:r>
                <a:rPr lang="en-US" sz="2175" spc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4</a:t>
              </a: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791340" y="-154770"/>
            <a:ext cx="10639996" cy="1331620"/>
            <a:chOff x="0" y="0"/>
            <a:chExt cx="14186662" cy="177549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186663" cy="1775460"/>
            </a:xfrm>
            <a:custGeom>
              <a:avLst/>
              <a:gdLst/>
              <a:ahLst/>
              <a:cxnLst/>
              <a:rect r="r" b="b" t="t" l="l"/>
              <a:pathLst>
                <a:path h="1775460" w="14186663">
                  <a:moveTo>
                    <a:pt x="0" y="0"/>
                  </a:moveTo>
                  <a:lnTo>
                    <a:pt x="14186663" y="0"/>
                  </a:lnTo>
                  <a:lnTo>
                    <a:pt x="14186663" y="1775460"/>
                  </a:lnTo>
                  <a:lnTo>
                    <a:pt x="0" y="177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7" t="0" r="-17" b="-1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791340" y="905124"/>
            <a:ext cx="16542072" cy="9194121"/>
            <a:chOff x="0" y="0"/>
            <a:chExt cx="22056096" cy="122588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056089" cy="12258802"/>
            </a:xfrm>
            <a:custGeom>
              <a:avLst/>
              <a:gdLst/>
              <a:ahLst/>
              <a:cxnLst/>
              <a:rect r="r" b="b" t="t" l="l"/>
              <a:pathLst>
                <a:path h="12258802" w="22056089">
                  <a:moveTo>
                    <a:pt x="0" y="0"/>
                  </a:moveTo>
                  <a:lnTo>
                    <a:pt x="22056089" y="0"/>
                  </a:lnTo>
                  <a:lnTo>
                    <a:pt x="22056089" y="12258802"/>
                  </a:lnTo>
                  <a:lnTo>
                    <a:pt x="0" y="122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5959389" y="1451237"/>
            <a:ext cx="10047730" cy="4495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51"/>
              </a:lnSpc>
            </a:pPr>
          </a:p>
          <a:p>
            <a:pPr algn="ctr">
              <a:lnSpc>
                <a:spcPts val="3361"/>
              </a:lnSpc>
            </a:pPr>
            <a:r>
              <a:rPr lang="en-US" b="true" sz="4001" spc="0">
                <a:solidFill>
                  <a:srgbClr val="0070C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Cum arată farfuria sănătoasă?</a:t>
            </a:r>
          </a:p>
          <a:p>
            <a:pPr algn="ctr">
              <a:lnSpc>
                <a:spcPts val="3151"/>
              </a:lnSpc>
            </a:pPr>
          </a:p>
          <a:p>
            <a:pPr algn="just" marL="339593" indent="-169797" lvl="1">
              <a:lnSpc>
                <a:spcPts val="4389"/>
              </a:lnSpc>
              <a:buFont typeface="Arial"/>
              <a:buChar char="•"/>
            </a:pPr>
            <a:r>
              <a:rPr lang="en-US" b="true" sz="3751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Jumătate din farfurie legume și fructe;</a:t>
            </a:r>
          </a:p>
          <a:p>
            <a:pPr algn="just" marL="339593" indent="-169797" lvl="1">
              <a:lnSpc>
                <a:spcPts val="4389"/>
              </a:lnSpc>
              <a:buFont typeface="Arial"/>
              <a:buChar char="•"/>
            </a:pPr>
            <a:r>
              <a:rPr lang="en-US" b="true" sz="3751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Un sfert din farfurie cereale;</a:t>
            </a:r>
          </a:p>
          <a:p>
            <a:pPr algn="just" marL="339593" indent="-169797" lvl="1">
              <a:lnSpc>
                <a:spcPts val="4389"/>
              </a:lnSpc>
              <a:buFont typeface="Arial"/>
              <a:buChar char="•"/>
            </a:pPr>
            <a:r>
              <a:rPr lang="en-US" b="true" sz="3751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Un sfert din farfurie proteine;</a:t>
            </a:r>
          </a:p>
          <a:p>
            <a:pPr algn="just" marL="339593" indent="-169797" lvl="1">
              <a:lnSpc>
                <a:spcPts val="4389"/>
              </a:lnSpc>
              <a:buFont typeface="Arial"/>
              <a:buChar char="•"/>
            </a:pPr>
            <a:r>
              <a:rPr lang="en-US" b="true" sz="3751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Pentru hidratare, apa este cea mai recomandată băutură.</a:t>
            </a:r>
          </a:p>
          <a:p>
            <a:pPr algn="l" marL="339593" indent="-169797" lvl="1">
              <a:lnSpc>
                <a:spcPts val="3151"/>
              </a:lnSpc>
            </a:pPr>
          </a:p>
        </p:txBody>
      </p: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9423871" y="5144970"/>
            <a:ext cx="5172200" cy="4679713"/>
            <a:chOff x="0" y="0"/>
            <a:chExt cx="6838351" cy="618721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838315" cy="6187186"/>
            </a:xfrm>
            <a:custGeom>
              <a:avLst/>
              <a:gdLst/>
              <a:ahLst/>
              <a:cxnLst/>
              <a:rect r="r" b="b" t="t" l="l"/>
              <a:pathLst>
                <a:path h="6187186" w="6838315">
                  <a:moveTo>
                    <a:pt x="0" y="0"/>
                  </a:moveTo>
                  <a:lnTo>
                    <a:pt x="6838315" y="0"/>
                  </a:lnTo>
                  <a:lnTo>
                    <a:pt x="6838315" y="6187186"/>
                  </a:lnTo>
                  <a:lnTo>
                    <a:pt x="0" y="6187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" t="0" r="-5" b="0"/>
              </a:stretch>
            </a:blip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2234589" y="6241909"/>
            <a:ext cx="3856108" cy="3857336"/>
            <a:chOff x="0" y="0"/>
            <a:chExt cx="5658170" cy="5659971"/>
          </a:xfrm>
        </p:grpSpPr>
        <p:sp>
          <p:nvSpPr>
            <p:cNvPr name="Freeform 17" id="17" descr="D:\User_Profile\Desktop\image.png"/>
            <p:cNvSpPr/>
            <p:nvPr/>
          </p:nvSpPr>
          <p:spPr>
            <a:xfrm flipH="false" flipV="false" rot="0">
              <a:off x="0" y="0"/>
              <a:ext cx="5658231" cy="5660009"/>
            </a:xfrm>
            <a:custGeom>
              <a:avLst/>
              <a:gdLst/>
              <a:ahLst/>
              <a:cxnLst/>
              <a:rect r="r" b="b" t="t" l="l"/>
              <a:pathLst>
                <a:path h="5660009" w="5658231">
                  <a:moveTo>
                    <a:pt x="0" y="0"/>
                  </a:moveTo>
                  <a:lnTo>
                    <a:pt x="5658231" y="0"/>
                  </a:lnTo>
                  <a:lnTo>
                    <a:pt x="5658231" y="5660009"/>
                  </a:lnTo>
                  <a:lnTo>
                    <a:pt x="0" y="566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5" t="0" r="-14" b="0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31" y="-14316"/>
            <a:ext cx="1148219" cy="10318571"/>
            <a:chOff x="0" y="0"/>
            <a:chExt cx="1530958" cy="137580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30985" cy="13758038"/>
            </a:xfrm>
            <a:custGeom>
              <a:avLst/>
              <a:gdLst/>
              <a:ahLst/>
              <a:cxnLst/>
              <a:rect r="r" b="b" t="t" l="l"/>
              <a:pathLst>
                <a:path h="13758038" w="1530985">
                  <a:moveTo>
                    <a:pt x="0" y="0"/>
                  </a:moveTo>
                  <a:lnTo>
                    <a:pt x="1530985" y="0"/>
                  </a:lnTo>
                  <a:lnTo>
                    <a:pt x="1530985" y="13758038"/>
                  </a:lnTo>
                  <a:lnTo>
                    <a:pt x="0" y="13758038"/>
                  </a:lnTo>
                  <a:close/>
                </a:path>
              </a:pathLst>
            </a:custGeom>
            <a:solidFill>
              <a:srgbClr val="EFEFE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58726" y="664730"/>
            <a:ext cx="773042" cy="1122018"/>
          </a:xfrm>
          <a:custGeom>
            <a:avLst/>
            <a:gdLst/>
            <a:ahLst/>
            <a:cxnLst/>
            <a:rect r="r" b="b" t="t" l="l"/>
            <a:pathLst>
              <a:path h="1122018" w="773042">
                <a:moveTo>
                  <a:pt x="0" y="0"/>
                </a:moveTo>
                <a:lnTo>
                  <a:pt x="773042" y="0"/>
                </a:lnTo>
                <a:lnTo>
                  <a:pt x="773042" y="1122018"/>
                </a:lnTo>
                <a:lnTo>
                  <a:pt x="0" y="112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5400000">
            <a:off x="17065294" y="8757372"/>
            <a:ext cx="1040067" cy="386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b="true" sz="1950" spc="0">
                <a:solidFill>
                  <a:srgbClr val="EFEFE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insp.gov.ro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9550121"/>
            <a:ext cx="1145788" cy="754968"/>
            <a:chOff x="0" y="0"/>
            <a:chExt cx="1527717" cy="10066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27717" cy="1006624"/>
            </a:xfrm>
            <a:custGeom>
              <a:avLst/>
              <a:gdLst/>
              <a:ahLst/>
              <a:cxnLst/>
              <a:rect r="r" b="b" t="t" l="l"/>
              <a:pathLst>
                <a:path h="1006624" w="1527717">
                  <a:moveTo>
                    <a:pt x="0" y="0"/>
                  </a:moveTo>
                  <a:lnTo>
                    <a:pt x="1527717" y="0"/>
                  </a:lnTo>
                  <a:lnTo>
                    <a:pt x="1527717" y="1006624"/>
                  </a:lnTo>
                  <a:lnTo>
                    <a:pt x="0" y="10066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527717" cy="105424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11"/>
                </a:lnSpc>
              </a:pPr>
              <a:r>
                <a:rPr lang="en-US" sz="2175" spc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5</a:t>
              </a: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791340" y="-154770"/>
            <a:ext cx="10639996" cy="1331620"/>
            <a:chOff x="0" y="0"/>
            <a:chExt cx="14186662" cy="177549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186663" cy="1775460"/>
            </a:xfrm>
            <a:custGeom>
              <a:avLst/>
              <a:gdLst/>
              <a:ahLst/>
              <a:cxnLst/>
              <a:rect r="r" b="b" t="t" l="l"/>
              <a:pathLst>
                <a:path h="1775460" w="14186663">
                  <a:moveTo>
                    <a:pt x="0" y="0"/>
                  </a:moveTo>
                  <a:lnTo>
                    <a:pt x="14186663" y="0"/>
                  </a:lnTo>
                  <a:lnTo>
                    <a:pt x="14186663" y="1775460"/>
                  </a:lnTo>
                  <a:lnTo>
                    <a:pt x="0" y="177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7" t="0" r="-17" b="-1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674241" y="857374"/>
            <a:ext cx="16494441" cy="9167798"/>
            <a:chOff x="0" y="0"/>
            <a:chExt cx="22055736" cy="122588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055710" cy="12258802"/>
            </a:xfrm>
            <a:custGeom>
              <a:avLst/>
              <a:gdLst/>
              <a:ahLst/>
              <a:cxnLst/>
              <a:rect r="r" b="b" t="t" l="l"/>
              <a:pathLst>
                <a:path h="12258802" w="22055710">
                  <a:moveTo>
                    <a:pt x="0" y="0"/>
                  </a:moveTo>
                  <a:lnTo>
                    <a:pt x="22055710" y="0"/>
                  </a:lnTo>
                  <a:lnTo>
                    <a:pt x="22055710" y="12258802"/>
                  </a:lnTo>
                  <a:lnTo>
                    <a:pt x="0" y="122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" t="0" r="-1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4792781" y="1574945"/>
            <a:ext cx="10547957" cy="613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5"/>
              </a:lnSpc>
            </a:pPr>
            <a:r>
              <a:rPr lang="en-US" b="true" sz="3601" spc="0">
                <a:solidFill>
                  <a:srgbClr val="0070C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Recomandări practice:</a:t>
            </a:r>
          </a:p>
          <a:p>
            <a:pPr algn="ctr">
              <a:lnSpc>
                <a:spcPts val="2520"/>
              </a:lnSpc>
            </a:pPr>
          </a:p>
          <a:p>
            <a:pPr algn="just" marL="271675" indent="-135837" lvl="1">
              <a:lnSpc>
                <a:spcPts val="2520"/>
              </a:lnSpc>
              <a:buFont typeface="Arial"/>
              <a:buChar char="•"/>
            </a:pPr>
            <a:r>
              <a:rPr lang="en-US" b="true" sz="3001" spc="0">
                <a:solidFill>
                  <a:srgbClr val="26226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Obiceiurile bune încep acasă: faceți din micul dejun o rutină de familie;</a:t>
            </a:r>
          </a:p>
          <a:p>
            <a:pPr algn="just" marL="271675" indent="-135837" lvl="1">
              <a:lnSpc>
                <a:spcPts val="2520"/>
              </a:lnSpc>
            </a:pPr>
          </a:p>
          <a:p>
            <a:pPr algn="just" marL="271675" indent="-135837" lvl="1">
              <a:lnSpc>
                <a:spcPts val="2520"/>
              </a:lnSpc>
              <a:buFont typeface="Arial"/>
              <a:buChar char="•"/>
            </a:pPr>
            <a:r>
              <a:rPr lang="en-US" b="true" sz="3001" spc="0">
                <a:solidFill>
                  <a:srgbClr val="26226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Încurajați copiii să mănânce zilnic 3 porții de legume și 2 porții de fructe;</a:t>
            </a:r>
          </a:p>
          <a:p>
            <a:pPr algn="just" marL="271675" indent="-135837" lvl="1">
              <a:lnSpc>
                <a:spcPts val="2520"/>
              </a:lnSpc>
            </a:pPr>
          </a:p>
          <a:p>
            <a:pPr algn="just" marL="271675" indent="-135837" lvl="1">
              <a:lnSpc>
                <a:spcPts val="2520"/>
              </a:lnSpc>
              <a:buFont typeface="Arial"/>
              <a:buChar char="•"/>
            </a:pPr>
            <a:r>
              <a:rPr lang="en-US" b="true" sz="3001" spc="0">
                <a:solidFill>
                  <a:srgbClr val="26226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Oferiți copiilor apă pentru hidratare;</a:t>
            </a:r>
          </a:p>
          <a:p>
            <a:pPr algn="just" marL="271675" indent="-135837" lvl="1">
              <a:lnSpc>
                <a:spcPts val="2520"/>
              </a:lnSpc>
            </a:pPr>
          </a:p>
          <a:p>
            <a:pPr algn="just" marL="271675" indent="-135837" lvl="1">
              <a:lnSpc>
                <a:spcPts val="2520"/>
              </a:lnSpc>
              <a:buFont typeface="Arial"/>
              <a:buChar char="•"/>
            </a:pPr>
            <a:r>
              <a:rPr lang="en-US" b="true" sz="3001" spc="0">
                <a:solidFill>
                  <a:srgbClr val="26226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Evitați alimentele ultraprocesate, care conțin zahăr adăugat și exces de grăsimi și sare;</a:t>
            </a:r>
          </a:p>
          <a:p>
            <a:pPr algn="just" marL="271675" indent="-135837" lvl="1">
              <a:lnSpc>
                <a:spcPts val="2520"/>
              </a:lnSpc>
            </a:pPr>
          </a:p>
          <a:p>
            <a:pPr algn="just" marL="271675" indent="-135837" lvl="1">
              <a:lnSpc>
                <a:spcPts val="2520"/>
              </a:lnSpc>
              <a:buFont typeface="Arial"/>
              <a:buChar char="•"/>
            </a:pPr>
            <a:r>
              <a:rPr lang="en-US" b="true" sz="3001" spc="0">
                <a:solidFill>
                  <a:srgbClr val="26226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Înlocuiți gustările dulci cu fructe/legume proaspete sau fructe deshidratate.</a:t>
            </a:r>
          </a:p>
          <a:p>
            <a:pPr algn="just" marL="271675" indent="-135837" lvl="1">
              <a:lnSpc>
                <a:spcPts val="2520"/>
              </a:lnSpc>
            </a:pPr>
          </a:p>
          <a:p>
            <a:pPr algn="just" marL="271675" indent="-135837" lvl="1">
              <a:lnSpc>
                <a:spcPts val="2520"/>
              </a:lnSpc>
            </a:pPr>
          </a:p>
          <a:p>
            <a:pPr algn="l" marL="271675" indent="-135837" lvl="1">
              <a:lnSpc>
                <a:spcPts val="2520"/>
              </a:lnSpc>
            </a:pPr>
          </a:p>
          <a:p>
            <a:pPr algn="l" marL="271675" indent="-135837" lvl="1">
              <a:lnSpc>
                <a:spcPts val="2520"/>
              </a:lnSpc>
            </a:pPr>
          </a:p>
        </p:txBody>
      </p: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5637758" y="790869"/>
            <a:ext cx="1772432" cy="1817540"/>
            <a:chOff x="0" y="0"/>
            <a:chExt cx="2363243" cy="242338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63216" cy="2423414"/>
            </a:xfrm>
            <a:custGeom>
              <a:avLst/>
              <a:gdLst/>
              <a:ahLst/>
              <a:cxnLst/>
              <a:rect r="r" b="b" t="t" l="l"/>
              <a:pathLst>
                <a:path h="2423414" w="2363216">
                  <a:moveTo>
                    <a:pt x="0" y="0"/>
                  </a:moveTo>
                  <a:lnTo>
                    <a:pt x="2363216" y="0"/>
                  </a:lnTo>
                  <a:lnTo>
                    <a:pt x="2363216" y="2423414"/>
                  </a:lnTo>
                  <a:lnTo>
                    <a:pt x="0" y="2423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9" t="0" r="-20" b="1"/>
              </a:stretch>
            </a:blip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2269576" y="1517795"/>
            <a:ext cx="1785397" cy="1785397"/>
            <a:chOff x="0" y="0"/>
            <a:chExt cx="2380530" cy="238053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80488" cy="2380488"/>
            </a:xfrm>
            <a:custGeom>
              <a:avLst/>
              <a:gdLst/>
              <a:ahLst/>
              <a:cxnLst/>
              <a:rect r="r" b="b" t="t" l="l"/>
              <a:pathLst>
                <a:path h="2380488" w="2380488">
                  <a:moveTo>
                    <a:pt x="0" y="0"/>
                  </a:moveTo>
                  <a:lnTo>
                    <a:pt x="2380488" y="0"/>
                  </a:lnTo>
                  <a:lnTo>
                    <a:pt x="2380488" y="2380488"/>
                  </a:lnTo>
                  <a:lnTo>
                    <a:pt x="0" y="2380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-1" b="-1"/>
              </a:stretch>
            </a:blip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15082692" y="4492125"/>
            <a:ext cx="2296437" cy="1729486"/>
            <a:chOff x="0" y="0"/>
            <a:chExt cx="3061916" cy="230598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061970" cy="2305939"/>
            </a:xfrm>
            <a:custGeom>
              <a:avLst/>
              <a:gdLst/>
              <a:ahLst/>
              <a:cxnLst/>
              <a:rect r="r" b="b" t="t" l="l"/>
              <a:pathLst>
                <a:path h="2305939" w="3061970">
                  <a:moveTo>
                    <a:pt x="0" y="0"/>
                  </a:moveTo>
                  <a:lnTo>
                    <a:pt x="3061970" y="0"/>
                  </a:lnTo>
                  <a:lnTo>
                    <a:pt x="3061970" y="2305939"/>
                  </a:lnTo>
                  <a:lnTo>
                    <a:pt x="0" y="2305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" t="0" r="-6" b="-1"/>
              </a:stretch>
            </a:blip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11851830" y="7874386"/>
            <a:ext cx="1674654" cy="1675735"/>
            <a:chOff x="0" y="0"/>
            <a:chExt cx="2232872" cy="223431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232914" cy="2234311"/>
            </a:xfrm>
            <a:custGeom>
              <a:avLst/>
              <a:gdLst/>
              <a:ahLst/>
              <a:cxnLst/>
              <a:rect r="r" b="b" t="t" l="l"/>
              <a:pathLst>
                <a:path h="2234311" w="2232914">
                  <a:moveTo>
                    <a:pt x="0" y="0"/>
                  </a:moveTo>
                  <a:lnTo>
                    <a:pt x="2232914" y="0"/>
                  </a:lnTo>
                  <a:lnTo>
                    <a:pt x="2232914" y="2234311"/>
                  </a:lnTo>
                  <a:lnTo>
                    <a:pt x="0" y="2234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32" t="0" r="-30" b="0"/>
              </a:stretch>
            </a:blip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8433939" y="7367049"/>
            <a:ext cx="2388169" cy="1837933"/>
            <a:chOff x="0" y="0"/>
            <a:chExt cx="2480649" cy="190910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80691" cy="1909064"/>
            </a:xfrm>
            <a:custGeom>
              <a:avLst/>
              <a:gdLst/>
              <a:ahLst/>
              <a:cxnLst/>
              <a:rect r="r" b="b" t="t" l="l"/>
              <a:pathLst>
                <a:path h="1909064" w="2480691">
                  <a:moveTo>
                    <a:pt x="0" y="0"/>
                  </a:moveTo>
                  <a:lnTo>
                    <a:pt x="2480691" y="0"/>
                  </a:lnTo>
                  <a:lnTo>
                    <a:pt x="2480691" y="1909064"/>
                  </a:lnTo>
                  <a:lnTo>
                    <a:pt x="0" y="1909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54" r="1" b="-56"/>
              </a:stretch>
            </a:blip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13808334" y="6352071"/>
            <a:ext cx="2715641" cy="3437633"/>
            <a:chOff x="0" y="0"/>
            <a:chExt cx="3620854" cy="458351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620897" cy="4583557"/>
            </a:xfrm>
            <a:custGeom>
              <a:avLst/>
              <a:gdLst/>
              <a:ahLst/>
              <a:cxnLst/>
              <a:rect r="r" b="b" t="t" l="l"/>
              <a:pathLst>
                <a:path h="4583557" w="3620897">
                  <a:moveTo>
                    <a:pt x="0" y="0"/>
                  </a:moveTo>
                  <a:lnTo>
                    <a:pt x="3620897" y="0"/>
                  </a:lnTo>
                  <a:lnTo>
                    <a:pt x="3620897" y="4583557"/>
                  </a:lnTo>
                  <a:lnTo>
                    <a:pt x="0" y="4583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2" t="0" r="-1" b="1"/>
              </a:stretch>
            </a:blip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5961009" y="6607643"/>
            <a:ext cx="1589644" cy="1678372"/>
          </a:xfrm>
          <a:custGeom>
            <a:avLst/>
            <a:gdLst/>
            <a:ahLst/>
            <a:cxnLst/>
            <a:rect r="r" b="b" t="t" l="l"/>
            <a:pathLst>
              <a:path h="1678372" w="1589644">
                <a:moveTo>
                  <a:pt x="0" y="0"/>
                </a:moveTo>
                <a:lnTo>
                  <a:pt x="1589644" y="0"/>
                </a:lnTo>
                <a:lnTo>
                  <a:pt x="1589644" y="1678372"/>
                </a:lnTo>
                <a:lnTo>
                  <a:pt x="0" y="16783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1736508" y="6941887"/>
            <a:ext cx="1196900" cy="1009885"/>
          </a:xfrm>
          <a:custGeom>
            <a:avLst/>
            <a:gdLst/>
            <a:ahLst/>
            <a:cxnLst/>
            <a:rect r="r" b="b" t="t" l="l"/>
            <a:pathLst>
              <a:path h="1009885" w="1196900">
                <a:moveTo>
                  <a:pt x="0" y="0"/>
                </a:moveTo>
                <a:lnTo>
                  <a:pt x="1196900" y="0"/>
                </a:lnTo>
                <a:lnTo>
                  <a:pt x="1196900" y="1009884"/>
                </a:lnTo>
                <a:lnTo>
                  <a:pt x="0" y="1009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1791340" y="6607643"/>
            <a:ext cx="3587046" cy="3588187"/>
            <a:chOff x="0" y="0"/>
            <a:chExt cx="5658170" cy="5659971"/>
          </a:xfrm>
        </p:grpSpPr>
        <p:sp>
          <p:nvSpPr>
            <p:cNvPr name="Freeform 29" id="29" descr="D:\User_Profile\Desktop\image.png"/>
            <p:cNvSpPr/>
            <p:nvPr/>
          </p:nvSpPr>
          <p:spPr>
            <a:xfrm flipH="false" flipV="false" rot="0">
              <a:off x="0" y="0"/>
              <a:ext cx="5658231" cy="5660009"/>
            </a:xfrm>
            <a:custGeom>
              <a:avLst/>
              <a:gdLst/>
              <a:ahLst/>
              <a:cxnLst/>
              <a:rect r="r" b="b" t="t" l="l"/>
              <a:pathLst>
                <a:path h="5660009" w="5658231">
                  <a:moveTo>
                    <a:pt x="0" y="0"/>
                  </a:moveTo>
                  <a:lnTo>
                    <a:pt x="5658231" y="0"/>
                  </a:lnTo>
                  <a:lnTo>
                    <a:pt x="5658231" y="5660009"/>
                  </a:lnTo>
                  <a:lnTo>
                    <a:pt x="0" y="566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5" t="0" r="-14" b="0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31" y="-14316"/>
            <a:ext cx="1148219" cy="10318571"/>
            <a:chOff x="0" y="0"/>
            <a:chExt cx="1530958" cy="137580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30985" cy="13758038"/>
            </a:xfrm>
            <a:custGeom>
              <a:avLst/>
              <a:gdLst/>
              <a:ahLst/>
              <a:cxnLst/>
              <a:rect r="r" b="b" t="t" l="l"/>
              <a:pathLst>
                <a:path h="13758038" w="1530985">
                  <a:moveTo>
                    <a:pt x="0" y="0"/>
                  </a:moveTo>
                  <a:lnTo>
                    <a:pt x="1530985" y="0"/>
                  </a:lnTo>
                  <a:lnTo>
                    <a:pt x="1530985" y="13758038"/>
                  </a:lnTo>
                  <a:lnTo>
                    <a:pt x="0" y="13758038"/>
                  </a:lnTo>
                  <a:close/>
                </a:path>
              </a:pathLst>
            </a:custGeom>
            <a:solidFill>
              <a:srgbClr val="EFEFE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58726" y="664730"/>
            <a:ext cx="773042" cy="1122018"/>
          </a:xfrm>
          <a:custGeom>
            <a:avLst/>
            <a:gdLst/>
            <a:ahLst/>
            <a:cxnLst/>
            <a:rect r="r" b="b" t="t" l="l"/>
            <a:pathLst>
              <a:path h="1122018" w="773042">
                <a:moveTo>
                  <a:pt x="0" y="0"/>
                </a:moveTo>
                <a:lnTo>
                  <a:pt x="773042" y="0"/>
                </a:lnTo>
                <a:lnTo>
                  <a:pt x="773042" y="1122018"/>
                </a:lnTo>
                <a:lnTo>
                  <a:pt x="0" y="112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5400000">
            <a:off x="17065294" y="8757372"/>
            <a:ext cx="1040067" cy="386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b="true" sz="1950" spc="0">
                <a:solidFill>
                  <a:srgbClr val="EFEFE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insp.gov.ro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9550121"/>
            <a:ext cx="1145788" cy="549125"/>
            <a:chOff x="0" y="0"/>
            <a:chExt cx="1527717" cy="73216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27717" cy="732166"/>
            </a:xfrm>
            <a:custGeom>
              <a:avLst/>
              <a:gdLst/>
              <a:ahLst/>
              <a:cxnLst/>
              <a:rect r="r" b="b" t="t" l="l"/>
              <a:pathLst>
                <a:path h="732166" w="1527717">
                  <a:moveTo>
                    <a:pt x="0" y="0"/>
                  </a:moveTo>
                  <a:lnTo>
                    <a:pt x="1527717" y="0"/>
                  </a:lnTo>
                  <a:lnTo>
                    <a:pt x="1527717" y="732166"/>
                  </a:lnTo>
                  <a:lnTo>
                    <a:pt x="0" y="7321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527717" cy="7797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11"/>
                </a:lnSpc>
              </a:pPr>
              <a:r>
                <a:rPr lang="en-US" sz="2175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6</a:t>
              </a: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2129089" y="-105881"/>
            <a:ext cx="10639996" cy="1331620"/>
            <a:chOff x="0" y="0"/>
            <a:chExt cx="14186662" cy="177549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186663" cy="1775460"/>
            </a:xfrm>
            <a:custGeom>
              <a:avLst/>
              <a:gdLst/>
              <a:ahLst/>
              <a:cxnLst/>
              <a:rect r="r" b="b" t="t" l="l"/>
              <a:pathLst>
                <a:path h="1775460" w="14186663">
                  <a:moveTo>
                    <a:pt x="0" y="0"/>
                  </a:moveTo>
                  <a:lnTo>
                    <a:pt x="14186663" y="0"/>
                  </a:lnTo>
                  <a:lnTo>
                    <a:pt x="14186663" y="1775460"/>
                  </a:lnTo>
                  <a:lnTo>
                    <a:pt x="0" y="177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7" t="0" r="-17" b="-1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747279" y="936186"/>
            <a:ext cx="16540721" cy="9194121"/>
            <a:chOff x="0" y="0"/>
            <a:chExt cx="22054295" cy="122588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054313" cy="12258802"/>
            </a:xfrm>
            <a:custGeom>
              <a:avLst/>
              <a:gdLst/>
              <a:ahLst/>
              <a:cxnLst/>
              <a:rect r="r" b="b" t="t" l="l"/>
              <a:pathLst>
                <a:path h="12258802" w="22054313">
                  <a:moveTo>
                    <a:pt x="0" y="0"/>
                  </a:moveTo>
                  <a:lnTo>
                    <a:pt x="22054313" y="0"/>
                  </a:lnTo>
                  <a:lnTo>
                    <a:pt x="22054313" y="12258802"/>
                  </a:lnTo>
                  <a:lnTo>
                    <a:pt x="0" y="122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" t="0" r="-4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5673638" y="1057275"/>
            <a:ext cx="10694215" cy="82738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38"/>
              </a:lnSpc>
            </a:pPr>
          </a:p>
          <a:p>
            <a:pPr algn="just">
              <a:lnSpc>
                <a:spcPts val="2938"/>
              </a:lnSpc>
            </a:pPr>
          </a:p>
          <a:p>
            <a:pPr algn="just">
              <a:lnSpc>
                <a:spcPts val="2938"/>
              </a:lnSpc>
            </a:pPr>
            <a:r>
              <a:rPr lang="en-US" b="true" sz="3301" i="true">
                <a:solidFill>
                  <a:srgbClr val="262262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 </a:t>
            </a:r>
            <a:r>
              <a:rPr lang="en-US" sz="3301" b="true">
                <a:solidFill>
                  <a:srgbClr val="7030A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Cum se construiește o atitudine pozitivă față de alimentația sănătoasă?</a:t>
            </a:r>
          </a:p>
          <a:p>
            <a:pPr algn="just">
              <a:lnSpc>
                <a:spcPts val="2938"/>
              </a:lnSpc>
            </a:pPr>
          </a:p>
          <a:p>
            <a:pPr algn="just" marL="278467" indent="-139233" lvl="1">
              <a:lnSpc>
                <a:spcPts val="2737"/>
              </a:lnSpc>
              <a:buFont typeface="Arial"/>
              <a:buChar char="•"/>
            </a:pPr>
            <a:r>
              <a:rPr lang="en-US" b="true" sz="3076">
                <a:solidFill>
                  <a:srgbClr val="005D7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Implicați copiii în procurarea și pregătirea alimentelor;</a:t>
            </a:r>
          </a:p>
          <a:p>
            <a:pPr algn="just" marL="298842" indent="-149421" lvl="1">
              <a:lnSpc>
                <a:spcPts val="2938"/>
              </a:lnSpc>
            </a:pPr>
          </a:p>
          <a:p>
            <a:pPr algn="just" marL="278467" indent="-139233" lvl="1">
              <a:lnSpc>
                <a:spcPts val="2737"/>
              </a:lnSpc>
              <a:buFont typeface="Arial"/>
              <a:buChar char="•"/>
            </a:pPr>
            <a:r>
              <a:rPr lang="en-US" b="true" sz="3076">
                <a:solidFill>
                  <a:srgbClr val="005D7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Cumpărați produse sănătoase și de sezon;</a:t>
            </a:r>
          </a:p>
          <a:p>
            <a:pPr algn="just" marL="298842" indent="-149421" lvl="1">
              <a:lnSpc>
                <a:spcPts val="2938"/>
              </a:lnSpc>
            </a:pPr>
          </a:p>
          <a:p>
            <a:pPr algn="just" marL="278467" indent="-139233" lvl="1">
              <a:lnSpc>
                <a:spcPts val="2737"/>
              </a:lnSpc>
              <a:buFont typeface="Arial"/>
              <a:buChar char="•"/>
            </a:pPr>
            <a:r>
              <a:rPr lang="en-US" b="true" sz="3076">
                <a:solidFill>
                  <a:srgbClr val="005D7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Discutați cu copiii despre impactul alimentelor asupra sănătății;</a:t>
            </a:r>
          </a:p>
          <a:p>
            <a:pPr algn="just" marL="298842" indent="-149421" lvl="1">
              <a:lnSpc>
                <a:spcPts val="2938"/>
              </a:lnSpc>
            </a:pPr>
          </a:p>
          <a:p>
            <a:pPr algn="just" marL="278467" indent="-139233" lvl="1">
              <a:lnSpc>
                <a:spcPts val="2737"/>
              </a:lnSpc>
              <a:buFont typeface="Arial"/>
              <a:buChar char="•"/>
            </a:pPr>
            <a:r>
              <a:rPr lang="en-US" b="true" sz="3076">
                <a:solidFill>
                  <a:srgbClr val="005D7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Fiți exemplu pentru copii și mâncați sănătos;</a:t>
            </a:r>
          </a:p>
          <a:p>
            <a:pPr algn="just" marL="298842" indent="-149421" lvl="1">
              <a:lnSpc>
                <a:spcPts val="2938"/>
              </a:lnSpc>
            </a:pPr>
          </a:p>
          <a:p>
            <a:pPr algn="just" marL="289790" indent="-144895" lvl="1">
              <a:lnSpc>
                <a:spcPts val="3201"/>
              </a:lnSpc>
              <a:buFont typeface="Arial"/>
              <a:buChar char="•"/>
            </a:pPr>
            <a:r>
              <a:rPr lang="en-US" b="true" sz="3201">
                <a:solidFill>
                  <a:srgbClr val="005D7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Nu forțați copilul să mănânce. Cantitatea de alimente consumată la o masă variază în funcție de nivelul de activitate fizică, puseele de creștere, starea de dispoziție (bucurie, tristețe).</a:t>
            </a:r>
          </a:p>
          <a:p>
            <a:pPr algn="just" marL="298842" indent="-149421" lvl="1">
              <a:lnSpc>
                <a:spcPts val="2938"/>
              </a:lnSpc>
            </a:pPr>
          </a:p>
          <a:p>
            <a:pPr algn="l" marL="298842" indent="-149421" lvl="1">
              <a:lnSpc>
                <a:spcPts val="2938"/>
              </a:lnSpc>
            </a:pPr>
          </a:p>
          <a:p>
            <a:pPr algn="l" marL="298842" indent="-149421" lvl="1">
              <a:lnSpc>
                <a:spcPts val="2938"/>
              </a:lnSpc>
            </a:pPr>
          </a:p>
          <a:p>
            <a:pPr algn="l" marL="298842" indent="-149421" lvl="1">
              <a:lnSpc>
                <a:spcPts val="2938"/>
              </a:lnSpc>
            </a:pPr>
          </a:p>
          <a:p>
            <a:pPr algn="l" marL="298842" indent="-149421" lvl="1">
              <a:lnSpc>
                <a:spcPts val="2938"/>
              </a:lnSpc>
            </a:pPr>
          </a:p>
        </p:txBody>
      </p: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791340" y="6833526"/>
            <a:ext cx="3587046" cy="3588187"/>
            <a:chOff x="0" y="0"/>
            <a:chExt cx="5658170" cy="5659971"/>
          </a:xfrm>
        </p:grpSpPr>
        <p:sp>
          <p:nvSpPr>
            <p:cNvPr name="Freeform 15" id="15" descr="D:\User_Profile\Desktop\image.png"/>
            <p:cNvSpPr/>
            <p:nvPr/>
          </p:nvSpPr>
          <p:spPr>
            <a:xfrm flipH="false" flipV="false" rot="0">
              <a:off x="0" y="0"/>
              <a:ext cx="5658231" cy="5660009"/>
            </a:xfrm>
            <a:custGeom>
              <a:avLst/>
              <a:gdLst/>
              <a:ahLst/>
              <a:cxnLst/>
              <a:rect r="r" b="b" t="t" l="l"/>
              <a:pathLst>
                <a:path h="5660009" w="5658231">
                  <a:moveTo>
                    <a:pt x="0" y="0"/>
                  </a:moveTo>
                  <a:lnTo>
                    <a:pt x="5658231" y="0"/>
                  </a:lnTo>
                  <a:lnTo>
                    <a:pt x="5658231" y="5660009"/>
                  </a:lnTo>
                  <a:lnTo>
                    <a:pt x="0" y="566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5" t="0" r="-14" b="0"/>
              </a:stretch>
            </a:blip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3973070" y="6964873"/>
            <a:ext cx="3040198" cy="2976498"/>
            <a:chOff x="0" y="0"/>
            <a:chExt cx="4468986" cy="437534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469003" cy="4375404"/>
            </a:xfrm>
            <a:custGeom>
              <a:avLst/>
              <a:gdLst/>
              <a:ahLst/>
              <a:cxnLst/>
              <a:rect r="r" b="b" t="t" l="l"/>
              <a:pathLst>
                <a:path h="4375404" w="4469003">
                  <a:moveTo>
                    <a:pt x="0" y="0"/>
                  </a:moveTo>
                  <a:lnTo>
                    <a:pt x="4469003" y="0"/>
                  </a:lnTo>
                  <a:lnTo>
                    <a:pt x="4469003" y="4375404"/>
                  </a:lnTo>
                  <a:lnTo>
                    <a:pt x="0" y="43754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22" r="0" b="-21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31" y="-14316"/>
            <a:ext cx="1148219" cy="10318571"/>
            <a:chOff x="0" y="0"/>
            <a:chExt cx="1530958" cy="137580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30985" cy="13758038"/>
            </a:xfrm>
            <a:custGeom>
              <a:avLst/>
              <a:gdLst/>
              <a:ahLst/>
              <a:cxnLst/>
              <a:rect r="r" b="b" t="t" l="l"/>
              <a:pathLst>
                <a:path h="13758038" w="1530985">
                  <a:moveTo>
                    <a:pt x="0" y="0"/>
                  </a:moveTo>
                  <a:lnTo>
                    <a:pt x="1530985" y="0"/>
                  </a:lnTo>
                  <a:lnTo>
                    <a:pt x="1530985" y="13758038"/>
                  </a:lnTo>
                  <a:lnTo>
                    <a:pt x="0" y="13758038"/>
                  </a:lnTo>
                  <a:close/>
                </a:path>
              </a:pathLst>
            </a:custGeom>
            <a:solidFill>
              <a:srgbClr val="EFEFE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58726" y="664730"/>
            <a:ext cx="773042" cy="1122018"/>
          </a:xfrm>
          <a:custGeom>
            <a:avLst/>
            <a:gdLst/>
            <a:ahLst/>
            <a:cxnLst/>
            <a:rect r="r" b="b" t="t" l="l"/>
            <a:pathLst>
              <a:path h="1122018" w="773042">
                <a:moveTo>
                  <a:pt x="0" y="0"/>
                </a:moveTo>
                <a:lnTo>
                  <a:pt x="773042" y="0"/>
                </a:lnTo>
                <a:lnTo>
                  <a:pt x="773042" y="1122018"/>
                </a:lnTo>
                <a:lnTo>
                  <a:pt x="0" y="112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5400000">
            <a:off x="17065294" y="8757372"/>
            <a:ext cx="1040067" cy="386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b="true" sz="1950" spc="0">
                <a:solidFill>
                  <a:srgbClr val="EFEFE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insp.gov.ro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76689" y="787575"/>
            <a:ext cx="9371910" cy="819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1"/>
              </a:lnSpc>
            </a:pPr>
            <a:r>
              <a:rPr lang="en-US" b="true" sz="5001" spc="0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2. Promovarea activității fizice </a:t>
            </a:r>
          </a:p>
        </p:txBody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59023" y="1889118"/>
            <a:ext cx="17027721" cy="8415137"/>
            <a:chOff x="0" y="0"/>
            <a:chExt cx="22703629" cy="1122018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2703662" cy="11220196"/>
            </a:xfrm>
            <a:custGeom>
              <a:avLst/>
              <a:gdLst/>
              <a:ahLst/>
              <a:cxnLst/>
              <a:rect r="r" b="b" t="t" l="l"/>
              <a:pathLst>
                <a:path h="11220196" w="22703662">
                  <a:moveTo>
                    <a:pt x="0" y="0"/>
                  </a:moveTo>
                  <a:lnTo>
                    <a:pt x="22703662" y="0"/>
                  </a:lnTo>
                  <a:lnTo>
                    <a:pt x="22703662" y="11220196"/>
                  </a:lnTo>
                  <a:lnTo>
                    <a:pt x="0" y="11220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0208" t="0" r="-10207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4938446" y="2108179"/>
            <a:ext cx="12501275" cy="6075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US" b="true" sz="2800" spc="0">
                <a:solidFill>
                  <a:srgbClr val="005B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Organizația Mondială a Sănătății recomandă pentru categoria de vârstă 5-17 ani:</a:t>
            </a:r>
          </a:p>
          <a:p>
            <a:pPr algn="ctr">
              <a:lnSpc>
                <a:spcPts val="1633"/>
              </a:lnSpc>
            </a:pPr>
          </a:p>
          <a:p>
            <a:pPr algn="just">
              <a:lnSpc>
                <a:spcPts val="5101"/>
              </a:lnSpc>
            </a:pPr>
            <a:r>
              <a:rPr lang="en-US" b="true" sz="2500" spc="0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Cel puțin </a:t>
            </a:r>
            <a:r>
              <a:rPr lang="en-US" b="true" sz="2500" spc="0">
                <a:solidFill>
                  <a:srgbClr val="005B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60 DE MINUTE</a:t>
            </a:r>
            <a:r>
              <a:rPr lang="en-US" b="true" sz="2500" spc="0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pe zi activități aerobe de intensitate moderată până la viguroasă, de exemplu plimbat câinele, mers pe jos în ritm rapid, grădinărit, deplasare cu rolele, cu bicicleta, badminton.</a:t>
            </a:r>
          </a:p>
          <a:p>
            <a:pPr algn="just">
              <a:lnSpc>
                <a:spcPts val="5101"/>
              </a:lnSpc>
            </a:pPr>
            <a:r>
              <a:rPr lang="en-US" b="true" sz="2500" spc="0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Și</a:t>
            </a:r>
          </a:p>
          <a:p>
            <a:pPr algn="just">
              <a:lnSpc>
                <a:spcPts val="5101"/>
              </a:lnSpc>
            </a:pPr>
            <a:r>
              <a:rPr lang="en-US" b="true" sz="2500" spc="0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activitate fizică viguroasă, precum și de întărire a mușchilor și oaselor - cel puțin </a:t>
            </a:r>
            <a:r>
              <a:rPr lang="en-US" b="true" sz="2500" spc="0">
                <a:solidFill>
                  <a:srgbClr val="005B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 ZILE PE SĂPTĂMÂNĂ</a:t>
            </a:r>
            <a:r>
              <a:rPr lang="en-US" b="true" sz="2500" spc="0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(de ex. alergat, urcatul unui deal, ciclism, aerobic, înot, practicarea sporturilor (volei, fotbal etc.), utilizarea echipamentelor de exerciții fizice.</a:t>
            </a:r>
          </a:p>
          <a:p>
            <a:pPr algn="just">
              <a:lnSpc>
                <a:spcPts val="2593"/>
              </a:lnSpc>
            </a:pPr>
          </a:p>
          <a:p>
            <a:pPr algn="ctr">
              <a:lnSpc>
                <a:spcPts val="3241"/>
              </a:lnSpc>
            </a:pPr>
          </a:p>
          <a:p>
            <a:pPr algn="ctr">
              <a:lnSpc>
                <a:spcPts val="3241"/>
              </a:lnSpc>
            </a:pPr>
            <a:r>
              <a:rPr lang="en-US" b="true" sz="3001" spc="0">
                <a:solidFill>
                  <a:srgbClr val="13113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Lipsa activității fizice crește riscul de obezitate și diabet de tip 2.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3235" y="9485738"/>
            <a:ext cx="1145788" cy="549125"/>
            <a:chOff x="0" y="0"/>
            <a:chExt cx="1527717" cy="73216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27717" cy="732166"/>
            </a:xfrm>
            <a:custGeom>
              <a:avLst/>
              <a:gdLst/>
              <a:ahLst/>
              <a:cxnLst/>
              <a:rect r="r" b="b" t="t" l="l"/>
              <a:pathLst>
                <a:path h="732166" w="1527717">
                  <a:moveTo>
                    <a:pt x="0" y="0"/>
                  </a:moveTo>
                  <a:lnTo>
                    <a:pt x="1527717" y="0"/>
                  </a:lnTo>
                  <a:lnTo>
                    <a:pt x="1527717" y="732166"/>
                  </a:lnTo>
                  <a:lnTo>
                    <a:pt x="0" y="7321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527717" cy="7797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11"/>
                </a:lnSpc>
              </a:pPr>
              <a:r>
                <a:rPr lang="en-US" sz="2175" spc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7</a:t>
              </a:r>
            </a:p>
          </p:txBody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159023" y="1973661"/>
            <a:ext cx="3658849" cy="3659119"/>
            <a:chOff x="0" y="0"/>
            <a:chExt cx="4878466" cy="487882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878451" cy="4878832"/>
            </a:xfrm>
            <a:custGeom>
              <a:avLst/>
              <a:gdLst/>
              <a:ahLst/>
              <a:cxnLst/>
              <a:rect r="r" b="b" t="t" l="l"/>
              <a:pathLst>
                <a:path h="4878832" w="4878451">
                  <a:moveTo>
                    <a:pt x="0" y="0"/>
                  </a:moveTo>
                  <a:lnTo>
                    <a:pt x="4878451" y="0"/>
                  </a:lnTo>
                  <a:lnTo>
                    <a:pt x="4878451" y="4878832"/>
                  </a:lnTo>
                  <a:lnTo>
                    <a:pt x="0" y="48788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" t="0" r="-3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531768" y="6666871"/>
            <a:ext cx="3637384" cy="3637384"/>
            <a:chOff x="0" y="0"/>
            <a:chExt cx="812800" cy="812800"/>
          </a:xfrm>
        </p:grpSpPr>
        <p:sp>
          <p:nvSpPr>
            <p:cNvPr name="Freeform 16" id="16" descr="D:\User_Profile\Desktop\image parinti drumetie.png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-5888" t="0" r="-5888" b="0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31" y="-14316"/>
            <a:ext cx="1148219" cy="10318571"/>
            <a:chOff x="0" y="0"/>
            <a:chExt cx="1530958" cy="137580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30985" cy="13758038"/>
            </a:xfrm>
            <a:custGeom>
              <a:avLst/>
              <a:gdLst/>
              <a:ahLst/>
              <a:cxnLst/>
              <a:rect r="r" b="b" t="t" l="l"/>
              <a:pathLst>
                <a:path h="13758038" w="1530985">
                  <a:moveTo>
                    <a:pt x="0" y="0"/>
                  </a:moveTo>
                  <a:lnTo>
                    <a:pt x="1530985" y="0"/>
                  </a:lnTo>
                  <a:lnTo>
                    <a:pt x="1530985" y="13758038"/>
                  </a:lnTo>
                  <a:lnTo>
                    <a:pt x="0" y="13758038"/>
                  </a:lnTo>
                  <a:close/>
                </a:path>
              </a:pathLst>
            </a:custGeom>
            <a:solidFill>
              <a:srgbClr val="EFEFE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58726" y="664730"/>
            <a:ext cx="773042" cy="1122018"/>
          </a:xfrm>
          <a:custGeom>
            <a:avLst/>
            <a:gdLst/>
            <a:ahLst/>
            <a:cxnLst/>
            <a:rect r="r" b="b" t="t" l="l"/>
            <a:pathLst>
              <a:path h="1122018" w="773042">
                <a:moveTo>
                  <a:pt x="0" y="0"/>
                </a:moveTo>
                <a:lnTo>
                  <a:pt x="773042" y="0"/>
                </a:lnTo>
                <a:lnTo>
                  <a:pt x="773042" y="1122018"/>
                </a:lnTo>
                <a:lnTo>
                  <a:pt x="0" y="112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5400000">
            <a:off x="17065294" y="8757372"/>
            <a:ext cx="1040067" cy="386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b="true" sz="1950" spc="0">
                <a:solidFill>
                  <a:srgbClr val="EFEFE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insp.gov.ro</a:t>
            </a:r>
          </a:p>
        </p:txBody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23099" y="2222698"/>
            <a:ext cx="17030423" cy="8223092"/>
            <a:chOff x="0" y="0"/>
            <a:chExt cx="22707230" cy="109641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707219" cy="10964164"/>
            </a:xfrm>
            <a:custGeom>
              <a:avLst/>
              <a:gdLst/>
              <a:ahLst/>
              <a:cxnLst/>
              <a:rect r="r" b="b" t="t" l="l"/>
              <a:pathLst>
                <a:path h="10964164" w="22707219">
                  <a:moveTo>
                    <a:pt x="0" y="0"/>
                  </a:moveTo>
                  <a:lnTo>
                    <a:pt x="22707219" y="0"/>
                  </a:lnTo>
                  <a:lnTo>
                    <a:pt x="22707219" y="10964164"/>
                  </a:lnTo>
                  <a:lnTo>
                    <a:pt x="0" y="10964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824" t="0" r="-8824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2884743" y="2566195"/>
            <a:ext cx="13076329" cy="2412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18"/>
              </a:lnSpc>
            </a:pPr>
            <a:r>
              <a:rPr lang="en-US" b="true" sz="4051" spc="44">
                <a:solidFill>
                  <a:srgbClr val="7030A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Încurajați copiii să facă zilnic mișcare, cel puțin o oră.</a:t>
            </a:r>
          </a:p>
          <a:p>
            <a:pPr algn="just">
              <a:lnSpc>
                <a:spcPts val="4618"/>
              </a:lnSpc>
            </a:pPr>
          </a:p>
          <a:p>
            <a:pPr algn="just" marL="366761" indent="-183380" lvl="1">
              <a:lnSpc>
                <a:spcPts val="4618"/>
              </a:lnSpc>
              <a:buFont typeface="Arial"/>
              <a:buChar char="•"/>
            </a:pPr>
            <a:r>
              <a:rPr lang="en-US" b="true" sz="4051" spc="44">
                <a:solidFill>
                  <a:srgbClr val="26226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Intensitatea și durata exercițiilor variază de la o persoană la alta, în funcție de condițiile medicale preexistente.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0" y="9550121"/>
            <a:ext cx="1145788" cy="754968"/>
            <a:chOff x="0" y="0"/>
            <a:chExt cx="1527717" cy="100662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27717" cy="1006624"/>
            </a:xfrm>
            <a:custGeom>
              <a:avLst/>
              <a:gdLst/>
              <a:ahLst/>
              <a:cxnLst/>
              <a:rect r="r" b="b" t="t" l="l"/>
              <a:pathLst>
                <a:path h="1006624" w="1527717">
                  <a:moveTo>
                    <a:pt x="0" y="0"/>
                  </a:moveTo>
                  <a:lnTo>
                    <a:pt x="1527717" y="0"/>
                  </a:lnTo>
                  <a:lnTo>
                    <a:pt x="1527717" y="1006624"/>
                  </a:lnTo>
                  <a:lnTo>
                    <a:pt x="0" y="10066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527717" cy="105424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11"/>
                </a:lnSpc>
              </a:pPr>
              <a:r>
                <a:rPr lang="en-US" sz="2175" spc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8</a:t>
              </a:r>
            </a:p>
            <a:p>
              <a:pPr algn="ctr">
                <a:lnSpc>
                  <a:spcPts val="2611"/>
                </a:lnSpc>
              </a:pPr>
            </a:p>
          </p:txBody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1696794" y="5917049"/>
            <a:ext cx="5057185" cy="3033555"/>
            <a:chOff x="0" y="0"/>
            <a:chExt cx="6742914" cy="40447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742938" cy="4044696"/>
            </a:xfrm>
            <a:custGeom>
              <a:avLst/>
              <a:gdLst/>
              <a:ahLst/>
              <a:cxnLst/>
              <a:rect r="r" b="b" t="t" l="l"/>
              <a:pathLst>
                <a:path h="4044696" w="6742938">
                  <a:moveTo>
                    <a:pt x="0" y="0"/>
                  </a:moveTo>
                  <a:lnTo>
                    <a:pt x="6742938" y="0"/>
                  </a:lnTo>
                  <a:lnTo>
                    <a:pt x="6742938" y="4044696"/>
                  </a:lnTo>
                  <a:lnTo>
                    <a:pt x="0" y="4044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2" r="0" b="-13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360759" y="5057885"/>
            <a:ext cx="5911244" cy="5246370"/>
            <a:chOff x="0" y="0"/>
            <a:chExt cx="915806" cy="812800"/>
          </a:xfrm>
        </p:grpSpPr>
        <p:sp>
          <p:nvSpPr>
            <p:cNvPr name="Freeform 15" id="15" descr="D:\User_Profile\Desktop\image parinti drumetie.png"/>
            <p:cNvSpPr/>
            <p:nvPr/>
          </p:nvSpPr>
          <p:spPr>
            <a:xfrm flipH="false" flipV="false" rot="0">
              <a:off x="0" y="0"/>
              <a:ext cx="915806" cy="812800"/>
            </a:xfrm>
            <a:custGeom>
              <a:avLst/>
              <a:gdLst/>
              <a:ahLst/>
              <a:cxnLst/>
              <a:rect r="r" b="b" t="t" l="l"/>
              <a:pathLst>
                <a:path h="812800" w="915806">
                  <a:moveTo>
                    <a:pt x="0" y="0"/>
                  </a:moveTo>
                  <a:lnTo>
                    <a:pt x="915806" y="0"/>
                  </a:lnTo>
                  <a:lnTo>
                    <a:pt x="91580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0" t="-400" r="0" b="-40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872824" y="787575"/>
            <a:ext cx="9468610" cy="819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1"/>
              </a:lnSpc>
            </a:pPr>
            <a:r>
              <a:rPr lang="en-US" b="true" sz="5001" spc="0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2. Promovarea activității fizice </a:t>
            </a:r>
          </a:p>
        </p:txBody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31" y="-14316"/>
            <a:ext cx="1148219" cy="10318571"/>
            <a:chOff x="0" y="0"/>
            <a:chExt cx="1530958" cy="137580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30985" cy="13758038"/>
            </a:xfrm>
            <a:custGeom>
              <a:avLst/>
              <a:gdLst/>
              <a:ahLst/>
              <a:cxnLst/>
              <a:rect r="r" b="b" t="t" l="l"/>
              <a:pathLst>
                <a:path h="13758038" w="1530985">
                  <a:moveTo>
                    <a:pt x="0" y="0"/>
                  </a:moveTo>
                  <a:lnTo>
                    <a:pt x="1530985" y="0"/>
                  </a:lnTo>
                  <a:lnTo>
                    <a:pt x="1530985" y="13758038"/>
                  </a:lnTo>
                  <a:lnTo>
                    <a:pt x="0" y="13758038"/>
                  </a:lnTo>
                  <a:close/>
                </a:path>
              </a:pathLst>
            </a:custGeom>
            <a:solidFill>
              <a:srgbClr val="EFEFE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58726" y="664730"/>
            <a:ext cx="773042" cy="1122018"/>
          </a:xfrm>
          <a:custGeom>
            <a:avLst/>
            <a:gdLst/>
            <a:ahLst/>
            <a:cxnLst/>
            <a:rect r="r" b="b" t="t" l="l"/>
            <a:pathLst>
              <a:path h="1122018" w="773042">
                <a:moveTo>
                  <a:pt x="0" y="0"/>
                </a:moveTo>
                <a:lnTo>
                  <a:pt x="773042" y="0"/>
                </a:lnTo>
                <a:lnTo>
                  <a:pt x="773042" y="1122018"/>
                </a:lnTo>
                <a:lnTo>
                  <a:pt x="0" y="112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5400000">
            <a:off x="17065294" y="8757372"/>
            <a:ext cx="1040067" cy="386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b="true" sz="1950" spc="0">
                <a:solidFill>
                  <a:srgbClr val="EFEFE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insp.gov.ro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14216" y="787575"/>
            <a:ext cx="9578313" cy="819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1"/>
              </a:lnSpc>
            </a:pPr>
            <a:r>
              <a:rPr lang="en-US" b="true" sz="5001" spc="0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2. Promovarea activității fizice </a:t>
            </a:r>
          </a:p>
        </p:txBody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288673" y="2133293"/>
            <a:ext cx="17006383" cy="8170962"/>
            <a:chOff x="0" y="0"/>
            <a:chExt cx="22675177" cy="10894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2675214" cy="10894568"/>
            </a:xfrm>
            <a:custGeom>
              <a:avLst/>
              <a:gdLst/>
              <a:ahLst/>
              <a:cxnLst/>
              <a:rect r="r" b="b" t="t" l="l"/>
              <a:pathLst>
                <a:path h="10894568" w="22675214">
                  <a:moveTo>
                    <a:pt x="0" y="0"/>
                  </a:moveTo>
                  <a:lnTo>
                    <a:pt x="22675214" y="0"/>
                  </a:lnTo>
                  <a:lnTo>
                    <a:pt x="22675214" y="10894568"/>
                  </a:lnTo>
                  <a:lnTo>
                    <a:pt x="0" y="10894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534" t="0" r="-8534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2682022" y="2707666"/>
            <a:ext cx="14177009" cy="608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75"/>
              </a:lnSpc>
            </a:pPr>
            <a:r>
              <a:rPr lang="en-US" b="true" sz="4051" spc="0">
                <a:solidFill>
                  <a:srgbClr val="7030A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Mișcarea regulată susține sănătatea mintală, îmbunătățește starea de spirit și somnul. </a:t>
            </a:r>
          </a:p>
          <a:p>
            <a:pPr algn="just">
              <a:lnSpc>
                <a:spcPts val="4375"/>
              </a:lnSpc>
            </a:pPr>
          </a:p>
          <a:p>
            <a:pPr algn="just" marL="366761" indent="-183380" lvl="1">
              <a:lnSpc>
                <a:spcPts val="4375"/>
              </a:lnSpc>
              <a:buFont typeface="Arial"/>
              <a:buChar char="•"/>
            </a:pPr>
            <a:r>
              <a:rPr lang="en-US" b="true" sz="4051" spc="0">
                <a:solidFill>
                  <a:srgbClr val="26226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Practicarea unui sport în echipă</a:t>
            </a:r>
            <a:r>
              <a:rPr lang="en-US" b="true" sz="4051" i="true" spc="0">
                <a:solidFill>
                  <a:srgbClr val="262262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 </a:t>
            </a:r>
            <a:r>
              <a:rPr lang="en-US" b="true" sz="4051" spc="0">
                <a:solidFill>
                  <a:srgbClr val="26226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poate aduce beneficii psihologice pe termen scurt și lung, cum ar fi îmbunătățirea stimei de sine.</a:t>
            </a:r>
          </a:p>
          <a:p>
            <a:pPr algn="l" marL="366761" indent="-183380" lvl="1">
              <a:lnSpc>
                <a:spcPts val="4375"/>
              </a:lnSpc>
            </a:pPr>
          </a:p>
          <a:p>
            <a:pPr algn="l" marL="366761" indent="-183380" lvl="1">
              <a:lnSpc>
                <a:spcPts val="4375"/>
              </a:lnSpc>
            </a:pPr>
          </a:p>
        </p:txBody>
      </p:sp>
      <p:grpSp>
        <p:nvGrpSpPr>
          <p:cNvPr name="Group 10" id="10"/>
          <p:cNvGrpSpPr/>
          <p:nvPr/>
        </p:nvGrpSpPr>
        <p:grpSpPr>
          <a:xfrm rot="0">
            <a:off x="0" y="9550121"/>
            <a:ext cx="1145788" cy="549125"/>
            <a:chOff x="0" y="0"/>
            <a:chExt cx="1527717" cy="73216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27717" cy="732166"/>
            </a:xfrm>
            <a:custGeom>
              <a:avLst/>
              <a:gdLst/>
              <a:ahLst/>
              <a:cxnLst/>
              <a:rect r="r" b="b" t="t" l="l"/>
              <a:pathLst>
                <a:path h="732166" w="1527717">
                  <a:moveTo>
                    <a:pt x="0" y="0"/>
                  </a:moveTo>
                  <a:lnTo>
                    <a:pt x="1527717" y="0"/>
                  </a:lnTo>
                  <a:lnTo>
                    <a:pt x="1527717" y="732166"/>
                  </a:lnTo>
                  <a:lnTo>
                    <a:pt x="0" y="7321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527717" cy="7797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11"/>
                </a:lnSpc>
              </a:pPr>
              <a:r>
                <a:rPr lang="en-US" sz="2175" spc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9</a:t>
              </a:r>
            </a:p>
          </p:txBody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2604329" y="6668230"/>
            <a:ext cx="4254702" cy="3156453"/>
            <a:chOff x="0" y="0"/>
            <a:chExt cx="5672936" cy="420860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672963" cy="4208653"/>
            </a:xfrm>
            <a:custGeom>
              <a:avLst/>
              <a:gdLst/>
              <a:ahLst/>
              <a:cxnLst/>
              <a:rect r="r" b="b" t="t" l="l"/>
              <a:pathLst>
                <a:path h="4208653" w="5672963">
                  <a:moveTo>
                    <a:pt x="0" y="0"/>
                  </a:moveTo>
                  <a:lnTo>
                    <a:pt x="5672963" y="0"/>
                  </a:lnTo>
                  <a:lnTo>
                    <a:pt x="5672963" y="4208653"/>
                  </a:lnTo>
                  <a:lnTo>
                    <a:pt x="0" y="4208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4" r="0" b="-2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754800" y="6023412"/>
            <a:ext cx="4376609" cy="4075833"/>
            <a:chOff x="0" y="0"/>
            <a:chExt cx="872781" cy="812800"/>
          </a:xfrm>
        </p:grpSpPr>
        <p:sp>
          <p:nvSpPr>
            <p:cNvPr name="Freeform 16" id="16" descr="D:\User_Profile\Desktop\image parinti drumetie.png"/>
            <p:cNvSpPr/>
            <p:nvPr/>
          </p:nvSpPr>
          <p:spPr>
            <a:xfrm flipH="false" flipV="false" rot="0">
              <a:off x="0" y="0"/>
              <a:ext cx="872781" cy="812800"/>
            </a:xfrm>
            <a:custGeom>
              <a:avLst/>
              <a:gdLst/>
              <a:ahLst/>
              <a:cxnLst/>
              <a:rect r="r" b="b" t="t" l="l"/>
              <a:pathLst>
                <a:path h="812800" w="872781">
                  <a:moveTo>
                    <a:pt x="0" y="0"/>
                  </a:moveTo>
                  <a:lnTo>
                    <a:pt x="872781" y="0"/>
                  </a:lnTo>
                  <a:lnTo>
                    <a:pt x="872781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-2048" t="0" r="-2048" b="0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DAGvSN19kPw</dc:identifier>
  <dcterms:modified xsi:type="dcterms:W3CDTF">2011-08-01T06:04:30Z</dcterms:modified>
  <cp:revision>1</cp:revision>
  <dc:title>Copie a ppt apartinatori alimentatie-miscare 2025 (1).ppt</dc:title>
</cp:coreProperties>
</file>