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Arial Bold" panose="020B0704020202020204" pitchFamily="34" charset="0"/>
      <p:regular r:id="rId26"/>
      <p:bold r:id="rId27"/>
    </p:embeddedFont>
    <p:embeddedFont>
      <p:font typeface="Calibri (MS)" panose="020B0604020202020204" charset="0"/>
      <p:regular r:id="rId28"/>
    </p:embeddedFont>
    <p:embeddedFont>
      <p:font typeface="Calibri (MS) Bold" panose="020B0604020202020204" charset="0"/>
      <p:regular r:id="rId29"/>
    </p:embeddedFont>
    <p:embeddedFont>
      <p:font typeface="Calibri (MS) Bold Italics"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8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hyperlink" Target="https://insp.gov.ro/download/cnepss/proiecte_si_parteneriate/eupap/Recomandari-de-activitate-fizica-EUPAP.pdf" TargetMode="External"/><Relationship Id="rId4" Type="http://schemas.openxmlformats.org/officeDocument/2006/relationships/hyperlink" Target="https://www.slideshare.net/slideshow/ghid-pentru-alimentaie-sntoas-i-activitate-fizic-n-grdinie-i-coli-76853467/76853467#Slide%201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data-browser.hbsc.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226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4467815" cy="10304255"/>
            <a:chOff x="0" y="0"/>
            <a:chExt cx="5957087" cy="13739007"/>
          </a:xfrm>
        </p:grpSpPr>
        <p:sp>
          <p:nvSpPr>
            <p:cNvPr id="3" name="Freeform 3"/>
            <p:cNvSpPr/>
            <p:nvPr/>
          </p:nvSpPr>
          <p:spPr>
            <a:xfrm>
              <a:off x="0" y="0"/>
              <a:ext cx="5957062" cy="13738988"/>
            </a:xfrm>
            <a:custGeom>
              <a:avLst/>
              <a:gdLst/>
              <a:ahLst/>
              <a:cxnLst/>
              <a:rect l="l" t="t" r="r" b="b"/>
              <a:pathLst>
                <a:path w="5957062" h="13738988">
                  <a:moveTo>
                    <a:pt x="0" y="0"/>
                  </a:moveTo>
                  <a:lnTo>
                    <a:pt x="5957062" y="0"/>
                  </a:lnTo>
                  <a:lnTo>
                    <a:pt x="5957062" y="13738988"/>
                  </a:lnTo>
                  <a:lnTo>
                    <a:pt x="0" y="13738988"/>
                  </a:lnTo>
                  <a:close/>
                </a:path>
              </a:pathLst>
            </a:custGeom>
            <a:solidFill>
              <a:srgbClr val="01B69B"/>
            </a:solidFill>
          </p:spPr>
        </p:sp>
      </p:grpSp>
      <p:grpSp>
        <p:nvGrpSpPr>
          <p:cNvPr id="4" name="Group 4"/>
          <p:cNvGrpSpPr>
            <a:grpSpLocks noChangeAspect="1"/>
          </p:cNvGrpSpPr>
          <p:nvPr/>
        </p:nvGrpSpPr>
        <p:grpSpPr>
          <a:xfrm>
            <a:off x="1650615" y="878113"/>
            <a:ext cx="1783237" cy="686068"/>
            <a:chOff x="0" y="0"/>
            <a:chExt cx="2377649" cy="914757"/>
          </a:xfrm>
        </p:grpSpPr>
        <p:sp>
          <p:nvSpPr>
            <p:cNvPr id="5" name="Freeform 5"/>
            <p:cNvSpPr/>
            <p:nvPr/>
          </p:nvSpPr>
          <p:spPr>
            <a:xfrm>
              <a:off x="0" y="0"/>
              <a:ext cx="2377694" cy="914781"/>
            </a:xfrm>
            <a:custGeom>
              <a:avLst/>
              <a:gdLst/>
              <a:ahLst/>
              <a:cxnLst/>
              <a:rect l="l" t="t" r="r" b="b"/>
              <a:pathLst>
                <a:path w="2377694" h="914781">
                  <a:moveTo>
                    <a:pt x="0" y="0"/>
                  </a:moveTo>
                  <a:lnTo>
                    <a:pt x="2377694" y="0"/>
                  </a:lnTo>
                  <a:lnTo>
                    <a:pt x="2377694" y="914781"/>
                  </a:lnTo>
                  <a:lnTo>
                    <a:pt x="0" y="914781"/>
                  </a:lnTo>
                  <a:lnTo>
                    <a:pt x="0" y="0"/>
                  </a:lnTo>
                  <a:close/>
                </a:path>
              </a:pathLst>
            </a:custGeom>
            <a:blipFill>
              <a:blip r:embed="rId2"/>
              <a:stretch>
                <a:fillRect l="-15" r="-13" b="2"/>
              </a:stretch>
            </a:blipFill>
          </p:spPr>
        </p:sp>
      </p:grpSp>
      <p:sp>
        <p:nvSpPr>
          <p:cNvPr id="6" name="Freeform 6"/>
          <p:cNvSpPr/>
          <p:nvPr/>
        </p:nvSpPr>
        <p:spPr>
          <a:xfrm>
            <a:off x="558578" y="669321"/>
            <a:ext cx="803564" cy="1167396"/>
          </a:xfrm>
          <a:custGeom>
            <a:avLst/>
            <a:gdLst/>
            <a:ahLst/>
            <a:cxnLst/>
            <a:rect l="l" t="t" r="r" b="b"/>
            <a:pathLst>
              <a:path w="803564" h="1167396">
                <a:moveTo>
                  <a:pt x="0" y="0"/>
                </a:moveTo>
                <a:lnTo>
                  <a:pt x="803564" y="0"/>
                </a:lnTo>
                <a:lnTo>
                  <a:pt x="803564" y="1167396"/>
                </a:lnTo>
                <a:lnTo>
                  <a:pt x="0" y="11673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rot="-5400000">
            <a:off x="16906820" y="8642462"/>
            <a:ext cx="1313451" cy="342900"/>
          </a:xfrm>
          <a:prstGeom prst="rect">
            <a:avLst/>
          </a:prstGeom>
        </p:spPr>
        <p:txBody>
          <a:bodyPr lIns="0" tIns="0" rIns="0" bIns="0" rtlCol="0" anchor="t">
            <a:spAutoFit/>
          </a:bodyPr>
          <a:lstStyle/>
          <a:p>
            <a:pPr algn="l">
              <a:lnSpc>
                <a:spcPts val="2340"/>
              </a:lnSpc>
            </a:pPr>
            <a:r>
              <a:rPr lang="en-US" sz="1950" b="1" spc="0">
                <a:solidFill>
                  <a:srgbClr val="FFFFFF"/>
                </a:solidFill>
                <a:latin typeface="Calibri (MS) Bold"/>
                <a:ea typeface="Calibri (MS) Bold"/>
                <a:cs typeface="Calibri (MS) Bold"/>
                <a:sym typeface="Calibri (MS) Bold"/>
              </a:rPr>
              <a:t>insp.gov.ro</a:t>
            </a:r>
          </a:p>
        </p:txBody>
      </p:sp>
      <p:sp>
        <p:nvSpPr>
          <p:cNvPr id="8" name="Freeform 8"/>
          <p:cNvSpPr/>
          <p:nvPr/>
        </p:nvSpPr>
        <p:spPr>
          <a:xfrm>
            <a:off x="2956305" y="6801257"/>
            <a:ext cx="3024101" cy="2711859"/>
          </a:xfrm>
          <a:custGeom>
            <a:avLst/>
            <a:gdLst/>
            <a:ahLst/>
            <a:cxnLst/>
            <a:rect l="l" t="t" r="r" b="b"/>
            <a:pathLst>
              <a:path w="3024101" h="2711859">
                <a:moveTo>
                  <a:pt x="0" y="0"/>
                </a:moveTo>
                <a:lnTo>
                  <a:pt x="3024101" y="0"/>
                </a:lnTo>
                <a:lnTo>
                  <a:pt x="3024101" y="2711859"/>
                </a:lnTo>
                <a:lnTo>
                  <a:pt x="0" y="27118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9" name="Group 9"/>
          <p:cNvGrpSpPr/>
          <p:nvPr/>
        </p:nvGrpSpPr>
        <p:grpSpPr>
          <a:xfrm>
            <a:off x="6696186" y="5888570"/>
            <a:ext cx="8346936" cy="2289144"/>
            <a:chOff x="0" y="0"/>
            <a:chExt cx="11129247" cy="3052192"/>
          </a:xfrm>
        </p:grpSpPr>
        <p:sp>
          <p:nvSpPr>
            <p:cNvPr id="10" name="Freeform 10"/>
            <p:cNvSpPr/>
            <p:nvPr/>
          </p:nvSpPr>
          <p:spPr>
            <a:xfrm>
              <a:off x="0" y="0"/>
              <a:ext cx="11129247" cy="3052192"/>
            </a:xfrm>
            <a:custGeom>
              <a:avLst/>
              <a:gdLst/>
              <a:ahLst/>
              <a:cxnLst/>
              <a:rect l="l" t="t" r="r" b="b"/>
              <a:pathLst>
                <a:path w="11129247" h="3052192">
                  <a:moveTo>
                    <a:pt x="0" y="0"/>
                  </a:moveTo>
                  <a:lnTo>
                    <a:pt x="11129247" y="0"/>
                  </a:lnTo>
                  <a:lnTo>
                    <a:pt x="11129247" y="3052192"/>
                  </a:lnTo>
                  <a:lnTo>
                    <a:pt x="0" y="3052192"/>
                  </a:lnTo>
                  <a:close/>
                </a:path>
              </a:pathLst>
            </a:custGeom>
            <a:solidFill>
              <a:srgbClr val="000000">
                <a:alpha val="0"/>
              </a:srgbClr>
            </a:solidFill>
          </p:spPr>
        </p:sp>
        <p:sp>
          <p:nvSpPr>
            <p:cNvPr id="11" name="TextBox 11"/>
            <p:cNvSpPr txBox="1"/>
            <p:nvPr/>
          </p:nvSpPr>
          <p:spPr>
            <a:xfrm>
              <a:off x="0" y="-38100"/>
              <a:ext cx="11129247" cy="3090292"/>
            </a:xfrm>
            <a:prstGeom prst="rect">
              <a:avLst/>
            </a:prstGeom>
          </p:spPr>
          <p:txBody>
            <a:bodyPr lIns="0" tIns="0" rIns="0" bIns="0" rtlCol="0" anchor="b"/>
            <a:lstStyle/>
            <a:p>
              <a:pPr algn="ctr">
                <a:lnSpc>
                  <a:spcPts val="4294"/>
                </a:lnSpc>
              </a:pPr>
              <a:r>
                <a:rPr lang="en-US" sz="3976" b="1" spc="0">
                  <a:solidFill>
                    <a:srgbClr val="FFFFFF"/>
                  </a:solidFill>
                  <a:latin typeface="Calibri (MS) Bold"/>
                  <a:ea typeface="Calibri (MS) Bold"/>
                  <a:cs typeface="Calibri (MS) Bold"/>
                  <a:sym typeface="Calibri (MS) Bold"/>
                </a:rPr>
                <a:t>CAMPANIA  </a:t>
              </a:r>
            </a:p>
            <a:p>
              <a:pPr algn="ctr">
                <a:lnSpc>
                  <a:spcPts val="4294"/>
                </a:lnSpc>
              </a:pPr>
              <a:r>
                <a:rPr lang="en-US" sz="3976" b="1" spc="0">
                  <a:solidFill>
                    <a:srgbClr val="FFFFFF"/>
                  </a:solidFill>
                  <a:latin typeface="Calibri (MS) Bold"/>
                  <a:ea typeface="Calibri (MS) Bold"/>
                  <a:cs typeface="Calibri (MS) Bold"/>
                  <a:sym typeface="Calibri (MS) Bold"/>
                </a:rPr>
                <a:t>Promovarea alimentației sănătoase și </a:t>
              </a:r>
            </a:p>
            <a:p>
              <a:pPr algn="ctr">
                <a:lnSpc>
                  <a:spcPts val="4294"/>
                </a:lnSpc>
              </a:pPr>
              <a:r>
                <a:rPr lang="en-US" sz="3976" b="1" spc="0">
                  <a:solidFill>
                    <a:srgbClr val="FFFFFF"/>
                  </a:solidFill>
                  <a:latin typeface="Calibri (MS) Bold"/>
                  <a:ea typeface="Calibri (MS) Bold"/>
                  <a:cs typeface="Calibri (MS) Bold"/>
                  <a:sym typeface="Calibri (MS) Bold"/>
                </a:rPr>
                <a:t>a activității fizice</a:t>
              </a:r>
            </a:p>
          </p:txBody>
        </p:sp>
      </p:grpSp>
      <p:sp>
        <p:nvSpPr>
          <p:cNvPr id="12" name="TextBox 12"/>
          <p:cNvSpPr txBox="1"/>
          <p:nvPr/>
        </p:nvSpPr>
        <p:spPr>
          <a:xfrm>
            <a:off x="7612866" y="8530352"/>
            <a:ext cx="6513576" cy="727948"/>
          </a:xfrm>
          <a:prstGeom prst="rect">
            <a:avLst/>
          </a:prstGeom>
        </p:spPr>
        <p:txBody>
          <a:bodyPr lIns="0" tIns="0" rIns="0" bIns="0" rtlCol="0" anchor="t">
            <a:spAutoFit/>
          </a:bodyPr>
          <a:lstStyle/>
          <a:p>
            <a:pPr algn="ctr">
              <a:lnSpc>
                <a:spcPts val="2701"/>
              </a:lnSpc>
            </a:pPr>
            <a:r>
              <a:rPr lang="en-US" sz="2250" spc="0">
                <a:solidFill>
                  <a:srgbClr val="01B69B"/>
                </a:solidFill>
                <a:latin typeface="Calibri (MS)"/>
                <a:ea typeface="Calibri (MS)"/>
                <a:cs typeface="Calibri (MS)"/>
                <a:sym typeface="Calibri (MS)"/>
              </a:rPr>
              <a:t>PROIECT DE PLANIFICARE A CAMPANIEI ÎN ROMÂNIA</a:t>
            </a:r>
          </a:p>
          <a:p>
            <a:pPr algn="ctr">
              <a:lnSpc>
                <a:spcPts val="2701"/>
              </a:lnSpc>
            </a:pPr>
            <a:r>
              <a:rPr lang="en-US" sz="2250" spc="0">
                <a:solidFill>
                  <a:srgbClr val="01B69B"/>
                </a:solidFill>
                <a:latin typeface="Calibri (MS)"/>
                <a:ea typeface="Calibri (MS)"/>
                <a:cs typeface="Calibri (MS)"/>
                <a:sym typeface="Calibri (MS)"/>
              </a:rPr>
              <a:t>Septembrie – Octombrie  2025</a:t>
            </a:r>
          </a:p>
          <a:p>
            <a:pPr algn="ctr">
              <a:lnSpc>
                <a:spcPts val="2701"/>
              </a:lnSpc>
            </a:pPr>
            <a:endParaRPr lang="en-US" sz="2250" spc="0">
              <a:solidFill>
                <a:srgbClr val="01B69B"/>
              </a:solidFill>
              <a:latin typeface="Calibri (MS)"/>
              <a:ea typeface="Calibri (MS)"/>
              <a:cs typeface="Calibri (MS)"/>
              <a:sym typeface="Calibri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1" y="-14316"/>
            <a:ext cx="1148219" cy="10318571"/>
            <a:chOff x="0" y="0"/>
            <a:chExt cx="1530958" cy="13758094"/>
          </a:xfrm>
        </p:grpSpPr>
        <p:sp>
          <p:nvSpPr>
            <p:cNvPr id="3" name="Freeform 3"/>
            <p:cNvSpPr/>
            <p:nvPr/>
          </p:nvSpPr>
          <p:spPr>
            <a:xfrm>
              <a:off x="0" y="0"/>
              <a:ext cx="1530985" cy="13758038"/>
            </a:xfrm>
            <a:custGeom>
              <a:avLst/>
              <a:gdLst/>
              <a:ahLst/>
              <a:cxnLst/>
              <a:rect l="l" t="t" r="r" b="b"/>
              <a:pathLst>
                <a:path w="1530985" h="13758038">
                  <a:moveTo>
                    <a:pt x="0" y="0"/>
                  </a:moveTo>
                  <a:lnTo>
                    <a:pt x="1530985" y="0"/>
                  </a:lnTo>
                  <a:lnTo>
                    <a:pt x="1530985" y="13758038"/>
                  </a:lnTo>
                  <a:lnTo>
                    <a:pt x="0" y="13758038"/>
                  </a:lnTo>
                  <a:close/>
                </a:path>
              </a:pathLst>
            </a:custGeom>
            <a:solidFill>
              <a:srgbClr val="EFEFEF"/>
            </a:solidFill>
          </p:spPr>
        </p:sp>
      </p:grpSp>
      <p:sp>
        <p:nvSpPr>
          <p:cNvPr id="4" name="Freeform 4"/>
          <p:cNvSpPr/>
          <p:nvPr/>
        </p:nvSpPr>
        <p:spPr>
          <a:xfrm>
            <a:off x="758726" y="664730"/>
            <a:ext cx="773042" cy="1122018"/>
          </a:xfrm>
          <a:custGeom>
            <a:avLst/>
            <a:gdLst/>
            <a:ahLst/>
            <a:cxnLst/>
            <a:rect l="l" t="t" r="r" b="b"/>
            <a:pathLst>
              <a:path w="773042" h="1122018">
                <a:moveTo>
                  <a:pt x="0" y="0"/>
                </a:moveTo>
                <a:lnTo>
                  <a:pt x="773042" y="0"/>
                </a:lnTo>
                <a:lnTo>
                  <a:pt x="773042" y="1122018"/>
                </a:lnTo>
                <a:lnTo>
                  <a:pt x="0" y="1122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rot="-5400000">
            <a:off x="17065294" y="8757372"/>
            <a:ext cx="1040067" cy="386464"/>
          </a:xfrm>
          <a:prstGeom prst="rect">
            <a:avLst/>
          </a:prstGeom>
        </p:spPr>
        <p:txBody>
          <a:bodyPr lIns="0" tIns="0" rIns="0" bIns="0" rtlCol="0" anchor="t">
            <a:spAutoFit/>
          </a:bodyPr>
          <a:lstStyle/>
          <a:p>
            <a:pPr algn="l">
              <a:lnSpc>
                <a:spcPts val="2340"/>
              </a:lnSpc>
            </a:pPr>
            <a:r>
              <a:rPr lang="en-US" sz="1950" b="1" spc="0">
                <a:solidFill>
                  <a:srgbClr val="EFEFEF"/>
                </a:solidFill>
                <a:latin typeface="Calibri (MS) Bold"/>
                <a:ea typeface="Calibri (MS) Bold"/>
                <a:cs typeface="Calibri (MS) Bold"/>
                <a:sym typeface="Calibri (MS) Bold"/>
              </a:rPr>
              <a:t>insp.gov.ro</a:t>
            </a:r>
          </a:p>
        </p:txBody>
      </p:sp>
      <p:grpSp>
        <p:nvGrpSpPr>
          <p:cNvPr id="6" name="Group 6"/>
          <p:cNvGrpSpPr/>
          <p:nvPr/>
        </p:nvGrpSpPr>
        <p:grpSpPr>
          <a:xfrm>
            <a:off x="0" y="9550121"/>
            <a:ext cx="1145788" cy="549125"/>
            <a:chOff x="0" y="0"/>
            <a:chExt cx="1527717" cy="732166"/>
          </a:xfrm>
        </p:grpSpPr>
        <p:sp>
          <p:nvSpPr>
            <p:cNvPr id="7" name="Freeform 7"/>
            <p:cNvSpPr/>
            <p:nvPr/>
          </p:nvSpPr>
          <p:spPr>
            <a:xfrm>
              <a:off x="0" y="0"/>
              <a:ext cx="1527717" cy="732166"/>
            </a:xfrm>
            <a:custGeom>
              <a:avLst/>
              <a:gdLst/>
              <a:ahLst/>
              <a:cxnLst/>
              <a:rect l="l" t="t" r="r" b="b"/>
              <a:pathLst>
                <a:path w="1527717" h="732166">
                  <a:moveTo>
                    <a:pt x="0" y="0"/>
                  </a:moveTo>
                  <a:lnTo>
                    <a:pt x="1527717" y="0"/>
                  </a:lnTo>
                  <a:lnTo>
                    <a:pt x="1527717" y="732166"/>
                  </a:lnTo>
                  <a:lnTo>
                    <a:pt x="0" y="732166"/>
                  </a:lnTo>
                  <a:close/>
                </a:path>
              </a:pathLst>
            </a:custGeom>
            <a:solidFill>
              <a:srgbClr val="000000">
                <a:alpha val="0"/>
              </a:srgbClr>
            </a:solidFill>
          </p:spPr>
        </p:sp>
        <p:sp>
          <p:nvSpPr>
            <p:cNvPr id="8" name="TextBox 8"/>
            <p:cNvSpPr txBox="1"/>
            <p:nvPr/>
          </p:nvSpPr>
          <p:spPr>
            <a:xfrm>
              <a:off x="0" y="-47625"/>
              <a:ext cx="1527717" cy="779791"/>
            </a:xfrm>
            <a:prstGeom prst="rect">
              <a:avLst/>
            </a:prstGeom>
          </p:spPr>
          <p:txBody>
            <a:bodyPr lIns="0" tIns="0" rIns="0" bIns="0" rtlCol="0" anchor="ctr"/>
            <a:lstStyle/>
            <a:p>
              <a:pPr algn="ctr">
                <a:lnSpc>
                  <a:spcPts val="2611"/>
                </a:lnSpc>
              </a:pPr>
              <a:r>
                <a:rPr lang="en-US" sz="2175">
                  <a:solidFill>
                    <a:srgbClr val="FFFFFF"/>
                  </a:solidFill>
                  <a:latin typeface="Calibri (MS)"/>
                  <a:ea typeface="Calibri (MS)"/>
                  <a:cs typeface="Calibri (MS)"/>
                  <a:sym typeface="Calibri (MS)"/>
                </a:rPr>
                <a:t>10</a:t>
              </a:r>
            </a:p>
          </p:txBody>
        </p:sp>
      </p:grpSp>
      <p:sp>
        <p:nvSpPr>
          <p:cNvPr id="9" name="TextBox 9"/>
          <p:cNvSpPr txBox="1"/>
          <p:nvPr/>
        </p:nvSpPr>
        <p:spPr>
          <a:xfrm>
            <a:off x="2092043" y="807190"/>
            <a:ext cx="13228758" cy="8742930"/>
          </a:xfrm>
          <a:prstGeom prst="rect">
            <a:avLst/>
          </a:prstGeom>
        </p:spPr>
        <p:txBody>
          <a:bodyPr lIns="0" tIns="0" rIns="0" bIns="0" rtlCol="0" anchor="t">
            <a:spAutoFit/>
          </a:bodyPr>
          <a:lstStyle/>
          <a:p>
            <a:pPr algn="l">
              <a:lnSpc>
                <a:spcPts val="4336"/>
              </a:lnSpc>
            </a:pPr>
            <a:r>
              <a:rPr lang="en-US" sz="2550" b="1" dirty="0">
                <a:solidFill>
                  <a:srgbClr val="005D79"/>
                </a:solidFill>
                <a:latin typeface="Calibri (MS) Bold"/>
                <a:ea typeface="Calibri (MS) Bold"/>
                <a:cs typeface="Calibri (MS) Bold"/>
                <a:sym typeface="Calibri (MS) Bold"/>
              </a:rPr>
              <a:t>2. </a:t>
            </a:r>
            <a:r>
              <a:rPr lang="en-US" sz="2550" b="1" dirty="0" err="1">
                <a:solidFill>
                  <a:srgbClr val="005D79"/>
                </a:solidFill>
                <a:latin typeface="Calibri (MS) Bold"/>
                <a:ea typeface="Calibri (MS) Bold"/>
                <a:cs typeface="Calibri (MS) Bold"/>
                <a:sym typeface="Calibri (MS) Bold"/>
              </a:rPr>
              <a:t>Temele</a:t>
            </a:r>
            <a:r>
              <a:rPr lang="en-US" sz="2550" b="1" dirty="0">
                <a:solidFill>
                  <a:srgbClr val="005D79"/>
                </a:solidFill>
                <a:latin typeface="Calibri (MS) Bold"/>
                <a:ea typeface="Calibri (MS) Bold"/>
                <a:cs typeface="Calibri (MS) Bold"/>
                <a:sym typeface="Calibri (MS) Bold"/>
              </a:rPr>
              <a:t> </a:t>
            </a:r>
            <a:r>
              <a:rPr lang="en-US" sz="2550" b="1" dirty="0" err="1">
                <a:solidFill>
                  <a:srgbClr val="005D79"/>
                </a:solidFill>
                <a:latin typeface="Calibri (MS) Bold"/>
                <a:ea typeface="Calibri (MS) Bold"/>
                <a:cs typeface="Calibri (MS) Bold"/>
                <a:sym typeface="Calibri (MS) Bold"/>
              </a:rPr>
              <a:t>campaniei</a:t>
            </a:r>
            <a:endParaRPr lang="en-US" sz="2550" b="1" dirty="0">
              <a:solidFill>
                <a:srgbClr val="005D79"/>
              </a:solidFill>
              <a:latin typeface="Calibri (MS) Bold"/>
              <a:ea typeface="Calibri (MS) Bold"/>
              <a:cs typeface="Calibri (MS) Bold"/>
              <a:sym typeface="Calibri (MS) Bold"/>
            </a:endParaRPr>
          </a:p>
          <a:p>
            <a:pPr algn="l">
              <a:lnSpc>
                <a:spcPts val="4336"/>
              </a:lnSpc>
            </a:pPr>
            <a:endParaRPr lang="en-US" sz="2550" b="1" dirty="0">
              <a:solidFill>
                <a:srgbClr val="005D79"/>
              </a:solidFill>
              <a:latin typeface="Calibri (MS) Bold"/>
              <a:ea typeface="Calibri (MS) Bold"/>
              <a:cs typeface="Calibri (MS) Bold"/>
              <a:sym typeface="Calibri (MS) Bold"/>
            </a:endParaRPr>
          </a:p>
          <a:p>
            <a:pPr marL="518362" lvl="1" indent="-259181" algn="l">
              <a:lnSpc>
                <a:spcPts val="4081"/>
              </a:lnSpc>
              <a:buFont typeface="Arial"/>
              <a:buChar char="•"/>
            </a:pPr>
            <a:r>
              <a:rPr lang="en-US" sz="2400" b="1" dirty="0" err="1">
                <a:solidFill>
                  <a:srgbClr val="730E24"/>
                </a:solidFill>
                <a:latin typeface="Calibri (MS) Bold"/>
                <a:ea typeface="Calibri (MS) Bold"/>
                <a:cs typeface="Calibri (MS) Bold"/>
                <a:sym typeface="Calibri (MS) Bold"/>
              </a:rPr>
              <a:t>Conștientizarea</a:t>
            </a:r>
            <a:r>
              <a:rPr lang="en-US" sz="2400" b="1" dirty="0">
                <a:solidFill>
                  <a:srgbClr val="730E24"/>
                </a:solidFill>
                <a:latin typeface="Calibri (MS) Bold"/>
                <a:ea typeface="Calibri (MS) Bold"/>
                <a:cs typeface="Calibri (MS) Bold"/>
                <a:sym typeface="Calibri (MS) Bold"/>
              </a:rPr>
              <a:t> </a:t>
            </a:r>
            <a:r>
              <a:rPr lang="en-US" sz="2400" b="1" dirty="0" err="1">
                <a:solidFill>
                  <a:srgbClr val="730E24"/>
                </a:solidFill>
                <a:latin typeface="Calibri (MS) Bold"/>
                <a:ea typeface="Calibri (MS) Bold"/>
                <a:cs typeface="Calibri (MS) Bold"/>
                <a:sym typeface="Calibri (MS) Bold"/>
              </a:rPr>
              <a:t>copiilor</a:t>
            </a:r>
            <a:r>
              <a:rPr lang="en-US" sz="2400" b="1" dirty="0">
                <a:solidFill>
                  <a:srgbClr val="730E24"/>
                </a:solidFill>
                <a:latin typeface="Calibri (MS) Bold"/>
                <a:ea typeface="Calibri (MS) Bold"/>
                <a:cs typeface="Calibri (MS) Bold"/>
                <a:sym typeface="Calibri (MS) Bold"/>
              </a:rPr>
              <a:t>, </a:t>
            </a:r>
            <a:r>
              <a:rPr lang="en-US" sz="2400" b="1" dirty="0" err="1">
                <a:solidFill>
                  <a:srgbClr val="730E24"/>
                </a:solidFill>
                <a:latin typeface="Calibri (MS) Bold"/>
                <a:ea typeface="Calibri (MS) Bold"/>
                <a:cs typeface="Calibri (MS) Bold"/>
                <a:sym typeface="Calibri (MS) Bold"/>
              </a:rPr>
              <a:t>preadolescenților</a:t>
            </a:r>
            <a:r>
              <a:rPr lang="en-US" sz="2400" b="1" dirty="0">
                <a:solidFill>
                  <a:srgbClr val="730E24"/>
                </a:solidFill>
                <a:latin typeface="Calibri (MS) Bold"/>
                <a:ea typeface="Calibri (MS) Bold"/>
                <a:cs typeface="Calibri (MS) Bold"/>
                <a:sym typeface="Calibri (MS) Bold"/>
              </a:rPr>
              <a:t> </a:t>
            </a:r>
            <a:r>
              <a:rPr lang="en-US" sz="2400" b="1" dirty="0" err="1">
                <a:solidFill>
                  <a:srgbClr val="730E24"/>
                </a:solidFill>
                <a:latin typeface="Calibri (MS) Bold"/>
                <a:ea typeface="Calibri (MS) Bold"/>
                <a:cs typeface="Calibri (MS) Bold"/>
                <a:sym typeface="Calibri (MS) Bold"/>
              </a:rPr>
              <a:t>și</a:t>
            </a:r>
            <a:r>
              <a:rPr lang="en-US" sz="2400" b="1" dirty="0">
                <a:solidFill>
                  <a:srgbClr val="730E24"/>
                </a:solidFill>
                <a:latin typeface="Calibri (MS) Bold"/>
                <a:ea typeface="Calibri (MS) Bold"/>
                <a:cs typeface="Calibri (MS) Bold"/>
                <a:sym typeface="Calibri (MS) Bold"/>
              </a:rPr>
              <a:t> </a:t>
            </a:r>
            <a:r>
              <a:rPr lang="en-US" sz="2400" b="1" dirty="0" err="1">
                <a:solidFill>
                  <a:srgbClr val="730E24"/>
                </a:solidFill>
                <a:latin typeface="Calibri (MS) Bold"/>
                <a:ea typeface="Calibri (MS) Bold"/>
                <a:cs typeface="Calibri (MS) Bold"/>
                <a:sym typeface="Calibri (MS) Bold"/>
              </a:rPr>
              <a:t>familiilor</a:t>
            </a:r>
            <a:r>
              <a:rPr lang="en-US" sz="2400" b="1" dirty="0">
                <a:solidFill>
                  <a:srgbClr val="730E24"/>
                </a:solidFill>
                <a:latin typeface="Calibri (MS) Bold"/>
                <a:ea typeface="Calibri (MS) Bold"/>
                <a:cs typeface="Calibri (MS) Bold"/>
                <a:sym typeface="Calibri (MS) Bold"/>
              </a:rPr>
              <a:t> </a:t>
            </a:r>
            <a:r>
              <a:rPr lang="en-US" sz="2400" b="1" dirty="0" err="1">
                <a:solidFill>
                  <a:srgbClr val="730E24"/>
                </a:solidFill>
                <a:latin typeface="Calibri (MS) Bold"/>
                <a:ea typeface="Calibri (MS) Bold"/>
                <a:cs typeface="Calibri (MS) Bold"/>
                <a:sym typeface="Calibri (MS) Bold"/>
              </a:rPr>
              <a:t>acestora</a:t>
            </a:r>
            <a:r>
              <a:rPr lang="en-US" sz="2400" b="1" dirty="0">
                <a:solidFill>
                  <a:srgbClr val="730E24"/>
                </a:solidFill>
                <a:latin typeface="Calibri (MS) Bold"/>
                <a:ea typeface="Calibri (MS) Bold"/>
                <a:cs typeface="Calibri (MS) Bold"/>
                <a:sym typeface="Calibri (MS) Bold"/>
              </a:rPr>
              <a:t> </a:t>
            </a:r>
            <a:r>
              <a:rPr lang="en-US" sz="2400" b="1" dirty="0" err="1">
                <a:solidFill>
                  <a:srgbClr val="730E24"/>
                </a:solidFill>
                <a:latin typeface="Calibri (MS) Bold"/>
                <a:ea typeface="Calibri (MS) Bold"/>
                <a:cs typeface="Calibri (MS) Bold"/>
                <a:sym typeface="Calibri (MS) Bold"/>
              </a:rPr>
              <a:t>privind</a:t>
            </a:r>
            <a:r>
              <a:rPr lang="en-US" sz="2400" b="1" dirty="0">
                <a:solidFill>
                  <a:srgbClr val="730E24"/>
                </a:solidFill>
                <a:latin typeface="Calibri (MS) Bold"/>
                <a:ea typeface="Calibri (MS) Bold"/>
                <a:cs typeface="Calibri (MS) Bold"/>
                <a:sym typeface="Calibri (MS) Bold"/>
              </a:rPr>
              <a:t> </a:t>
            </a:r>
            <a:r>
              <a:rPr lang="en-US" sz="2400" b="1" dirty="0" err="1">
                <a:solidFill>
                  <a:srgbClr val="730E24"/>
                </a:solidFill>
                <a:latin typeface="Calibri (MS) Bold"/>
                <a:ea typeface="Calibri (MS) Bold"/>
                <a:cs typeface="Calibri (MS) Bold"/>
                <a:sym typeface="Calibri (MS) Bold"/>
              </a:rPr>
              <a:t>efectele</a:t>
            </a:r>
            <a:r>
              <a:rPr lang="en-US" sz="2400" b="1" dirty="0">
                <a:solidFill>
                  <a:srgbClr val="730E24"/>
                </a:solidFill>
                <a:latin typeface="Calibri (MS) Bold"/>
                <a:ea typeface="Calibri (MS) Bold"/>
                <a:cs typeface="Calibri (MS) Bold"/>
                <a:sym typeface="Calibri (MS) Bold"/>
              </a:rPr>
              <a:t> benefice ale </a:t>
            </a:r>
            <a:r>
              <a:rPr lang="en-US" sz="2400" b="1" dirty="0" err="1">
                <a:solidFill>
                  <a:srgbClr val="730E24"/>
                </a:solidFill>
                <a:latin typeface="Calibri (MS) Bold"/>
                <a:ea typeface="Calibri (MS) Bold"/>
                <a:cs typeface="Calibri (MS) Bold"/>
                <a:sym typeface="Calibri (MS) Bold"/>
              </a:rPr>
              <a:t>alimentației</a:t>
            </a:r>
            <a:r>
              <a:rPr lang="en-US" sz="2400" b="1" dirty="0">
                <a:solidFill>
                  <a:srgbClr val="730E24"/>
                </a:solidFill>
                <a:latin typeface="Calibri (MS) Bold"/>
                <a:ea typeface="Calibri (MS) Bold"/>
                <a:cs typeface="Calibri (MS) Bold"/>
                <a:sym typeface="Calibri (MS) Bold"/>
              </a:rPr>
              <a:t> </a:t>
            </a:r>
            <a:r>
              <a:rPr lang="en-US" sz="2400" b="1" dirty="0" err="1">
                <a:solidFill>
                  <a:srgbClr val="730E24"/>
                </a:solidFill>
                <a:latin typeface="Calibri (MS) Bold"/>
                <a:ea typeface="Calibri (MS) Bold"/>
                <a:cs typeface="Calibri (MS) Bold"/>
                <a:sym typeface="Calibri (MS) Bold"/>
              </a:rPr>
              <a:t>sănătoase</a:t>
            </a:r>
            <a:r>
              <a:rPr lang="en-US" sz="2400" b="1" dirty="0">
                <a:solidFill>
                  <a:srgbClr val="730E24"/>
                </a:solidFill>
                <a:latin typeface="Calibri (MS) Bold"/>
                <a:ea typeface="Calibri (MS) Bold"/>
                <a:cs typeface="Calibri (MS) Bold"/>
                <a:sym typeface="Calibri (MS) Bold"/>
              </a:rPr>
              <a:t> </a:t>
            </a:r>
            <a:r>
              <a:rPr lang="en-US" sz="2400" b="1" dirty="0" err="1">
                <a:solidFill>
                  <a:srgbClr val="730E24"/>
                </a:solidFill>
                <a:latin typeface="Calibri (MS) Bold"/>
                <a:ea typeface="Calibri (MS) Bold"/>
                <a:cs typeface="Calibri (MS) Bold"/>
                <a:sym typeface="Calibri (MS) Bold"/>
              </a:rPr>
              <a:t>și</a:t>
            </a:r>
            <a:r>
              <a:rPr lang="en-US" sz="2400" b="1" dirty="0">
                <a:solidFill>
                  <a:srgbClr val="730E24"/>
                </a:solidFill>
                <a:latin typeface="Calibri (MS) Bold"/>
                <a:ea typeface="Calibri (MS) Bold"/>
                <a:cs typeface="Calibri (MS) Bold"/>
                <a:sym typeface="Calibri (MS) Bold"/>
              </a:rPr>
              <a:t> ale </a:t>
            </a:r>
            <a:r>
              <a:rPr lang="en-US" sz="2400" b="1" dirty="0" err="1">
                <a:solidFill>
                  <a:srgbClr val="730E24"/>
                </a:solidFill>
                <a:latin typeface="Calibri (MS) Bold"/>
                <a:ea typeface="Calibri (MS) Bold"/>
                <a:cs typeface="Calibri (MS) Bold"/>
                <a:sym typeface="Calibri (MS) Bold"/>
              </a:rPr>
              <a:t>activității</a:t>
            </a:r>
            <a:r>
              <a:rPr lang="en-US" sz="2400" b="1" dirty="0">
                <a:solidFill>
                  <a:srgbClr val="730E24"/>
                </a:solidFill>
                <a:latin typeface="Calibri (MS) Bold"/>
                <a:ea typeface="Calibri (MS) Bold"/>
                <a:cs typeface="Calibri (MS) Bold"/>
                <a:sym typeface="Calibri (MS) Bold"/>
              </a:rPr>
              <a:t> </a:t>
            </a:r>
            <a:r>
              <a:rPr lang="en-US" sz="2400" b="1" dirty="0" err="1">
                <a:solidFill>
                  <a:srgbClr val="730E24"/>
                </a:solidFill>
                <a:latin typeface="Calibri (MS) Bold"/>
                <a:ea typeface="Calibri (MS) Bold"/>
                <a:cs typeface="Calibri (MS) Bold"/>
                <a:sym typeface="Calibri (MS) Bold"/>
              </a:rPr>
              <a:t>fizice</a:t>
            </a:r>
            <a:r>
              <a:rPr lang="en-US" sz="2400" b="1" dirty="0">
                <a:solidFill>
                  <a:srgbClr val="730E24"/>
                </a:solidFill>
                <a:latin typeface="Calibri (MS) Bold"/>
                <a:ea typeface="Calibri (MS) Bold"/>
                <a:cs typeface="Calibri (MS) Bold"/>
                <a:sym typeface="Calibri (MS) Bold"/>
              </a:rPr>
              <a:t> regulate </a:t>
            </a:r>
            <a:r>
              <a:rPr lang="en-US" sz="2400" b="1" dirty="0" err="1">
                <a:solidFill>
                  <a:srgbClr val="730E24"/>
                </a:solidFill>
                <a:latin typeface="Calibri (MS) Bold"/>
                <a:ea typeface="Calibri (MS) Bold"/>
                <a:cs typeface="Calibri (MS) Bold"/>
                <a:sym typeface="Calibri (MS) Bold"/>
              </a:rPr>
              <a:t>asupra</a:t>
            </a:r>
            <a:r>
              <a:rPr lang="en-US" sz="2400" b="1" dirty="0">
                <a:solidFill>
                  <a:srgbClr val="730E24"/>
                </a:solidFill>
                <a:latin typeface="Calibri (MS) Bold"/>
                <a:ea typeface="Calibri (MS) Bold"/>
                <a:cs typeface="Calibri (MS) Bold"/>
                <a:sym typeface="Calibri (MS) Bold"/>
              </a:rPr>
              <a:t> </a:t>
            </a:r>
            <a:r>
              <a:rPr lang="en-US" sz="2400" b="1" dirty="0" err="1">
                <a:solidFill>
                  <a:srgbClr val="730E24"/>
                </a:solidFill>
                <a:latin typeface="Calibri (MS) Bold"/>
                <a:ea typeface="Calibri (MS) Bold"/>
                <a:cs typeface="Calibri (MS) Bold"/>
                <a:sym typeface="Calibri (MS) Bold"/>
              </a:rPr>
              <a:t>sănătății</a:t>
            </a:r>
            <a:r>
              <a:rPr lang="en-US" sz="2400" b="1" dirty="0">
                <a:solidFill>
                  <a:srgbClr val="730E24"/>
                </a:solidFill>
                <a:latin typeface="Calibri (MS) Bold"/>
                <a:ea typeface="Calibri (MS) Bold"/>
                <a:cs typeface="Calibri (MS) Bold"/>
                <a:sym typeface="Calibri (MS) Bold"/>
              </a:rPr>
              <a:t>.</a:t>
            </a:r>
          </a:p>
          <a:p>
            <a:pPr marL="518362" lvl="1" indent="-259181" algn="l">
              <a:lnSpc>
                <a:spcPts val="4321"/>
              </a:lnSpc>
              <a:buFont typeface="Arial"/>
              <a:buChar char="•"/>
            </a:pPr>
            <a:r>
              <a:rPr lang="en-US" sz="2400" b="1" spc="0" dirty="0">
                <a:solidFill>
                  <a:srgbClr val="730E24"/>
                </a:solidFill>
                <a:latin typeface="Calibri (MS) Bold"/>
                <a:ea typeface="Calibri (MS) Bold"/>
                <a:cs typeface="Calibri (MS) Bold"/>
                <a:sym typeface="Calibri (MS) Bold"/>
              </a:rPr>
              <a:t>Promovarea </a:t>
            </a:r>
            <a:r>
              <a:rPr lang="en-US" sz="2400" b="1" spc="0" dirty="0" err="1">
                <a:solidFill>
                  <a:srgbClr val="730E24"/>
                </a:solidFill>
                <a:latin typeface="Calibri (MS) Bold"/>
                <a:ea typeface="Calibri (MS) Bold"/>
                <a:cs typeface="Calibri (MS) Bold"/>
                <a:sym typeface="Calibri (MS) Bold"/>
              </a:rPr>
              <a:t>activității</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fizice</a:t>
            </a:r>
            <a:r>
              <a:rPr lang="en-US" sz="2400" b="1" spc="0" dirty="0">
                <a:solidFill>
                  <a:srgbClr val="730E24"/>
                </a:solidFill>
                <a:latin typeface="Calibri (MS) Bold"/>
                <a:ea typeface="Calibri (MS) Bold"/>
                <a:cs typeface="Calibri (MS) Bold"/>
                <a:sym typeface="Calibri (MS) Bold"/>
              </a:rPr>
              <a:t> la </a:t>
            </a:r>
            <a:r>
              <a:rPr lang="en-US" sz="2400" b="1" spc="0" dirty="0" err="1">
                <a:solidFill>
                  <a:srgbClr val="730E24"/>
                </a:solidFill>
                <a:latin typeface="Calibri (MS) Bold"/>
                <a:ea typeface="Calibri (MS) Bold"/>
                <a:cs typeface="Calibri (MS) Bold"/>
                <a:sym typeface="Calibri (MS) Bold"/>
              </a:rPr>
              <a:t>locul</a:t>
            </a:r>
            <a:r>
              <a:rPr lang="en-US" sz="2400" b="1" spc="0" dirty="0">
                <a:solidFill>
                  <a:srgbClr val="730E24"/>
                </a:solidFill>
                <a:latin typeface="Calibri (MS) Bold"/>
                <a:ea typeface="Calibri (MS) Bold"/>
                <a:cs typeface="Calibri (MS) Bold"/>
                <a:sym typeface="Calibri (MS) Bold"/>
              </a:rPr>
              <a:t> de </a:t>
            </a:r>
            <a:r>
              <a:rPr lang="en-US" sz="2400" b="1" spc="0" dirty="0" err="1">
                <a:solidFill>
                  <a:srgbClr val="730E24"/>
                </a:solidFill>
                <a:latin typeface="Calibri (MS) Bold"/>
                <a:ea typeface="Calibri (MS) Bold"/>
                <a:cs typeface="Calibri (MS) Bold"/>
                <a:sym typeface="Calibri (MS) Bold"/>
              </a:rPr>
              <a:t>muncă</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pentru</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angajații</a:t>
            </a:r>
            <a:r>
              <a:rPr lang="en-US" sz="2400" b="1" spc="0" dirty="0">
                <a:solidFill>
                  <a:srgbClr val="730E24"/>
                </a:solidFill>
                <a:latin typeface="Calibri (MS) Bold"/>
                <a:ea typeface="Calibri (MS) Bold"/>
                <a:cs typeface="Calibri (MS) Bold"/>
                <a:sym typeface="Calibri (MS) Bold"/>
              </a:rPr>
              <a:t> cu </a:t>
            </a:r>
            <a:r>
              <a:rPr lang="en-US" sz="2400" b="1" spc="0" dirty="0" err="1">
                <a:solidFill>
                  <a:srgbClr val="730E24"/>
                </a:solidFill>
                <a:latin typeface="Calibri (MS) Bold"/>
                <a:ea typeface="Calibri (MS) Bold"/>
                <a:cs typeface="Calibri (MS) Bold"/>
                <a:sym typeface="Calibri (MS) Bold"/>
              </a:rPr>
              <a:t>activitate</a:t>
            </a:r>
            <a:r>
              <a:rPr lang="en-US" sz="2400" b="1" spc="0" dirty="0">
                <a:solidFill>
                  <a:srgbClr val="730E24"/>
                </a:solidFill>
                <a:latin typeface="Calibri (MS) Bold"/>
                <a:ea typeface="Calibri (MS) Bold"/>
                <a:cs typeface="Calibri (MS) Bold"/>
                <a:sym typeface="Calibri (MS) Bold"/>
              </a:rPr>
              <a:t> de </a:t>
            </a:r>
            <a:r>
              <a:rPr lang="en-US" sz="2400" b="1" spc="0" dirty="0" err="1">
                <a:solidFill>
                  <a:srgbClr val="730E24"/>
                </a:solidFill>
                <a:latin typeface="Calibri (MS) Bold"/>
                <a:ea typeface="Calibri (MS) Bold"/>
                <a:cs typeface="Calibri (MS) Bold"/>
                <a:sym typeface="Calibri (MS) Bold"/>
              </a:rPr>
              <a:t>birou</a:t>
            </a:r>
            <a:r>
              <a:rPr lang="en-US" sz="2400" b="1" spc="0" dirty="0">
                <a:solidFill>
                  <a:srgbClr val="730E24"/>
                </a:solidFill>
                <a:latin typeface="Calibri (MS) Bold"/>
                <a:ea typeface="Calibri (MS) Bold"/>
                <a:cs typeface="Calibri (MS) Bold"/>
                <a:sym typeface="Calibri (MS) Bold"/>
              </a:rPr>
              <a:t>.</a:t>
            </a:r>
          </a:p>
          <a:p>
            <a:pPr marL="518362" lvl="1" indent="-259181" algn="l">
              <a:lnSpc>
                <a:spcPts val="4321"/>
              </a:lnSpc>
              <a:buFont typeface="Arial"/>
              <a:buChar char="•"/>
            </a:pPr>
            <a:r>
              <a:rPr lang="en-US" sz="2400" b="1" spc="0" dirty="0">
                <a:solidFill>
                  <a:srgbClr val="730E24"/>
                </a:solidFill>
                <a:latin typeface="Calibri (MS) Bold"/>
                <a:ea typeface="Calibri (MS) Bold"/>
                <a:cs typeface="Calibri (MS) Bold"/>
                <a:sym typeface="Calibri (MS) Bold"/>
              </a:rPr>
              <a:t>Promovarea </a:t>
            </a:r>
            <a:r>
              <a:rPr lang="en-US" sz="2400" b="1" spc="0" dirty="0" err="1">
                <a:solidFill>
                  <a:srgbClr val="730E24"/>
                </a:solidFill>
                <a:latin typeface="Calibri (MS) Bold"/>
                <a:ea typeface="Calibri (MS) Bold"/>
                <a:cs typeface="Calibri (MS) Bold"/>
                <a:sym typeface="Calibri (MS) Bold"/>
              </a:rPr>
              <a:t>activității</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fizice</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în</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rândul</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adulților</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peste</a:t>
            </a:r>
            <a:r>
              <a:rPr lang="en-US" sz="2400" b="1" spc="0" dirty="0">
                <a:solidFill>
                  <a:srgbClr val="730E24"/>
                </a:solidFill>
                <a:latin typeface="Calibri (MS) Bold"/>
                <a:ea typeface="Calibri (MS) Bold"/>
                <a:cs typeface="Calibri (MS) Bold"/>
                <a:sym typeface="Calibri (MS) Bold"/>
              </a:rPr>
              <a:t> 65 de ani.</a:t>
            </a:r>
          </a:p>
          <a:p>
            <a:pPr algn="l">
              <a:lnSpc>
                <a:spcPts val="4591"/>
              </a:lnSpc>
            </a:pPr>
            <a:endParaRPr lang="en-US" sz="2400" b="1" spc="0" dirty="0">
              <a:solidFill>
                <a:srgbClr val="730E24"/>
              </a:solidFill>
              <a:latin typeface="Calibri (MS) Bold"/>
              <a:ea typeface="Calibri (MS) Bold"/>
              <a:cs typeface="Calibri (MS) Bold"/>
              <a:sym typeface="Calibri (MS) Bold"/>
            </a:endParaRPr>
          </a:p>
          <a:p>
            <a:pPr algn="l">
              <a:lnSpc>
                <a:spcPts val="4591"/>
              </a:lnSpc>
            </a:pPr>
            <a:r>
              <a:rPr lang="en-US" sz="2550" b="1" spc="0" dirty="0">
                <a:solidFill>
                  <a:srgbClr val="005D79"/>
                </a:solidFill>
                <a:latin typeface="Calibri (MS) Bold"/>
                <a:ea typeface="Calibri (MS) Bold"/>
                <a:cs typeface="Calibri (MS) Bold"/>
                <a:sym typeface="Calibri (MS) Bold"/>
              </a:rPr>
              <a:t>3. </a:t>
            </a:r>
            <a:r>
              <a:rPr lang="en-US" sz="2550" b="1" spc="0" dirty="0" err="1">
                <a:solidFill>
                  <a:srgbClr val="005D79"/>
                </a:solidFill>
                <a:latin typeface="Calibri (MS) Bold"/>
                <a:ea typeface="Calibri (MS) Bold"/>
                <a:cs typeface="Calibri (MS) Bold"/>
                <a:sym typeface="Calibri (MS) Bold"/>
              </a:rPr>
              <a:t>Grupul</a:t>
            </a:r>
            <a:r>
              <a:rPr lang="en-US" sz="2550" b="1" spc="0" dirty="0">
                <a:solidFill>
                  <a:srgbClr val="005D79"/>
                </a:solidFill>
                <a:latin typeface="Calibri (MS) Bold"/>
                <a:ea typeface="Calibri (MS) Bold"/>
                <a:cs typeface="Calibri (MS) Bold"/>
                <a:sym typeface="Calibri (MS) Bold"/>
              </a:rPr>
              <a:t>/</a:t>
            </a:r>
            <a:r>
              <a:rPr lang="en-US" sz="2550" b="1" spc="0" dirty="0" err="1">
                <a:solidFill>
                  <a:srgbClr val="005D79"/>
                </a:solidFill>
                <a:latin typeface="Calibri (MS) Bold"/>
                <a:ea typeface="Calibri (MS) Bold"/>
                <a:cs typeface="Calibri (MS) Bold"/>
                <a:sym typeface="Calibri (MS) Bold"/>
              </a:rPr>
              <a:t>grupurile</a:t>
            </a:r>
            <a:r>
              <a:rPr lang="en-US" sz="2550" b="1" spc="0" dirty="0">
                <a:solidFill>
                  <a:srgbClr val="005D79"/>
                </a:solidFill>
                <a:latin typeface="Calibri (MS) Bold"/>
                <a:ea typeface="Calibri (MS) Bold"/>
                <a:cs typeface="Calibri (MS) Bold"/>
                <a:sym typeface="Calibri (MS) Bold"/>
              </a:rPr>
              <a:t> </a:t>
            </a:r>
            <a:r>
              <a:rPr lang="en-US" sz="2550" b="1" spc="0" dirty="0" err="1">
                <a:solidFill>
                  <a:srgbClr val="005D79"/>
                </a:solidFill>
                <a:latin typeface="Calibri (MS) Bold"/>
                <a:ea typeface="Calibri (MS) Bold"/>
                <a:cs typeface="Calibri (MS) Bold"/>
                <a:sym typeface="Calibri (MS) Bold"/>
              </a:rPr>
              <a:t>țintă</a:t>
            </a:r>
            <a:endParaRPr lang="en-US" sz="2550" b="1" spc="0" dirty="0">
              <a:solidFill>
                <a:srgbClr val="005D79"/>
              </a:solidFill>
              <a:latin typeface="Calibri (MS) Bold"/>
              <a:ea typeface="Calibri (MS) Bold"/>
              <a:cs typeface="Calibri (MS) Bold"/>
              <a:sym typeface="Calibri (MS) Bold"/>
            </a:endParaRPr>
          </a:p>
          <a:p>
            <a:pPr algn="l">
              <a:lnSpc>
                <a:spcPts val="4321"/>
              </a:lnSpc>
            </a:pPr>
            <a:r>
              <a:rPr lang="en-US" sz="2400" b="1" spc="0" dirty="0" err="1">
                <a:solidFill>
                  <a:srgbClr val="730E24"/>
                </a:solidFill>
                <a:latin typeface="Calibri (MS) Bold"/>
                <a:ea typeface="Calibri (MS) Bold"/>
                <a:cs typeface="Calibri (MS) Bold"/>
                <a:sym typeface="Calibri (MS) Bold"/>
              </a:rPr>
              <a:t>Copii</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și</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preadolescenți</a:t>
            </a:r>
            <a:r>
              <a:rPr lang="en-US" sz="2400" b="1" spc="0" dirty="0">
                <a:solidFill>
                  <a:srgbClr val="730E24"/>
                </a:solidFill>
                <a:latin typeface="Calibri (MS) Bold"/>
                <a:ea typeface="Calibri (MS) Bold"/>
                <a:cs typeface="Calibri (MS) Bold"/>
                <a:sym typeface="Calibri (MS) Bold"/>
              </a:rPr>
              <a:t> 7-15 ani</a:t>
            </a:r>
          </a:p>
          <a:p>
            <a:pPr algn="l">
              <a:lnSpc>
                <a:spcPts val="4321"/>
              </a:lnSpc>
            </a:pPr>
            <a:r>
              <a:rPr lang="en-US" sz="2400" b="1" spc="0" dirty="0" err="1">
                <a:solidFill>
                  <a:srgbClr val="730E24"/>
                </a:solidFill>
                <a:latin typeface="Calibri (MS) Bold"/>
                <a:ea typeface="Calibri (MS) Bold"/>
                <a:cs typeface="Calibri (MS) Bold"/>
                <a:sym typeface="Calibri (MS) Bold"/>
              </a:rPr>
              <a:t>Grupuri</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țintă</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secundare</a:t>
            </a:r>
            <a:r>
              <a:rPr lang="en-US" sz="2400" b="1" spc="0" dirty="0">
                <a:solidFill>
                  <a:srgbClr val="730E24"/>
                </a:solidFill>
                <a:latin typeface="Calibri (MS) Bold"/>
                <a:ea typeface="Calibri (MS) Bold"/>
                <a:cs typeface="Calibri (MS) Bold"/>
                <a:sym typeface="Calibri (MS) Bold"/>
              </a:rPr>
              <a:t>: - </a:t>
            </a:r>
            <a:r>
              <a:rPr lang="en-US" sz="2400" b="1" spc="0" dirty="0" err="1">
                <a:solidFill>
                  <a:srgbClr val="730E24"/>
                </a:solidFill>
                <a:latin typeface="Calibri (MS) Bold"/>
                <a:ea typeface="Calibri (MS) Bold"/>
                <a:cs typeface="Calibri (MS) Bold"/>
                <a:sym typeface="Calibri (MS) Bold"/>
              </a:rPr>
              <a:t>familiile</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copiilor</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și</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preadolescenților</a:t>
            </a:r>
            <a:r>
              <a:rPr lang="en-US" sz="2400" b="1" spc="0" dirty="0">
                <a:solidFill>
                  <a:srgbClr val="730E24"/>
                </a:solidFill>
                <a:latin typeface="Calibri (MS) Bold"/>
                <a:ea typeface="Calibri (MS) Bold"/>
                <a:cs typeface="Calibri (MS) Bold"/>
                <a:sym typeface="Calibri (MS) Bold"/>
              </a:rPr>
              <a:t> de  7-15 ani</a:t>
            </a:r>
          </a:p>
          <a:p>
            <a:pPr algn="l">
              <a:lnSpc>
                <a:spcPts val="4321"/>
              </a:lnSpc>
            </a:pPr>
            <a:r>
              <a:rPr lang="en-US" sz="2400" b="1" spc="0" dirty="0">
                <a:solidFill>
                  <a:srgbClr val="730E24"/>
                </a:solidFill>
                <a:latin typeface="Calibri (MS) Bold"/>
                <a:ea typeface="Calibri (MS) Bold"/>
                <a:cs typeface="Calibri (MS) Bold"/>
                <a:sym typeface="Calibri (MS) Bold"/>
              </a:rPr>
              <a:t>		      - </a:t>
            </a:r>
            <a:r>
              <a:rPr lang="en-US" sz="2400" b="1" spc="0" dirty="0" err="1">
                <a:solidFill>
                  <a:srgbClr val="730E24"/>
                </a:solidFill>
                <a:latin typeface="Calibri (MS) Bold"/>
                <a:ea typeface="Calibri (MS) Bold"/>
                <a:cs typeface="Calibri (MS) Bold"/>
                <a:sym typeface="Calibri (MS) Bold"/>
              </a:rPr>
              <a:t>angajații</a:t>
            </a:r>
            <a:r>
              <a:rPr lang="en-US" sz="2400" b="1" spc="0" dirty="0">
                <a:solidFill>
                  <a:srgbClr val="730E24"/>
                </a:solidFill>
                <a:latin typeface="Calibri (MS) Bold"/>
                <a:ea typeface="Calibri (MS) Bold"/>
                <a:cs typeface="Calibri (MS) Bold"/>
                <a:sym typeface="Calibri (MS) Bold"/>
              </a:rPr>
              <a:t> cu </a:t>
            </a:r>
            <a:r>
              <a:rPr lang="en-US" sz="2400" b="1" spc="0" dirty="0" err="1">
                <a:solidFill>
                  <a:srgbClr val="730E24"/>
                </a:solidFill>
                <a:latin typeface="Calibri (MS) Bold"/>
                <a:ea typeface="Calibri (MS) Bold"/>
                <a:cs typeface="Calibri (MS) Bold"/>
                <a:sym typeface="Calibri (MS) Bold"/>
              </a:rPr>
              <a:t>activitate</a:t>
            </a:r>
            <a:r>
              <a:rPr lang="en-US" sz="2400" b="1" spc="0" dirty="0">
                <a:solidFill>
                  <a:srgbClr val="730E24"/>
                </a:solidFill>
                <a:latin typeface="Calibri (MS) Bold"/>
                <a:ea typeface="Calibri (MS) Bold"/>
                <a:cs typeface="Calibri (MS) Bold"/>
                <a:sym typeface="Calibri (MS) Bold"/>
              </a:rPr>
              <a:t> de </a:t>
            </a:r>
            <a:r>
              <a:rPr lang="en-US" sz="2400" b="1" spc="0" dirty="0" err="1">
                <a:solidFill>
                  <a:srgbClr val="730E24"/>
                </a:solidFill>
                <a:latin typeface="Calibri (MS) Bold"/>
                <a:ea typeface="Calibri (MS) Bold"/>
                <a:cs typeface="Calibri (MS) Bold"/>
                <a:sym typeface="Calibri (MS) Bold"/>
              </a:rPr>
              <a:t>birou</a:t>
            </a:r>
            <a:endParaRPr lang="en-US" sz="2400" b="1" spc="0" dirty="0">
              <a:solidFill>
                <a:srgbClr val="730E24"/>
              </a:solidFill>
              <a:latin typeface="Calibri (MS) Bold"/>
              <a:ea typeface="Calibri (MS) Bold"/>
              <a:cs typeface="Calibri (MS) Bold"/>
              <a:sym typeface="Calibri (MS) Bold"/>
            </a:endParaRPr>
          </a:p>
          <a:p>
            <a:pPr algn="l">
              <a:lnSpc>
                <a:spcPts val="4321"/>
              </a:lnSpc>
            </a:pPr>
            <a:r>
              <a:rPr lang="en-US" sz="2400" b="1" spc="0" dirty="0">
                <a:solidFill>
                  <a:srgbClr val="730E24"/>
                </a:solidFill>
                <a:latin typeface="Calibri (MS) Bold"/>
                <a:ea typeface="Calibri (MS) Bold"/>
                <a:cs typeface="Calibri (MS) Bold"/>
                <a:sym typeface="Calibri (MS) Bold"/>
              </a:rPr>
              <a:t>		      - </a:t>
            </a:r>
            <a:r>
              <a:rPr lang="en-US" sz="2400" b="1" spc="0" dirty="0" err="1">
                <a:solidFill>
                  <a:srgbClr val="730E24"/>
                </a:solidFill>
                <a:latin typeface="Calibri (MS) Bold"/>
                <a:ea typeface="Calibri (MS) Bold"/>
                <a:cs typeface="Calibri (MS) Bold"/>
                <a:sym typeface="Calibri (MS) Bold"/>
              </a:rPr>
              <a:t>adulți</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peste</a:t>
            </a:r>
            <a:r>
              <a:rPr lang="en-US" sz="2400" b="1" spc="0" dirty="0">
                <a:solidFill>
                  <a:srgbClr val="730E24"/>
                </a:solidFill>
                <a:latin typeface="Calibri (MS) Bold"/>
                <a:ea typeface="Calibri (MS) Bold"/>
                <a:cs typeface="Calibri (MS) Bold"/>
                <a:sym typeface="Calibri (MS) Bold"/>
              </a:rPr>
              <a:t> 65 de ani </a:t>
            </a:r>
          </a:p>
          <a:p>
            <a:pPr algn="l">
              <a:lnSpc>
                <a:spcPts val="4321"/>
              </a:lnSpc>
            </a:pPr>
            <a:r>
              <a:rPr lang="en-US" sz="2400" b="1" spc="0" dirty="0">
                <a:solidFill>
                  <a:srgbClr val="00B0F0"/>
                </a:solidFill>
                <a:latin typeface="Calibri (MS) Bold"/>
                <a:ea typeface="Calibri (MS) Bold"/>
                <a:cs typeface="Calibri (MS) Bold"/>
                <a:sym typeface="Calibri (MS) Bold"/>
              </a:rPr>
              <a:t>		    </a:t>
            </a:r>
          </a:p>
          <a:p>
            <a:pPr algn="l">
              <a:lnSpc>
                <a:spcPts val="4591"/>
              </a:lnSpc>
            </a:pPr>
            <a:r>
              <a:rPr lang="en-US" sz="2550" b="1" spc="0" dirty="0">
                <a:solidFill>
                  <a:srgbClr val="005D79"/>
                </a:solidFill>
                <a:latin typeface="Calibri (MS) Bold"/>
                <a:ea typeface="Calibri (MS) Bold"/>
                <a:cs typeface="Calibri (MS) Bold"/>
                <a:sym typeface="Calibri (MS) Bold"/>
              </a:rPr>
              <a:t>4. </a:t>
            </a:r>
            <a:r>
              <a:rPr lang="en-US" sz="2550" b="1" spc="0" dirty="0" err="1">
                <a:solidFill>
                  <a:srgbClr val="005D79"/>
                </a:solidFill>
                <a:latin typeface="Calibri (MS) Bold"/>
                <a:ea typeface="Calibri (MS) Bold"/>
                <a:cs typeface="Calibri (MS) Bold"/>
                <a:sym typeface="Calibri (MS) Bold"/>
              </a:rPr>
              <a:t>Scopul</a:t>
            </a:r>
            <a:r>
              <a:rPr lang="en-US" sz="2550" b="1" spc="0" dirty="0">
                <a:solidFill>
                  <a:srgbClr val="005D79"/>
                </a:solidFill>
                <a:latin typeface="Calibri (MS) Bold"/>
                <a:ea typeface="Calibri (MS) Bold"/>
                <a:cs typeface="Calibri (MS) Bold"/>
                <a:sym typeface="Calibri (MS) Bold"/>
              </a:rPr>
              <a:t> </a:t>
            </a:r>
            <a:r>
              <a:rPr lang="en-US" sz="2550" b="1" spc="0" dirty="0" err="1">
                <a:solidFill>
                  <a:srgbClr val="005D79"/>
                </a:solidFill>
                <a:latin typeface="Calibri (MS) Bold"/>
                <a:ea typeface="Calibri (MS) Bold"/>
                <a:cs typeface="Calibri (MS) Bold"/>
                <a:sym typeface="Calibri (MS) Bold"/>
              </a:rPr>
              <a:t>campaniei</a:t>
            </a:r>
            <a:endParaRPr lang="en-US" sz="2550" b="1" spc="0" dirty="0">
              <a:solidFill>
                <a:srgbClr val="005D79"/>
              </a:solidFill>
              <a:latin typeface="Calibri (MS) Bold"/>
              <a:ea typeface="Calibri (MS) Bold"/>
              <a:cs typeface="Calibri (MS) Bold"/>
              <a:sym typeface="Calibri (MS) Bold"/>
            </a:endParaRPr>
          </a:p>
          <a:p>
            <a:pPr algn="l">
              <a:lnSpc>
                <a:spcPts val="4321"/>
              </a:lnSpc>
            </a:pPr>
            <a:r>
              <a:rPr lang="en-US" sz="2400" b="1" spc="0" dirty="0" err="1">
                <a:solidFill>
                  <a:srgbClr val="730E24"/>
                </a:solidFill>
                <a:latin typeface="Calibri (MS) Bold"/>
                <a:ea typeface="Calibri (MS) Bold"/>
                <a:cs typeface="Calibri (MS) Bold"/>
                <a:sym typeface="Calibri (MS) Bold"/>
              </a:rPr>
              <a:t>Informarea</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grupurilor</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țintă</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despre</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îmbunătățirea</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stării</a:t>
            </a:r>
            <a:r>
              <a:rPr lang="en-US" sz="2400" b="1" spc="0" dirty="0">
                <a:solidFill>
                  <a:srgbClr val="730E24"/>
                </a:solidFill>
                <a:latin typeface="Calibri (MS) Bold"/>
                <a:ea typeface="Calibri (MS) Bold"/>
                <a:cs typeface="Calibri (MS) Bold"/>
                <a:sym typeface="Calibri (MS) Bold"/>
              </a:rPr>
              <a:t> de </a:t>
            </a:r>
            <a:r>
              <a:rPr lang="en-US" sz="2400" b="1" spc="0" dirty="0" err="1">
                <a:solidFill>
                  <a:srgbClr val="730E24"/>
                </a:solidFill>
                <a:latin typeface="Calibri (MS) Bold"/>
                <a:ea typeface="Calibri (MS) Bold"/>
                <a:cs typeface="Calibri (MS) Bold"/>
                <a:sym typeface="Calibri (MS) Bold"/>
              </a:rPr>
              <a:t>sănătate</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prin</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adoptarea</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unei</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alimentații</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sănătoase</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și</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practicarea</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activităților</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fizice</a:t>
            </a:r>
            <a:r>
              <a:rPr lang="en-US" sz="2400" b="1" spc="0" dirty="0">
                <a:solidFill>
                  <a:srgbClr val="730E24"/>
                </a:solidFill>
                <a:latin typeface="Calibri (MS) Bold"/>
                <a:ea typeface="Calibri (MS) Bold"/>
                <a:cs typeface="Calibri (MS) Bold"/>
                <a:sym typeface="Calibri (MS) Bold"/>
              </a:rPr>
              <a:t> </a:t>
            </a:r>
            <a:r>
              <a:rPr lang="en-US" sz="2400" b="1" spc="0" dirty="0" err="1">
                <a:solidFill>
                  <a:srgbClr val="730E24"/>
                </a:solidFill>
                <a:latin typeface="Calibri (MS) Bold"/>
                <a:ea typeface="Calibri (MS) Bold"/>
                <a:cs typeface="Calibri (MS) Bold"/>
                <a:sym typeface="Calibri (MS) Bold"/>
              </a:rPr>
              <a:t>în</a:t>
            </a:r>
            <a:r>
              <a:rPr lang="en-US" sz="2400" b="1" spc="0" dirty="0">
                <a:solidFill>
                  <a:srgbClr val="730E24"/>
                </a:solidFill>
                <a:latin typeface="Calibri (MS) Bold"/>
                <a:ea typeface="Calibri (MS) Bold"/>
                <a:cs typeface="Calibri (MS) Bold"/>
                <a:sym typeface="Calibri (MS) Bold"/>
              </a:rPr>
              <a:t> mod </a:t>
            </a:r>
            <a:r>
              <a:rPr lang="en-US" sz="2400" b="1" spc="0" dirty="0" err="1">
                <a:solidFill>
                  <a:srgbClr val="730E24"/>
                </a:solidFill>
                <a:latin typeface="Calibri (MS) Bold"/>
                <a:ea typeface="Calibri (MS) Bold"/>
                <a:cs typeface="Calibri (MS) Bold"/>
                <a:sym typeface="Calibri (MS) Bold"/>
              </a:rPr>
              <a:t>regulat</a:t>
            </a:r>
            <a:endParaRPr lang="en-US" sz="2400" b="1" spc="0" dirty="0">
              <a:solidFill>
                <a:srgbClr val="730E24"/>
              </a:solidFill>
              <a:latin typeface="Calibri (MS) Bold"/>
              <a:ea typeface="Calibri (MS) Bold"/>
              <a:cs typeface="Calibri (MS) Bold"/>
              <a:sym typeface="Calibri (MS) Bold"/>
            </a:endParaRPr>
          </a:p>
        </p:txBody>
      </p:sp>
      <p:grpSp>
        <p:nvGrpSpPr>
          <p:cNvPr id="10" name="Group 10"/>
          <p:cNvGrpSpPr>
            <a:grpSpLocks noChangeAspect="1"/>
          </p:cNvGrpSpPr>
          <p:nvPr/>
        </p:nvGrpSpPr>
        <p:grpSpPr>
          <a:xfrm>
            <a:off x="14623935" y="495716"/>
            <a:ext cx="3296908" cy="3295827"/>
            <a:chOff x="0" y="0"/>
            <a:chExt cx="4395877" cy="4394437"/>
          </a:xfrm>
        </p:grpSpPr>
        <p:sp>
          <p:nvSpPr>
            <p:cNvPr id="11" name="Freeform 11"/>
            <p:cNvSpPr/>
            <p:nvPr/>
          </p:nvSpPr>
          <p:spPr>
            <a:xfrm>
              <a:off x="0" y="0"/>
              <a:ext cx="4395851" cy="4394454"/>
            </a:xfrm>
            <a:custGeom>
              <a:avLst/>
              <a:gdLst/>
              <a:ahLst/>
              <a:cxnLst/>
              <a:rect l="l" t="t" r="r" b="b"/>
              <a:pathLst>
                <a:path w="4395851" h="4394454">
                  <a:moveTo>
                    <a:pt x="0" y="0"/>
                  </a:moveTo>
                  <a:lnTo>
                    <a:pt x="4395851" y="0"/>
                  </a:lnTo>
                  <a:lnTo>
                    <a:pt x="4395851" y="4394454"/>
                  </a:lnTo>
                  <a:lnTo>
                    <a:pt x="0" y="4394454"/>
                  </a:lnTo>
                  <a:lnTo>
                    <a:pt x="0" y="0"/>
                  </a:lnTo>
                  <a:close/>
                </a:path>
              </a:pathLst>
            </a:custGeom>
            <a:blipFill>
              <a:blip r:embed="rId4"/>
              <a:stretch>
                <a:fillRect t="-16" b="-15"/>
              </a:stretch>
            </a:blipFill>
          </p:spPr>
        </p:sp>
      </p:grpSp>
      <p:grpSp>
        <p:nvGrpSpPr>
          <p:cNvPr id="12" name="Group 12"/>
          <p:cNvGrpSpPr>
            <a:grpSpLocks noChangeAspect="1"/>
          </p:cNvGrpSpPr>
          <p:nvPr/>
        </p:nvGrpSpPr>
        <p:grpSpPr>
          <a:xfrm>
            <a:off x="14481652" y="4664472"/>
            <a:ext cx="2286713" cy="2286983"/>
            <a:chOff x="0" y="0"/>
            <a:chExt cx="3048951" cy="3049311"/>
          </a:xfrm>
        </p:grpSpPr>
        <p:sp>
          <p:nvSpPr>
            <p:cNvPr id="13" name="Freeform 13"/>
            <p:cNvSpPr/>
            <p:nvPr/>
          </p:nvSpPr>
          <p:spPr>
            <a:xfrm>
              <a:off x="0" y="0"/>
              <a:ext cx="3048889" cy="3049270"/>
            </a:xfrm>
            <a:custGeom>
              <a:avLst/>
              <a:gdLst/>
              <a:ahLst/>
              <a:cxnLst/>
              <a:rect l="l" t="t" r="r" b="b"/>
              <a:pathLst>
                <a:path w="3048889" h="3049270">
                  <a:moveTo>
                    <a:pt x="0" y="0"/>
                  </a:moveTo>
                  <a:lnTo>
                    <a:pt x="3048889" y="0"/>
                  </a:lnTo>
                  <a:lnTo>
                    <a:pt x="3048889" y="3049270"/>
                  </a:lnTo>
                  <a:lnTo>
                    <a:pt x="0" y="3049270"/>
                  </a:lnTo>
                  <a:lnTo>
                    <a:pt x="0" y="0"/>
                  </a:lnTo>
                  <a:close/>
                </a:path>
              </a:pathLst>
            </a:custGeom>
            <a:blipFill>
              <a:blip r:embed="rId5"/>
              <a:stretch>
                <a:fillRect l="-5" r="-7" b="-1"/>
              </a:stretch>
            </a:blipFill>
          </p:spPr>
        </p:sp>
      </p:grpSp>
      <p:grpSp>
        <p:nvGrpSpPr>
          <p:cNvPr id="14" name="Group 14"/>
          <p:cNvGrpSpPr>
            <a:grpSpLocks noChangeAspect="1"/>
          </p:cNvGrpSpPr>
          <p:nvPr/>
        </p:nvGrpSpPr>
        <p:grpSpPr>
          <a:xfrm>
            <a:off x="15553603" y="7608197"/>
            <a:ext cx="1653316" cy="2216486"/>
            <a:chOff x="0" y="0"/>
            <a:chExt cx="2204421" cy="2955314"/>
          </a:xfrm>
        </p:grpSpPr>
        <p:sp>
          <p:nvSpPr>
            <p:cNvPr id="15" name="Freeform 15"/>
            <p:cNvSpPr/>
            <p:nvPr/>
          </p:nvSpPr>
          <p:spPr>
            <a:xfrm>
              <a:off x="0" y="0"/>
              <a:ext cx="2204466" cy="2955290"/>
            </a:xfrm>
            <a:custGeom>
              <a:avLst/>
              <a:gdLst/>
              <a:ahLst/>
              <a:cxnLst/>
              <a:rect l="l" t="t" r="r" b="b"/>
              <a:pathLst>
                <a:path w="2204466" h="2955290">
                  <a:moveTo>
                    <a:pt x="0" y="0"/>
                  </a:moveTo>
                  <a:lnTo>
                    <a:pt x="2204466" y="0"/>
                  </a:lnTo>
                  <a:lnTo>
                    <a:pt x="2204466" y="2955290"/>
                  </a:lnTo>
                  <a:lnTo>
                    <a:pt x="0" y="2955290"/>
                  </a:lnTo>
                  <a:lnTo>
                    <a:pt x="0" y="0"/>
                  </a:lnTo>
                  <a:close/>
                </a:path>
              </a:pathLst>
            </a:custGeom>
            <a:blipFill>
              <a:blip r:embed="rId6"/>
              <a:stretch>
                <a:fillRect l="-108019" t="-38384" r="-241611" b="-50276"/>
              </a:stretch>
            </a:blipFill>
          </p:spPr>
        </p:sp>
      </p:gr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1" y="-14316"/>
            <a:ext cx="1148219" cy="10318571"/>
            <a:chOff x="0" y="0"/>
            <a:chExt cx="1530958" cy="13758094"/>
          </a:xfrm>
        </p:grpSpPr>
        <p:sp>
          <p:nvSpPr>
            <p:cNvPr id="3" name="Freeform 3"/>
            <p:cNvSpPr/>
            <p:nvPr/>
          </p:nvSpPr>
          <p:spPr>
            <a:xfrm>
              <a:off x="0" y="0"/>
              <a:ext cx="1530985" cy="13758038"/>
            </a:xfrm>
            <a:custGeom>
              <a:avLst/>
              <a:gdLst/>
              <a:ahLst/>
              <a:cxnLst/>
              <a:rect l="l" t="t" r="r" b="b"/>
              <a:pathLst>
                <a:path w="1530985" h="13758038">
                  <a:moveTo>
                    <a:pt x="0" y="0"/>
                  </a:moveTo>
                  <a:lnTo>
                    <a:pt x="1530985" y="0"/>
                  </a:lnTo>
                  <a:lnTo>
                    <a:pt x="1530985" y="13758038"/>
                  </a:lnTo>
                  <a:lnTo>
                    <a:pt x="0" y="13758038"/>
                  </a:lnTo>
                  <a:close/>
                </a:path>
              </a:pathLst>
            </a:custGeom>
            <a:solidFill>
              <a:srgbClr val="EFEFEF"/>
            </a:solidFill>
          </p:spPr>
        </p:sp>
      </p:grpSp>
      <p:sp>
        <p:nvSpPr>
          <p:cNvPr id="4" name="Freeform 4"/>
          <p:cNvSpPr/>
          <p:nvPr/>
        </p:nvSpPr>
        <p:spPr>
          <a:xfrm>
            <a:off x="758726" y="664730"/>
            <a:ext cx="773042" cy="1122018"/>
          </a:xfrm>
          <a:custGeom>
            <a:avLst/>
            <a:gdLst/>
            <a:ahLst/>
            <a:cxnLst/>
            <a:rect l="l" t="t" r="r" b="b"/>
            <a:pathLst>
              <a:path w="773042" h="1122018">
                <a:moveTo>
                  <a:pt x="0" y="0"/>
                </a:moveTo>
                <a:lnTo>
                  <a:pt x="773042" y="0"/>
                </a:lnTo>
                <a:lnTo>
                  <a:pt x="773042" y="1122018"/>
                </a:lnTo>
                <a:lnTo>
                  <a:pt x="0" y="1122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rot="-5400000">
            <a:off x="17065294" y="8757372"/>
            <a:ext cx="1040067" cy="386464"/>
          </a:xfrm>
          <a:prstGeom prst="rect">
            <a:avLst/>
          </a:prstGeom>
        </p:spPr>
        <p:txBody>
          <a:bodyPr lIns="0" tIns="0" rIns="0" bIns="0" rtlCol="0" anchor="t">
            <a:spAutoFit/>
          </a:bodyPr>
          <a:lstStyle/>
          <a:p>
            <a:pPr algn="l">
              <a:lnSpc>
                <a:spcPts val="2340"/>
              </a:lnSpc>
            </a:pPr>
            <a:r>
              <a:rPr lang="en-US" sz="1950" b="1" spc="0">
                <a:solidFill>
                  <a:srgbClr val="EFEFEF"/>
                </a:solidFill>
                <a:latin typeface="Calibri (MS) Bold"/>
                <a:ea typeface="Calibri (MS) Bold"/>
                <a:cs typeface="Calibri (MS) Bold"/>
                <a:sym typeface="Calibri (MS) Bold"/>
              </a:rPr>
              <a:t>insp.gov.ro</a:t>
            </a:r>
          </a:p>
        </p:txBody>
      </p:sp>
      <p:grpSp>
        <p:nvGrpSpPr>
          <p:cNvPr id="6" name="Group 6"/>
          <p:cNvGrpSpPr/>
          <p:nvPr/>
        </p:nvGrpSpPr>
        <p:grpSpPr>
          <a:xfrm>
            <a:off x="0" y="9550121"/>
            <a:ext cx="1145788" cy="549125"/>
            <a:chOff x="0" y="0"/>
            <a:chExt cx="1527717" cy="732166"/>
          </a:xfrm>
        </p:grpSpPr>
        <p:sp>
          <p:nvSpPr>
            <p:cNvPr id="7" name="Freeform 7"/>
            <p:cNvSpPr/>
            <p:nvPr/>
          </p:nvSpPr>
          <p:spPr>
            <a:xfrm>
              <a:off x="0" y="0"/>
              <a:ext cx="1527717" cy="732166"/>
            </a:xfrm>
            <a:custGeom>
              <a:avLst/>
              <a:gdLst/>
              <a:ahLst/>
              <a:cxnLst/>
              <a:rect l="l" t="t" r="r" b="b"/>
              <a:pathLst>
                <a:path w="1527717" h="732166">
                  <a:moveTo>
                    <a:pt x="0" y="0"/>
                  </a:moveTo>
                  <a:lnTo>
                    <a:pt x="1527717" y="0"/>
                  </a:lnTo>
                  <a:lnTo>
                    <a:pt x="1527717" y="732166"/>
                  </a:lnTo>
                  <a:lnTo>
                    <a:pt x="0" y="732166"/>
                  </a:lnTo>
                  <a:close/>
                </a:path>
              </a:pathLst>
            </a:custGeom>
            <a:solidFill>
              <a:srgbClr val="000000">
                <a:alpha val="0"/>
              </a:srgbClr>
            </a:solidFill>
          </p:spPr>
        </p:sp>
        <p:sp>
          <p:nvSpPr>
            <p:cNvPr id="8" name="TextBox 8"/>
            <p:cNvSpPr txBox="1"/>
            <p:nvPr/>
          </p:nvSpPr>
          <p:spPr>
            <a:xfrm>
              <a:off x="0" y="-47625"/>
              <a:ext cx="1527717" cy="779791"/>
            </a:xfrm>
            <a:prstGeom prst="rect">
              <a:avLst/>
            </a:prstGeom>
          </p:spPr>
          <p:txBody>
            <a:bodyPr lIns="0" tIns="0" rIns="0" bIns="0" rtlCol="0" anchor="ctr"/>
            <a:lstStyle/>
            <a:p>
              <a:pPr algn="ctr">
                <a:lnSpc>
                  <a:spcPts val="2611"/>
                </a:lnSpc>
              </a:pPr>
              <a:r>
                <a:rPr lang="en-US" sz="2175" spc="0">
                  <a:solidFill>
                    <a:srgbClr val="FFFFFF"/>
                  </a:solidFill>
                  <a:latin typeface="Calibri (MS)"/>
                  <a:ea typeface="Calibri (MS)"/>
                  <a:cs typeface="Calibri (MS)"/>
                  <a:sym typeface="Calibri (MS)"/>
                </a:rPr>
                <a:t>11</a:t>
              </a:r>
            </a:p>
          </p:txBody>
        </p:sp>
      </p:grpSp>
      <p:grpSp>
        <p:nvGrpSpPr>
          <p:cNvPr id="9" name="Group 9"/>
          <p:cNvGrpSpPr>
            <a:grpSpLocks noChangeAspect="1"/>
          </p:cNvGrpSpPr>
          <p:nvPr/>
        </p:nvGrpSpPr>
        <p:grpSpPr>
          <a:xfrm>
            <a:off x="11147147" y="4703539"/>
            <a:ext cx="5121144" cy="5121144"/>
            <a:chOff x="0" y="0"/>
            <a:chExt cx="5965010" cy="5965010"/>
          </a:xfrm>
        </p:grpSpPr>
        <p:sp>
          <p:nvSpPr>
            <p:cNvPr id="10" name="Freeform 10"/>
            <p:cNvSpPr/>
            <p:nvPr/>
          </p:nvSpPr>
          <p:spPr>
            <a:xfrm>
              <a:off x="0" y="0"/>
              <a:ext cx="5965063" cy="5965063"/>
            </a:xfrm>
            <a:custGeom>
              <a:avLst/>
              <a:gdLst/>
              <a:ahLst/>
              <a:cxnLst/>
              <a:rect l="l" t="t" r="r" b="b"/>
              <a:pathLst>
                <a:path w="5965063" h="5965063">
                  <a:moveTo>
                    <a:pt x="0" y="0"/>
                  </a:moveTo>
                  <a:lnTo>
                    <a:pt x="5965063" y="0"/>
                  </a:lnTo>
                  <a:lnTo>
                    <a:pt x="5965063" y="5965063"/>
                  </a:lnTo>
                  <a:lnTo>
                    <a:pt x="0" y="5965063"/>
                  </a:lnTo>
                  <a:lnTo>
                    <a:pt x="0" y="0"/>
                  </a:lnTo>
                  <a:close/>
                </a:path>
              </a:pathLst>
            </a:custGeom>
            <a:blipFill>
              <a:blip r:embed="rId4"/>
              <a:stretch>
                <a:fillRect/>
              </a:stretch>
            </a:blipFill>
          </p:spPr>
        </p:sp>
      </p:grpSp>
      <p:sp>
        <p:nvSpPr>
          <p:cNvPr id="11" name="TextBox 11"/>
          <p:cNvSpPr txBox="1"/>
          <p:nvPr/>
        </p:nvSpPr>
        <p:spPr>
          <a:xfrm>
            <a:off x="2344486" y="1197164"/>
            <a:ext cx="14736163" cy="5306202"/>
          </a:xfrm>
          <a:prstGeom prst="rect">
            <a:avLst/>
          </a:prstGeom>
        </p:spPr>
        <p:txBody>
          <a:bodyPr lIns="0" tIns="0" rIns="0" bIns="0" rtlCol="0" anchor="t">
            <a:spAutoFit/>
          </a:bodyPr>
          <a:lstStyle/>
          <a:p>
            <a:pPr algn="l">
              <a:lnSpc>
                <a:spcPts val="2917"/>
              </a:lnSpc>
            </a:pPr>
            <a:r>
              <a:rPr lang="en-US" sz="2701" b="1" spc="0" dirty="0">
                <a:solidFill>
                  <a:srgbClr val="005D79"/>
                </a:solidFill>
                <a:latin typeface="Calibri (MS) Bold"/>
                <a:ea typeface="Calibri (MS) Bold"/>
                <a:cs typeface="Calibri (MS) Bold"/>
                <a:sym typeface="Calibri (MS) Bold"/>
              </a:rPr>
              <a:t>5. Obiectivele </a:t>
            </a:r>
            <a:r>
              <a:rPr lang="en-US" sz="2701" b="1" spc="0" dirty="0" err="1">
                <a:solidFill>
                  <a:srgbClr val="005D79"/>
                </a:solidFill>
                <a:latin typeface="Calibri (MS) Bold"/>
                <a:ea typeface="Calibri (MS) Bold"/>
                <a:cs typeface="Calibri (MS) Bold"/>
                <a:sym typeface="Calibri (MS) Bold"/>
              </a:rPr>
              <a:t>campaniei</a:t>
            </a:r>
            <a:endParaRPr lang="en-US" sz="2701" b="1" spc="0" dirty="0">
              <a:solidFill>
                <a:srgbClr val="005D79"/>
              </a:solidFill>
              <a:latin typeface="Calibri (MS) Bold"/>
              <a:ea typeface="Calibri (MS) Bold"/>
              <a:cs typeface="Calibri (MS) Bold"/>
              <a:sym typeface="Calibri (MS) Bold"/>
            </a:endParaRPr>
          </a:p>
          <a:p>
            <a:pPr marL="217340" lvl="1" indent="-108670" algn="just">
              <a:lnSpc>
                <a:spcPts val="4321"/>
              </a:lnSpc>
              <a:buFont typeface="Arial"/>
              <a:buChar char="•"/>
            </a:pPr>
            <a:r>
              <a:rPr lang="en-US" sz="2400" b="1" spc="0" dirty="0" err="1">
                <a:solidFill>
                  <a:srgbClr val="0070C0"/>
                </a:solidFill>
                <a:latin typeface="Calibri (MS) Bold"/>
                <a:ea typeface="Calibri (MS) Bold"/>
                <a:cs typeface="Calibri (MS) Bold"/>
                <a:sym typeface="Calibri (MS) Bold"/>
              </a:rPr>
              <a:t>Creşterea</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nivelului</a:t>
            </a:r>
            <a:r>
              <a:rPr lang="en-US" sz="2400" b="1" spc="0" dirty="0">
                <a:solidFill>
                  <a:srgbClr val="0070C0"/>
                </a:solidFill>
                <a:latin typeface="Calibri (MS) Bold"/>
                <a:ea typeface="Calibri (MS) Bold"/>
                <a:cs typeface="Calibri (MS) Bold"/>
                <a:sym typeface="Calibri (MS) Bold"/>
              </a:rPr>
              <a:t> de </a:t>
            </a:r>
            <a:r>
              <a:rPr lang="en-US" sz="2400" b="1" spc="0" dirty="0" err="1">
                <a:solidFill>
                  <a:srgbClr val="0070C0"/>
                </a:solidFill>
                <a:latin typeface="Calibri (MS) Bold"/>
                <a:ea typeface="Calibri (MS) Bold"/>
                <a:cs typeface="Calibri (MS) Bold"/>
                <a:sym typeface="Calibri (MS) Bold"/>
              </a:rPr>
              <a:t>conştientizare</a:t>
            </a:r>
            <a:r>
              <a:rPr lang="en-US" sz="2400" b="1" spc="0" dirty="0">
                <a:solidFill>
                  <a:srgbClr val="0070C0"/>
                </a:solidFill>
                <a:latin typeface="Calibri (MS) Bold"/>
                <a:ea typeface="Calibri (MS) Bold"/>
                <a:cs typeface="Calibri (MS) Bold"/>
                <a:sym typeface="Calibri (MS) Bold"/>
              </a:rPr>
              <a:t> al </a:t>
            </a:r>
            <a:r>
              <a:rPr lang="en-US" sz="2400" b="1" spc="0" dirty="0" err="1">
                <a:solidFill>
                  <a:srgbClr val="0070C0"/>
                </a:solidFill>
                <a:latin typeface="Calibri (MS) Bold"/>
                <a:ea typeface="Calibri (MS) Bold"/>
                <a:cs typeface="Calibri (MS) Bold"/>
                <a:sym typeface="Calibri (MS) Bold"/>
              </a:rPr>
              <a:t>copiilor</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preadolescenților</a:t>
            </a:r>
            <a:r>
              <a:rPr lang="en-US" sz="2400" b="1" spc="0" dirty="0">
                <a:solidFill>
                  <a:srgbClr val="0070C0"/>
                </a:solidFill>
                <a:latin typeface="Calibri (MS) Bold"/>
                <a:ea typeface="Calibri (MS) Bold"/>
                <a:cs typeface="Calibri (MS) Bold"/>
                <a:sym typeface="Calibri (MS) Bold"/>
              </a:rPr>
              <a:t>, precum </a:t>
            </a:r>
            <a:r>
              <a:rPr lang="en-US" sz="2400" b="1" spc="0" dirty="0" err="1">
                <a:solidFill>
                  <a:srgbClr val="0070C0"/>
                </a:solidFill>
                <a:latin typeface="Calibri (MS) Bold"/>
                <a:ea typeface="Calibri (MS) Bold"/>
                <a:cs typeface="Calibri (MS) Bold"/>
                <a:sym typeface="Calibri (MS) Bold"/>
              </a:rPr>
              <a:t>și</a:t>
            </a:r>
            <a:r>
              <a:rPr lang="en-US" sz="2400" b="1" spc="0" dirty="0">
                <a:solidFill>
                  <a:srgbClr val="0070C0"/>
                </a:solidFill>
                <a:latin typeface="Calibri (MS) Bold"/>
                <a:ea typeface="Calibri (MS) Bold"/>
                <a:cs typeface="Calibri (MS) Bold"/>
                <a:sym typeface="Calibri (MS) Bold"/>
              </a:rPr>
              <a:t> al </a:t>
            </a:r>
            <a:r>
              <a:rPr lang="en-US" sz="2400" b="1" spc="0" dirty="0" err="1">
                <a:solidFill>
                  <a:srgbClr val="0070C0"/>
                </a:solidFill>
                <a:latin typeface="Calibri (MS) Bold"/>
                <a:ea typeface="Calibri (MS) Bold"/>
                <a:cs typeface="Calibri (MS) Bold"/>
                <a:sym typeface="Calibri (MS) Bold"/>
              </a:rPr>
              <a:t>aparținătorilor</a:t>
            </a:r>
            <a:r>
              <a:rPr lang="en-US" sz="2400" b="1" spc="0" dirty="0">
                <a:solidFill>
                  <a:srgbClr val="0070C0"/>
                </a:solidFill>
                <a:latin typeface="Calibri (MS) Bold"/>
                <a:ea typeface="Calibri (MS) Bold"/>
                <a:cs typeface="Calibri (MS) Bold"/>
                <a:sym typeface="Calibri (MS) Bold"/>
              </a:rPr>
              <a:t> lor cu </a:t>
            </a:r>
            <a:r>
              <a:rPr lang="en-US" sz="2400" b="1" spc="0" dirty="0" err="1">
                <a:solidFill>
                  <a:srgbClr val="0070C0"/>
                </a:solidFill>
                <a:latin typeface="Calibri (MS) Bold"/>
                <a:ea typeface="Calibri (MS) Bold"/>
                <a:cs typeface="Calibri (MS) Bold"/>
                <a:sym typeface="Calibri (MS) Bold"/>
              </a:rPr>
              <a:t>privire</a:t>
            </a:r>
            <a:r>
              <a:rPr lang="en-US" sz="2400" b="1" spc="0" dirty="0">
                <a:solidFill>
                  <a:srgbClr val="0070C0"/>
                </a:solidFill>
                <a:latin typeface="Calibri (MS) Bold"/>
                <a:ea typeface="Calibri (MS) Bold"/>
                <a:cs typeface="Calibri (MS) Bold"/>
                <a:sym typeface="Calibri (MS) Bold"/>
              </a:rPr>
              <a:t> la </a:t>
            </a:r>
            <a:r>
              <a:rPr lang="en-US" sz="2400" b="1" spc="0" dirty="0" err="1">
                <a:solidFill>
                  <a:srgbClr val="0070C0"/>
                </a:solidFill>
                <a:latin typeface="Calibri (MS) Bold"/>
                <a:ea typeface="Calibri (MS) Bold"/>
                <a:cs typeface="Calibri (MS) Bold"/>
                <a:sym typeface="Calibri (MS) Bold"/>
              </a:rPr>
              <a:t>riscurile</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pentru</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sănătate</a:t>
            </a:r>
            <a:r>
              <a:rPr lang="en-US" sz="2400" b="1" spc="0" dirty="0">
                <a:solidFill>
                  <a:srgbClr val="0070C0"/>
                </a:solidFill>
                <a:latin typeface="Calibri (MS) Bold"/>
                <a:ea typeface="Calibri (MS) Bold"/>
                <a:cs typeface="Calibri (MS) Bold"/>
                <a:sym typeface="Calibri (MS) Bold"/>
              </a:rPr>
              <a:t> ale </a:t>
            </a:r>
            <a:r>
              <a:rPr lang="en-US" sz="2400" b="1" spc="0" dirty="0" err="1">
                <a:solidFill>
                  <a:srgbClr val="0070C0"/>
                </a:solidFill>
                <a:latin typeface="Calibri (MS) Bold"/>
                <a:ea typeface="Calibri (MS) Bold"/>
                <a:cs typeface="Calibri (MS) Bold"/>
                <a:sym typeface="Calibri (MS) Bold"/>
              </a:rPr>
              <a:t>unei</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alimentații</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necorespunzătoare</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și</a:t>
            </a:r>
            <a:r>
              <a:rPr lang="en-US" sz="2400" b="1" spc="0" dirty="0">
                <a:solidFill>
                  <a:srgbClr val="0070C0"/>
                </a:solidFill>
                <a:latin typeface="Calibri (MS) Bold"/>
                <a:ea typeface="Calibri (MS) Bold"/>
                <a:cs typeface="Calibri (MS) Bold"/>
                <a:sym typeface="Calibri (MS) Bold"/>
              </a:rPr>
              <a:t> ale </a:t>
            </a:r>
            <a:r>
              <a:rPr lang="en-US" sz="2400" b="1" spc="0" dirty="0" err="1">
                <a:solidFill>
                  <a:srgbClr val="0070C0"/>
                </a:solidFill>
                <a:latin typeface="Calibri (MS) Bold"/>
                <a:ea typeface="Calibri (MS) Bold"/>
                <a:cs typeface="Calibri (MS) Bold"/>
                <a:sym typeface="Calibri (MS) Bold"/>
              </a:rPr>
              <a:t>sedentarismului</a:t>
            </a:r>
            <a:endParaRPr lang="en-US" sz="2400" b="1" spc="0" dirty="0">
              <a:solidFill>
                <a:srgbClr val="0070C0"/>
              </a:solidFill>
              <a:latin typeface="Calibri (MS) Bold"/>
              <a:ea typeface="Calibri (MS) Bold"/>
              <a:cs typeface="Calibri (MS) Bold"/>
              <a:sym typeface="Calibri (MS) Bold"/>
            </a:endParaRPr>
          </a:p>
          <a:p>
            <a:pPr marL="217340" lvl="1" indent="-108670" algn="just">
              <a:lnSpc>
                <a:spcPts val="4321"/>
              </a:lnSpc>
              <a:buFont typeface="Arial"/>
              <a:buChar char="•"/>
            </a:pPr>
            <a:r>
              <a:rPr lang="en-US" sz="2400" b="1" spc="0" dirty="0" err="1">
                <a:solidFill>
                  <a:srgbClr val="0070C0"/>
                </a:solidFill>
                <a:latin typeface="Calibri (MS) Bold"/>
                <a:ea typeface="Calibri (MS) Bold"/>
                <a:cs typeface="Calibri (MS) Bold"/>
                <a:sym typeface="Calibri (MS) Bold"/>
              </a:rPr>
              <a:t>Creșterea</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numărului</a:t>
            </a:r>
            <a:r>
              <a:rPr lang="en-US" sz="2400" b="1" spc="0" dirty="0">
                <a:solidFill>
                  <a:srgbClr val="0070C0"/>
                </a:solidFill>
                <a:latin typeface="Calibri (MS) Bold"/>
                <a:ea typeface="Calibri (MS) Bold"/>
                <a:cs typeface="Calibri (MS) Bold"/>
                <a:sym typeface="Calibri (MS) Bold"/>
              </a:rPr>
              <a:t> de </a:t>
            </a:r>
            <a:r>
              <a:rPr lang="en-US" sz="2400" b="1" spc="0" dirty="0" err="1">
                <a:solidFill>
                  <a:srgbClr val="0070C0"/>
                </a:solidFill>
                <a:latin typeface="Calibri (MS) Bold"/>
                <a:ea typeface="Calibri (MS) Bold"/>
                <a:cs typeface="Calibri (MS) Bold"/>
                <a:sym typeface="Calibri (MS) Bold"/>
              </a:rPr>
              <a:t>persoane</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informate</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despre</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efectele</a:t>
            </a:r>
            <a:r>
              <a:rPr lang="en-US" sz="2400" b="1" spc="0" dirty="0">
                <a:solidFill>
                  <a:srgbClr val="0070C0"/>
                </a:solidFill>
                <a:latin typeface="Calibri (MS) Bold"/>
                <a:ea typeface="Calibri (MS) Bold"/>
                <a:cs typeface="Calibri (MS) Bold"/>
                <a:sym typeface="Calibri (MS) Bold"/>
              </a:rPr>
              <a:t> benefice ale </a:t>
            </a:r>
            <a:r>
              <a:rPr lang="en-US" sz="2400" b="1" spc="0" dirty="0" err="1">
                <a:solidFill>
                  <a:srgbClr val="0070C0"/>
                </a:solidFill>
                <a:latin typeface="Calibri (MS) Bold"/>
                <a:ea typeface="Calibri (MS) Bold"/>
                <a:cs typeface="Calibri (MS) Bold"/>
                <a:sym typeface="Calibri (MS) Bold"/>
              </a:rPr>
              <a:t>alimentației</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sănătoase</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și</a:t>
            </a:r>
            <a:r>
              <a:rPr lang="en-US" sz="2400" b="1" spc="0" dirty="0">
                <a:solidFill>
                  <a:srgbClr val="0070C0"/>
                </a:solidFill>
                <a:latin typeface="Calibri (MS) Bold"/>
                <a:ea typeface="Calibri (MS) Bold"/>
                <a:cs typeface="Calibri (MS) Bold"/>
                <a:sym typeface="Calibri (MS) Bold"/>
              </a:rPr>
              <a:t> ale </a:t>
            </a:r>
            <a:r>
              <a:rPr lang="en-US" sz="2400" b="1" spc="0" dirty="0" err="1">
                <a:solidFill>
                  <a:srgbClr val="0070C0"/>
                </a:solidFill>
                <a:latin typeface="Calibri (MS) Bold"/>
                <a:ea typeface="Calibri (MS) Bold"/>
                <a:cs typeface="Calibri (MS) Bold"/>
                <a:sym typeface="Calibri (MS) Bold"/>
              </a:rPr>
              <a:t>activității</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fizice</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asupra</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stării</a:t>
            </a:r>
            <a:r>
              <a:rPr lang="en-US" sz="2400" b="1" spc="0" dirty="0">
                <a:solidFill>
                  <a:srgbClr val="0070C0"/>
                </a:solidFill>
                <a:latin typeface="Calibri (MS) Bold"/>
                <a:ea typeface="Calibri (MS) Bold"/>
                <a:cs typeface="Calibri (MS) Bold"/>
                <a:sym typeface="Calibri (MS) Bold"/>
              </a:rPr>
              <a:t> de </a:t>
            </a:r>
            <a:r>
              <a:rPr lang="en-US" sz="2400" b="1" spc="0" dirty="0" err="1">
                <a:solidFill>
                  <a:srgbClr val="0070C0"/>
                </a:solidFill>
                <a:latin typeface="Calibri (MS) Bold"/>
                <a:ea typeface="Calibri (MS) Bold"/>
                <a:cs typeface="Calibri (MS) Bold"/>
                <a:sym typeface="Calibri (MS) Bold"/>
              </a:rPr>
              <a:t>sănătate</a:t>
            </a:r>
            <a:endParaRPr lang="en-US" sz="2400" b="1" spc="0" dirty="0">
              <a:solidFill>
                <a:srgbClr val="0070C0"/>
              </a:solidFill>
              <a:latin typeface="Calibri (MS) Bold"/>
              <a:ea typeface="Calibri (MS) Bold"/>
              <a:cs typeface="Calibri (MS) Bold"/>
              <a:sym typeface="Calibri (MS) Bold"/>
            </a:endParaRPr>
          </a:p>
          <a:p>
            <a:pPr marL="217340" lvl="1" indent="-108670" algn="just">
              <a:lnSpc>
                <a:spcPts val="4321"/>
              </a:lnSpc>
              <a:buFont typeface="Arial"/>
              <a:buChar char="•"/>
            </a:pPr>
            <a:r>
              <a:rPr lang="en-US" sz="2400" b="1" spc="0" dirty="0" err="1">
                <a:solidFill>
                  <a:srgbClr val="0070C0"/>
                </a:solidFill>
                <a:latin typeface="Calibri (MS) Bold"/>
                <a:ea typeface="Calibri (MS) Bold"/>
                <a:cs typeface="Calibri (MS) Bold"/>
                <a:sym typeface="Calibri (MS) Bold"/>
              </a:rPr>
              <a:t>Creșterea</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numărului</a:t>
            </a:r>
            <a:r>
              <a:rPr lang="en-US" sz="2400" b="1" spc="0" dirty="0">
                <a:solidFill>
                  <a:srgbClr val="0070C0"/>
                </a:solidFill>
                <a:latin typeface="Calibri (MS) Bold"/>
                <a:ea typeface="Calibri (MS) Bold"/>
                <a:cs typeface="Calibri (MS) Bold"/>
                <a:sym typeface="Calibri (MS) Bold"/>
              </a:rPr>
              <a:t> de </a:t>
            </a:r>
            <a:r>
              <a:rPr lang="en-US" sz="2400" b="1" spc="0" dirty="0" err="1">
                <a:solidFill>
                  <a:srgbClr val="0070C0"/>
                </a:solidFill>
                <a:latin typeface="Calibri (MS) Bold"/>
                <a:ea typeface="Calibri (MS) Bold"/>
                <a:cs typeface="Calibri (MS) Bold"/>
                <a:sym typeface="Calibri (MS) Bold"/>
              </a:rPr>
              <a:t>persoane</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informate</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despre</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calitatea</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și</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cantitatea</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alimentelor</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și</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despre</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nivelurile</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minime</a:t>
            </a:r>
            <a:r>
              <a:rPr lang="en-US" sz="2400" b="1" spc="0" dirty="0">
                <a:solidFill>
                  <a:srgbClr val="0070C0"/>
                </a:solidFill>
                <a:latin typeface="Calibri (MS) Bold"/>
                <a:ea typeface="Calibri (MS) Bold"/>
                <a:cs typeface="Calibri (MS) Bold"/>
                <a:sym typeface="Calibri (MS) Bold"/>
              </a:rPr>
              <a:t> de </a:t>
            </a:r>
            <a:r>
              <a:rPr lang="en-US" sz="2400" b="1" spc="0" dirty="0" err="1">
                <a:solidFill>
                  <a:srgbClr val="0070C0"/>
                </a:solidFill>
                <a:latin typeface="Calibri (MS) Bold"/>
                <a:ea typeface="Calibri (MS) Bold"/>
                <a:cs typeface="Calibri (MS) Bold"/>
                <a:sym typeface="Calibri (MS) Bold"/>
              </a:rPr>
              <a:t>activitate</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fizică</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recomandate</a:t>
            </a:r>
            <a:r>
              <a:rPr lang="en-US" sz="2400" b="1" spc="0" dirty="0">
                <a:solidFill>
                  <a:srgbClr val="0070C0"/>
                </a:solidFill>
                <a:latin typeface="Calibri (MS) Bold"/>
                <a:ea typeface="Calibri (MS) Bold"/>
                <a:cs typeface="Calibri (MS) Bold"/>
                <a:sym typeface="Calibri (MS) Bold"/>
              </a:rPr>
              <a:t> de </a:t>
            </a:r>
            <a:r>
              <a:rPr lang="en-US" sz="2400" b="1" spc="0" dirty="0" err="1">
                <a:solidFill>
                  <a:srgbClr val="0070C0"/>
                </a:solidFill>
                <a:latin typeface="Calibri (MS) Bold"/>
                <a:ea typeface="Calibri (MS) Bold"/>
                <a:cs typeface="Calibri (MS) Bold"/>
                <a:sym typeface="Calibri (MS) Bold"/>
              </a:rPr>
              <a:t>specialiști</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în</a:t>
            </a:r>
            <a:r>
              <a:rPr lang="en-US" sz="2400" b="1" spc="0" dirty="0">
                <a:solidFill>
                  <a:srgbClr val="0070C0"/>
                </a:solidFill>
                <a:latin typeface="Calibri (MS) Bold"/>
                <a:ea typeface="Calibri (MS) Bold"/>
                <a:cs typeface="Calibri (MS) Bold"/>
                <a:sym typeface="Calibri (MS) Bold"/>
              </a:rPr>
              <a:t> </a:t>
            </a:r>
            <a:r>
              <a:rPr lang="en-US" sz="2400" b="1" spc="0" dirty="0" err="1">
                <a:solidFill>
                  <a:srgbClr val="0070C0"/>
                </a:solidFill>
                <a:latin typeface="Calibri (MS) Bold"/>
                <a:ea typeface="Calibri (MS) Bold"/>
                <a:cs typeface="Calibri (MS) Bold"/>
                <a:sym typeface="Calibri (MS) Bold"/>
              </a:rPr>
              <a:t>funcție</a:t>
            </a:r>
            <a:r>
              <a:rPr lang="en-US" sz="2400" b="1" spc="0" dirty="0">
                <a:solidFill>
                  <a:srgbClr val="0070C0"/>
                </a:solidFill>
                <a:latin typeface="Calibri (MS) Bold"/>
                <a:ea typeface="Calibri (MS) Bold"/>
                <a:cs typeface="Calibri (MS) Bold"/>
                <a:sym typeface="Calibri (MS) Bold"/>
              </a:rPr>
              <a:t> de </a:t>
            </a:r>
            <a:r>
              <a:rPr lang="en-US" sz="2400" b="1" spc="0" dirty="0" err="1">
                <a:solidFill>
                  <a:srgbClr val="0070C0"/>
                </a:solidFill>
                <a:latin typeface="Calibri (MS) Bold"/>
                <a:ea typeface="Calibri (MS) Bold"/>
                <a:cs typeface="Calibri (MS) Bold"/>
                <a:sym typeface="Calibri (MS) Bold"/>
              </a:rPr>
              <a:t>vârstă</a:t>
            </a:r>
            <a:endParaRPr lang="en-US" sz="2400" b="1" spc="0" dirty="0">
              <a:solidFill>
                <a:srgbClr val="0070C0"/>
              </a:solidFill>
              <a:latin typeface="Calibri (MS) Bold"/>
              <a:ea typeface="Calibri (MS) Bold"/>
              <a:cs typeface="Calibri (MS) Bold"/>
              <a:sym typeface="Calibri (MS) Bold"/>
            </a:endParaRPr>
          </a:p>
          <a:p>
            <a:pPr marL="217340" lvl="1" indent="-108670" algn="just">
              <a:lnSpc>
                <a:spcPts val="2593"/>
              </a:lnSpc>
            </a:pPr>
            <a:endParaRPr lang="en-US" sz="2400" b="1" spc="0" dirty="0">
              <a:solidFill>
                <a:srgbClr val="0070C0"/>
              </a:solidFill>
              <a:latin typeface="Calibri (MS) Bold"/>
              <a:ea typeface="Calibri (MS) Bold"/>
              <a:cs typeface="Calibri (MS) Bold"/>
              <a:sym typeface="Calibri (MS) Bold"/>
            </a:endParaRPr>
          </a:p>
          <a:p>
            <a:pPr marL="217340" lvl="1" indent="-108670" algn="l">
              <a:lnSpc>
                <a:spcPts val="2593"/>
              </a:lnSpc>
            </a:pPr>
            <a:endParaRPr lang="en-US" sz="2400" b="1" spc="0" dirty="0">
              <a:solidFill>
                <a:srgbClr val="0070C0"/>
              </a:solidFill>
              <a:latin typeface="Calibri (MS) Bold"/>
              <a:ea typeface="Calibri (MS) Bold"/>
              <a:cs typeface="Calibri (MS) Bold"/>
              <a:sym typeface="Calibri (MS) Bold"/>
            </a:endParaRPr>
          </a:p>
          <a:p>
            <a:pPr marL="217340" lvl="1" indent="-108670" algn="l">
              <a:lnSpc>
                <a:spcPts val="2593"/>
              </a:lnSpc>
            </a:pPr>
            <a:endParaRPr lang="en-US" sz="2400" b="1" spc="0" dirty="0">
              <a:solidFill>
                <a:srgbClr val="0070C0"/>
              </a:solidFill>
              <a:latin typeface="Calibri (MS) Bold"/>
              <a:ea typeface="Calibri (MS) Bold"/>
              <a:cs typeface="Calibri (MS) Bold"/>
              <a:sym typeface="Calibri (MS) Bold"/>
            </a:endParaRPr>
          </a:p>
          <a:p>
            <a:pPr marL="217340" lvl="1" indent="-108670" algn="l">
              <a:lnSpc>
                <a:spcPts val="2593"/>
              </a:lnSpc>
            </a:pPr>
            <a:endParaRPr lang="en-US" sz="2400" b="1" spc="0" dirty="0">
              <a:solidFill>
                <a:srgbClr val="0070C0"/>
              </a:solidFill>
              <a:latin typeface="Calibri (MS) Bold"/>
              <a:ea typeface="Calibri (MS) Bold"/>
              <a:cs typeface="Calibri (MS) Bold"/>
              <a:sym typeface="Calibri (MS) Bold"/>
            </a:endParaRPr>
          </a:p>
          <a:p>
            <a:pPr marL="217340" lvl="1" indent="-108670" algn="l">
              <a:lnSpc>
                <a:spcPts val="2593"/>
              </a:lnSpc>
            </a:pPr>
            <a:endParaRPr lang="en-US" sz="2400" b="1" spc="0" dirty="0">
              <a:solidFill>
                <a:srgbClr val="0070C0"/>
              </a:solidFill>
              <a:latin typeface="Calibri (MS) Bold"/>
              <a:ea typeface="Calibri (MS) Bold"/>
              <a:cs typeface="Calibri (MS) Bold"/>
              <a:sym typeface="Calibri (MS) Bold"/>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1" y="-14316"/>
            <a:ext cx="1148219" cy="10318571"/>
            <a:chOff x="0" y="0"/>
            <a:chExt cx="1530958" cy="13758094"/>
          </a:xfrm>
        </p:grpSpPr>
        <p:sp>
          <p:nvSpPr>
            <p:cNvPr id="3" name="Freeform 3"/>
            <p:cNvSpPr/>
            <p:nvPr/>
          </p:nvSpPr>
          <p:spPr>
            <a:xfrm>
              <a:off x="0" y="0"/>
              <a:ext cx="1530985" cy="13758038"/>
            </a:xfrm>
            <a:custGeom>
              <a:avLst/>
              <a:gdLst/>
              <a:ahLst/>
              <a:cxnLst/>
              <a:rect l="l" t="t" r="r" b="b"/>
              <a:pathLst>
                <a:path w="1530985" h="13758038">
                  <a:moveTo>
                    <a:pt x="0" y="0"/>
                  </a:moveTo>
                  <a:lnTo>
                    <a:pt x="1530985" y="0"/>
                  </a:lnTo>
                  <a:lnTo>
                    <a:pt x="1530985" y="13758038"/>
                  </a:lnTo>
                  <a:lnTo>
                    <a:pt x="0" y="13758038"/>
                  </a:lnTo>
                  <a:close/>
                </a:path>
              </a:pathLst>
            </a:custGeom>
            <a:solidFill>
              <a:srgbClr val="EFEFEF"/>
            </a:solidFill>
          </p:spPr>
        </p:sp>
      </p:grpSp>
      <p:sp>
        <p:nvSpPr>
          <p:cNvPr id="4" name="Freeform 4"/>
          <p:cNvSpPr/>
          <p:nvPr/>
        </p:nvSpPr>
        <p:spPr>
          <a:xfrm>
            <a:off x="758726" y="664730"/>
            <a:ext cx="773042" cy="1122018"/>
          </a:xfrm>
          <a:custGeom>
            <a:avLst/>
            <a:gdLst/>
            <a:ahLst/>
            <a:cxnLst/>
            <a:rect l="l" t="t" r="r" b="b"/>
            <a:pathLst>
              <a:path w="773042" h="1122018">
                <a:moveTo>
                  <a:pt x="0" y="0"/>
                </a:moveTo>
                <a:lnTo>
                  <a:pt x="773042" y="0"/>
                </a:lnTo>
                <a:lnTo>
                  <a:pt x="773042" y="1122018"/>
                </a:lnTo>
                <a:lnTo>
                  <a:pt x="0" y="1122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rot="-5400000">
            <a:off x="17065294" y="8757372"/>
            <a:ext cx="1040067" cy="386464"/>
          </a:xfrm>
          <a:prstGeom prst="rect">
            <a:avLst/>
          </a:prstGeom>
        </p:spPr>
        <p:txBody>
          <a:bodyPr lIns="0" tIns="0" rIns="0" bIns="0" rtlCol="0" anchor="t">
            <a:spAutoFit/>
          </a:bodyPr>
          <a:lstStyle/>
          <a:p>
            <a:pPr algn="l">
              <a:lnSpc>
                <a:spcPts val="2340"/>
              </a:lnSpc>
            </a:pPr>
            <a:r>
              <a:rPr lang="en-US" sz="1950" b="1" spc="0">
                <a:solidFill>
                  <a:srgbClr val="EFEFEF"/>
                </a:solidFill>
                <a:latin typeface="Calibri (MS) Bold"/>
                <a:ea typeface="Calibri (MS) Bold"/>
                <a:cs typeface="Calibri (MS) Bold"/>
                <a:sym typeface="Calibri (MS) Bold"/>
              </a:rPr>
              <a:t>insp.gov.ro</a:t>
            </a:r>
          </a:p>
        </p:txBody>
      </p:sp>
      <p:grpSp>
        <p:nvGrpSpPr>
          <p:cNvPr id="6" name="Group 6"/>
          <p:cNvGrpSpPr/>
          <p:nvPr/>
        </p:nvGrpSpPr>
        <p:grpSpPr>
          <a:xfrm>
            <a:off x="0" y="9550121"/>
            <a:ext cx="1145788" cy="754968"/>
            <a:chOff x="0" y="0"/>
            <a:chExt cx="1527717" cy="1006624"/>
          </a:xfrm>
        </p:grpSpPr>
        <p:sp>
          <p:nvSpPr>
            <p:cNvPr id="7" name="Freeform 7"/>
            <p:cNvSpPr/>
            <p:nvPr/>
          </p:nvSpPr>
          <p:spPr>
            <a:xfrm>
              <a:off x="0" y="0"/>
              <a:ext cx="1527717" cy="1006624"/>
            </a:xfrm>
            <a:custGeom>
              <a:avLst/>
              <a:gdLst/>
              <a:ahLst/>
              <a:cxnLst/>
              <a:rect l="l" t="t" r="r" b="b"/>
              <a:pathLst>
                <a:path w="1527717" h="1006624">
                  <a:moveTo>
                    <a:pt x="0" y="0"/>
                  </a:moveTo>
                  <a:lnTo>
                    <a:pt x="1527717" y="0"/>
                  </a:lnTo>
                  <a:lnTo>
                    <a:pt x="1527717" y="1006624"/>
                  </a:lnTo>
                  <a:lnTo>
                    <a:pt x="0" y="1006624"/>
                  </a:lnTo>
                  <a:close/>
                </a:path>
              </a:pathLst>
            </a:custGeom>
            <a:solidFill>
              <a:srgbClr val="000000">
                <a:alpha val="0"/>
              </a:srgbClr>
            </a:solidFill>
          </p:spPr>
        </p:sp>
        <p:sp>
          <p:nvSpPr>
            <p:cNvPr id="8" name="TextBox 8"/>
            <p:cNvSpPr txBox="1"/>
            <p:nvPr/>
          </p:nvSpPr>
          <p:spPr>
            <a:xfrm>
              <a:off x="0" y="-47625"/>
              <a:ext cx="1527717" cy="1054249"/>
            </a:xfrm>
            <a:prstGeom prst="rect">
              <a:avLst/>
            </a:prstGeom>
          </p:spPr>
          <p:txBody>
            <a:bodyPr lIns="0" tIns="0" rIns="0" bIns="0" rtlCol="0" anchor="ctr"/>
            <a:lstStyle/>
            <a:p>
              <a:pPr algn="ctr">
                <a:lnSpc>
                  <a:spcPts val="2611"/>
                </a:lnSpc>
              </a:pPr>
              <a:r>
                <a:rPr lang="en-US" sz="2175" spc="0">
                  <a:solidFill>
                    <a:srgbClr val="FFFFFF"/>
                  </a:solidFill>
                  <a:latin typeface="Calibri (MS)"/>
                  <a:ea typeface="Calibri (MS)"/>
                  <a:cs typeface="Calibri (MS)"/>
                  <a:sym typeface="Calibri (MS)"/>
                </a:rPr>
                <a:t>12</a:t>
              </a:r>
            </a:p>
          </p:txBody>
        </p:sp>
      </p:grpSp>
      <p:sp>
        <p:nvSpPr>
          <p:cNvPr id="9" name="TextBox 9"/>
          <p:cNvSpPr txBox="1"/>
          <p:nvPr/>
        </p:nvSpPr>
        <p:spPr>
          <a:xfrm>
            <a:off x="3745099" y="3895309"/>
            <a:ext cx="11610197" cy="6171170"/>
          </a:xfrm>
          <a:prstGeom prst="rect">
            <a:avLst/>
          </a:prstGeom>
        </p:spPr>
        <p:txBody>
          <a:bodyPr lIns="0" tIns="0" rIns="0" bIns="0" rtlCol="0" anchor="t">
            <a:spAutoFit/>
          </a:bodyPr>
          <a:lstStyle/>
          <a:p>
            <a:pPr algn="ctr">
              <a:lnSpc>
                <a:spcPts val="2917"/>
              </a:lnSpc>
            </a:pPr>
            <a:r>
              <a:rPr lang="en-US" sz="2701" b="1" spc="0">
                <a:solidFill>
                  <a:srgbClr val="005D79"/>
                </a:solidFill>
                <a:latin typeface="Calibri (MS) Bold"/>
                <a:ea typeface="Calibri (MS) Bold"/>
                <a:cs typeface="Calibri (MS) Bold"/>
                <a:sym typeface="Calibri (MS) Bold"/>
              </a:rPr>
              <a:t>6. Perioada de derulare a campaniei</a:t>
            </a:r>
          </a:p>
          <a:p>
            <a:pPr algn="ctr">
              <a:lnSpc>
                <a:spcPts val="2917"/>
              </a:lnSpc>
            </a:pPr>
            <a:endParaRPr lang="en-US" sz="2701" b="1" spc="0">
              <a:solidFill>
                <a:srgbClr val="005D79"/>
              </a:solidFill>
              <a:latin typeface="Calibri (MS) Bold"/>
              <a:ea typeface="Calibri (MS) Bold"/>
              <a:cs typeface="Calibri (MS) Bold"/>
              <a:sym typeface="Calibri (MS) Bold"/>
            </a:endParaRPr>
          </a:p>
          <a:p>
            <a:pPr algn="ctr">
              <a:lnSpc>
                <a:spcPts val="4375"/>
              </a:lnSpc>
            </a:pPr>
            <a:r>
              <a:rPr lang="en-US" sz="4051" b="1" spc="0">
                <a:solidFill>
                  <a:srgbClr val="C00000"/>
                </a:solidFill>
                <a:latin typeface="Calibri (MS) Bold"/>
                <a:ea typeface="Calibri (MS) Bold"/>
                <a:cs typeface="Calibri (MS) Bold"/>
                <a:sym typeface="Calibri (MS) Bold"/>
              </a:rPr>
              <a:t>SEPTEMBRIE – OCTOMBRIE 2025</a:t>
            </a:r>
          </a:p>
          <a:p>
            <a:pPr algn="ctr">
              <a:lnSpc>
                <a:spcPts val="2917"/>
              </a:lnSpc>
            </a:pPr>
            <a:endParaRPr lang="en-US" sz="4051" b="1" spc="0">
              <a:solidFill>
                <a:srgbClr val="C00000"/>
              </a:solidFill>
              <a:latin typeface="Calibri (MS) Bold"/>
              <a:ea typeface="Calibri (MS) Bold"/>
              <a:cs typeface="Calibri (MS) Bold"/>
              <a:sym typeface="Calibri (MS) Bold"/>
            </a:endParaRPr>
          </a:p>
        </p:txBody>
      </p:sp>
      <p:grpSp>
        <p:nvGrpSpPr>
          <p:cNvPr id="10" name="Group 10"/>
          <p:cNvGrpSpPr>
            <a:grpSpLocks noChangeAspect="1"/>
          </p:cNvGrpSpPr>
          <p:nvPr/>
        </p:nvGrpSpPr>
        <p:grpSpPr>
          <a:xfrm>
            <a:off x="3333135" y="563430"/>
            <a:ext cx="11434377" cy="6431752"/>
            <a:chOff x="0" y="0"/>
            <a:chExt cx="15245835" cy="8575670"/>
          </a:xfrm>
        </p:grpSpPr>
        <p:sp>
          <p:nvSpPr>
            <p:cNvPr id="11" name="Freeform 11"/>
            <p:cNvSpPr/>
            <p:nvPr/>
          </p:nvSpPr>
          <p:spPr>
            <a:xfrm>
              <a:off x="0" y="0"/>
              <a:ext cx="15245842" cy="8575675"/>
            </a:xfrm>
            <a:custGeom>
              <a:avLst/>
              <a:gdLst/>
              <a:ahLst/>
              <a:cxnLst/>
              <a:rect l="l" t="t" r="r" b="b"/>
              <a:pathLst>
                <a:path w="15245842" h="8575675">
                  <a:moveTo>
                    <a:pt x="0" y="0"/>
                  </a:moveTo>
                  <a:lnTo>
                    <a:pt x="15245842" y="0"/>
                  </a:lnTo>
                  <a:lnTo>
                    <a:pt x="15245842" y="8575675"/>
                  </a:lnTo>
                  <a:lnTo>
                    <a:pt x="0" y="8575675"/>
                  </a:lnTo>
                  <a:lnTo>
                    <a:pt x="0" y="0"/>
                  </a:lnTo>
                  <a:close/>
                </a:path>
              </a:pathLst>
            </a:custGeom>
            <a:blipFill>
              <a:blip r:embed="rId4"/>
              <a:stretch>
                <a:fillRect/>
              </a:stretch>
            </a:blipFill>
          </p:spPr>
        </p:sp>
      </p:gr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1" y="-14316"/>
            <a:ext cx="1148219" cy="10318571"/>
            <a:chOff x="0" y="0"/>
            <a:chExt cx="1530958" cy="13758094"/>
          </a:xfrm>
        </p:grpSpPr>
        <p:sp>
          <p:nvSpPr>
            <p:cNvPr id="3" name="Freeform 3"/>
            <p:cNvSpPr/>
            <p:nvPr/>
          </p:nvSpPr>
          <p:spPr>
            <a:xfrm>
              <a:off x="0" y="0"/>
              <a:ext cx="1530985" cy="13758038"/>
            </a:xfrm>
            <a:custGeom>
              <a:avLst/>
              <a:gdLst/>
              <a:ahLst/>
              <a:cxnLst/>
              <a:rect l="l" t="t" r="r" b="b"/>
              <a:pathLst>
                <a:path w="1530985" h="13758038">
                  <a:moveTo>
                    <a:pt x="0" y="0"/>
                  </a:moveTo>
                  <a:lnTo>
                    <a:pt x="1530985" y="0"/>
                  </a:lnTo>
                  <a:lnTo>
                    <a:pt x="1530985" y="13758038"/>
                  </a:lnTo>
                  <a:lnTo>
                    <a:pt x="0" y="13758038"/>
                  </a:lnTo>
                  <a:close/>
                </a:path>
              </a:pathLst>
            </a:custGeom>
            <a:solidFill>
              <a:srgbClr val="EFEFEF"/>
            </a:solidFill>
          </p:spPr>
        </p:sp>
      </p:grpSp>
      <p:sp>
        <p:nvSpPr>
          <p:cNvPr id="4" name="Freeform 4"/>
          <p:cNvSpPr/>
          <p:nvPr/>
        </p:nvSpPr>
        <p:spPr>
          <a:xfrm>
            <a:off x="758726" y="664730"/>
            <a:ext cx="773042" cy="1122018"/>
          </a:xfrm>
          <a:custGeom>
            <a:avLst/>
            <a:gdLst/>
            <a:ahLst/>
            <a:cxnLst/>
            <a:rect l="l" t="t" r="r" b="b"/>
            <a:pathLst>
              <a:path w="773042" h="1122018">
                <a:moveTo>
                  <a:pt x="0" y="0"/>
                </a:moveTo>
                <a:lnTo>
                  <a:pt x="773042" y="0"/>
                </a:lnTo>
                <a:lnTo>
                  <a:pt x="773042" y="1122018"/>
                </a:lnTo>
                <a:lnTo>
                  <a:pt x="0" y="1122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rot="-5400000">
            <a:off x="17065294" y="8757372"/>
            <a:ext cx="1040067" cy="386464"/>
          </a:xfrm>
          <a:prstGeom prst="rect">
            <a:avLst/>
          </a:prstGeom>
        </p:spPr>
        <p:txBody>
          <a:bodyPr lIns="0" tIns="0" rIns="0" bIns="0" rtlCol="0" anchor="t">
            <a:spAutoFit/>
          </a:bodyPr>
          <a:lstStyle/>
          <a:p>
            <a:pPr algn="l">
              <a:lnSpc>
                <a:spcPts val="2340"/>
              </a:lnSpc>
            </a:pPr>
            <a:r>
              <a:rPr lang="en-US" sz="1950" b="1" spc="0">
                <a:solidFill>
                  <a:srgbClr val="EFEFEF"/>
                </a:solidFill>
                <a:latin typeface="Calibri (MS) Bold"/>
                <a:ea typeface="Calibri (MS) Bold"/>
                <a:cs typeface="Calibri (MS) Bold"/>
                <a:sym typeface="Calibri (MS) Bold"/>
              </a:rPr>
              <a:t>insp.gov.ro</a:t>
            </a:r>
          </a:p>
        </p:txBody>
      </p:sp>
      <p:grpSp>
        <p:nvGrpSpPr>
          <p:cNvPr id="6" name="Group 6"/>
          <p:cNvGrpSpPr/>
          <p:nvPr/>
        </p:nvGrpSpPr>
        <p:grpSpPr>
          <a:xfrm>
            <a:off x="0" y="9550121"/>
            <a:ext cx="1145788" cy="549125"/>
            <a:chOff x="0" y="0"/>
            <a:chExt cx="1527717" cy="732166"/>
          </a:xfrm>
        </p:grpSpPr>
        <p:sp>
          <p:nvSpPr>
            <p:cNvPr id="7" name="Freeform 7"/>
            <p:cNvSpPr/>
            <p:nvPr/>
          </p:nvSpPr>
          <p:spPr>
            <a:xfrm>
              <a:off x="0" y="0"/>
              <a:ext cx="1527717" cy="732166"/>
            </a:xfrm>
            <a:custGeom>
              <a:avLst/>
              <a:gdLst/>
              <a:ahLst/>
              <a:cxnLst/>
              <a:rect l="l" t="t" r="r" b="b"/>
              <a:pathLst>
                <a:path w="1527717" h="732166">
                  <a:moveTo>
                    <a:pt x="0" y="0"/>
                  </a:moveTo>
                  <a:lnTo>
                    <a:pt x="1527717" y="0"/>
                  </a:lnTo>
                  <a:lnTo>
                    <a:pt x="1527717" y="732166"/>
                  </a:lnTo>
                  <a:lnTo>
                    <a:pt x="0" y="732166"/>
                  </a:lnTo>
                  <a:close/>
                </a:path>
              </a:pathLst>
            </a:custGeom>
            <a:solidFill>
              <a:srgbClr val="000000">
                <a:alpha val="0"/>
              </a:srgbClr>
            </a:solidFill>
          </p:spPr>
        </p:sp>
        <p:sp>
          <p:nvSpPr>
            <p:cNvPr id="8" name="TextBox 8"/>
            <p:cNvSpPr txBox="1"/>
            <p:nvPr/>
          </p:nvSpPr>
          <p:spPr>
            <a:xfrm>
              <a:off x="0" y="-47625"/>
              <a:ext cx="1527717" cy="779791"/>
            </a:xfrm>
            <a:prstGeom prst="rect">
              <a:avLst/>
            </a:prstGeom>
          </p:spPr>
          <p:txBody>
            <a:bodyPr lIns="0" tIns="0" rIns="0" bIns="0" rtlCol="0" anchor="ctr"/>
            <a:lstStyle/>
            <a:p>
              <a:pPr algn="ctr">
                <a:lnSpc>
                  <a:spcPts val="2611"/>
                </a:lnSpc>
              </a:pPr>
              <a:r>
                <a:rPr lang="en-US" sz="2175" spc="0">
                  <a:solidFill>
                    <a:srgbClr val="FFFFFF"/>
                  </a:solidFill>
                  <a:latin typeface="Calibri (MS)"/>
                  <a:ea typeface="Calibri (MS)"/>
                  <a:cs typeface="Calibri (MS)"/>
                  <a:sym typeface="Calibri (MS)"/>
                </a:rPr>
                <a:t>13</a:t>
              </a:r>
            </a:p>
          </p:txBody>
        </p:sp>
      </p:grpSp>
      <p:sp>
        <p:nvSpPr>
          <p:cNvPr id="9" name="TextBox 9"/>
          <p:cNvSpPr txBox="1"/>
          <p:nvPr/>
        </p:nvSpPr>
        <p:spPr>
          <a:xfrm>
            <a:off x="2847597" y="1270975"/>
            <a:ext cx="11979431" cy="2109621"/>
          </a:xfrm>
          <a:prstGeom prst="rect">
            <a:avLst/>
          </a:prstGeom>
        </p:spPr>
        <p:txBody>
          <a:bodyPr lIns="0" tIns="0" rIns="0" bIns="0" rtlCol="0" anchor="t">
            <a:spAutoFit/>
          </a:bodyPr>
          <a:lstStyle/>
          <a:p>
            <a:pPr algn="l">
              <a:lnSpc>
                <a:spcPts val="4375"/>
              </a:lnSpc>
            </a:pPr>
            <a:endParaRPr/>
          </a:p>
          <a:p>
            <a:pPr algn="l">
              <a:lnSpc>
                <a:spcPts val="2917"/>
              </a:lnSpc>
            </a:pPr>
            <a:r>
              <a:rPr lang="en-US" sz="2701" b="1" spc="0">
                <a:solidFill>
                  <a:srgbClr val="005D79"/>
                </a:solidFill>
                <a:latin typeface="Calibri (MS) Bold"/>
                <a:ea typeface="Calibri (MS) Bold"/>
                <a:cs typeface="Calibri (MS) Bold"/>
                <a:sym typeface="Calibri (MS) Bold"/>
              </a:rPr>
              <a:t>7. Sloganul campaniei</a:t>
            </a:r>
          </a:p>
          <a:p>
            <a:pPr algn="l">
              <a:lnSpc>
                <a:spcPts val="4375"/>
              </a:lnSpc>
            </a:pPr>
            <a:endParaRPr lang="en-US" sz="2701" b="1" spc="0">
              <a:solidFill>
                <a:srgbClr val="005D79"/>
              </a:solidFill>
              <a:latin typeface="Calibri (MS) Bold"/>
              <a:ea typeface="Calibri (MS) Bold"/>
              <a:cs typeface="Calibri (MS) Bold"/>
              <a:sym typeface="Calibri (MS) Bold"/>
            </a:endParaRPr>
          </a:p>
          <a:p>
            <a:pPr algn="ctr">
              <a:lnSpc>
                <a:spcPts val="4375"/>
              </a:lnSpc>
            </a:pPr>
            <a:r>
              <a:rPr lang="en-US" sz="4051" b="1" i="1" spc="0">
                <a:solidFill>
                  <a:srgbClr val="005B4E"/>
                </a:solidFill>
                <a:latin typeface="Calibri (MS) Bold Italics"/>
                <a:ea typeface="Calibri (MS) Bold Italics"/>
                <a:cs typeface="Calibri (MS) Bold Italics"/>
                <a:sym typeface="Calibri (MS) Bold Italics"/>
              </a:rPr>
              <a:t>„Fii activ! Mănâncă sănătos!"</a:t>
            </a:r>
          </a:p>
        </p:txBody>
      </p:sp>
      <p:grpSp>
        <p:nvGrpSpPr>
          <p:cNvPr id="10" name="Group 10"/>
          <p:cNvGrpSpPr>
            <a:grpSpLocks noChangeAspect="1"/>
          </p:cNvGrpSpPr>
          <p:nvPr/>
        </p:nvGrpSpPr>
        <p:grpSpPr>
          <a:xfrm>
            <a:off x="6991678" y="3873558"/>
            <a:ext cx="5249540" cy="5249540"/>
            <a:chOff x="0" y="0"/>
            <a:chExt cx="6098262" cy="6098262"/>
          </a:xfrm>
        </p:grpSpPr>
        <p:sp>
          <p:nvSpPr>
            <p:cNvPr id="11" name="Freeform 11"/>
            <p:cNvSpPr/>
            <p:nvPr/>
          </p:nvSpPr>
          <p:spPr>
            <a:xfrm>
              <a:off x="0" y="0"/>
              <a:ext cx="6098286" cy="6098286"/>
            </a:xfrm>
            <a:custGeom>
              <a:avLst/>
              <a:gdLst/>
              <a:ahLst/>
              <a:cxnLst/>
              <a:rect l="l" t="t" r="r" b="b"/>
              <a:pathLst>
                <a:path w="6098286" h="6098286">
                  <a:moveTo>
                    <a:pt x="0" y="0"/>
                  </a:moveTo>
                  <a:lnTo>
                    <a:pt x="6098286" y="0"/>
                  </a:lnTo>
                  <a:lnTo>
                    <a:pt x="6098286" y="6098286"/>
                  </a:lnTo>
                  <a:lnTo>
                    <a:pt x="0" y="6098286"/>
                  </a:lnTo>
                  <a:lnTo>
                    <a:pt x="0" y="0"/>
                  </a:lnTo>
                  <a:close/>
                </a:path>
              </a:pathLst>
            </a:custGeom>
            <a:blipFill>
              <a:blip r:embed="rId4"/>
              <a:stretch>
                <a:fillRect/>
              </a:stretch>
            </a:blipFill>
          </p:spPr>
        </p:sp>
      </p:gr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1" y="-14316"/>
            <a:ext cx="1148219" cy="10318571"/>
            <a:chOff x="0" y="0"/>
            <a:chExt cx="1530958" cy="13758094"/>
          </a:xfrm>
        </p:grpSpPr>
        <p:sp>
          <p:nvSpPr>
            <p:cNvPr id="3" name="Freeform 3"/>
            <p:cNvSpPr/>
            <p:nvPr/>
          </p:nvSpPr>
          <p:spPr>
            <a:xfrm>
              <a:off x="0" y="0"/>
              <a:ext cx="1530985" cy="13758038"/>
            </a:xfrm>
            <a:custGeom>
              <a:avLst/>
              <a:gdLst/>
              <a:ahLst/>
              <a:cxnLst/>
              <a:rect l="l" t="t" r="r" b="b"/>
              <a:pathLst>
                <a:path w="1530985" h="13758038">
                  <a:moveTo>
                    <a:pt x="0" y="0"/>
                  </a:moveTo>
                  <a:lnTo>
                    <a:pt x="1530985" y="0"/>
                  </a:lnTo>
                  <a:lnTo>
                    <a:pt x="1530985" y="13758038"/>
                  </a:lnTo>
                  <a:lnTo>
                    <a:pt x="0" y="13758038"/>
                  </a:lnTo>
                  <a:close/>
                </a:path>
              </a:pathLst>
            </a:custGeom>
            <a:solidFill>
              <a:srgbClr val="EFEFEF"/>
            </a:solidFill>
          </p:spPr>
        </p:sp>
      </p:grpSp>
      <p:sp>
        <p:nvSpPr>
          <p:cNvPr id="4" name="Freeform 4"/>
          <p:cNvSpPr/>
          <p:nvPr/>
        </p:nvSpPr>
        <p:spPr>
          <a:xfrm>
            <a:off x="758726" y="664730"/>
            <a:ext cx="773042" cy="1122018"/>
          </a:xfrm>
          <a:custGeom>
            <a:avLst/>
            <a:gdLst/>
            <a:ahLst/>
            <a:cxnLst/>
            <a:rect l="l" t="t" r="r" b="b"/>
            <a:pathLst>
              <a:path w="773042" h="1122018">
                <a:moveTo>
                  <a:pt x="0" y="0"/>
                </a:moveTo>
                <a:lnTo>
                  <a:pt x="773042" y="0"/>
                </a:lnTo>
                <a:lnTo>
                  <a:pt x="773042" y="1122018"/>
                </a:lnTo>
                <a:lnTo>
                  <a:pt x="0" y="1122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rot="-5400000">
            <a:off x="17065294" y="8757372"/>
            <a:ext cx="1040067" cy="386464"/>
          </a:xfrm>
          <a:prstGeom prst="rect">
            <a:avLst/>
          </a:prstGeom>
        </p:spPr>
        <p:txBody>
          <a:bodyPr lIns="0" tIns="0" rIns="0" bIns="0" rtlCol="0" anchor="t">
            <a:spAutoFit/>
          </a:bodyPr>
          <a:lstStyle/>
          <a:p>
            <a:pPr algn="l">
              <a:lnSpc>
                <a:spcPts val="2340"/>
              </a:lnSpc>
            </a:pPr>
            <a:r>
              <a:rPr lang="en-US" sz="1950" b="1" spc="0">
                <a:solidFill>
                  <a:srgbClr val="EFEFEF"/>
                </a:solidFill>
                <a:latin typeface="Calibri (MS) Bold"/>
                <a:ea typeface="Calibri (MS) Bold"/>
                <a:cs typeface="Calibri (MS) Bold"/>
                <a:sym typeface="Calibri (MS) Bold"/>
              </a:rPr>
              <a:t>insp.gov.ro</a:t>
            </a:r>
          </a:p>
        </p:txBody>
      </p:sp>
      <p:grpSp>
        <p:nvGrpSpPr>
          <p:cNvPr id="6" name="Group 6"/>
          <p:cNvGrpSpPr/>
          <p:nvPr/>
        </p:nvGrpSpPr>
        <p:grpSpPr>
          <a:xfrm>
            <a:off x="0" y="9550121"/>
            <a:ext cx="1145788" cy="549125"/>
            <a:chOff x="0" y="0"/>
            <a:chExt cx="1527717" cy="732166"/>
          </a:xfrm>
        </p:grpSpPr>
        <p:sp>
          <p:nvSpPr>
            <p:cNvPr id="7" name="Freeform 7"/>
            <p:cNvSpPr/>
            <p:nvPr/>
          </p:nvSpPr>
          <p:spPr>
            <a:xfrm>
              <a:off x="0" y="0"/>
              <a:ext cx="1527717" cy="732166"/>
            </a:xfrm>
            <a:custGeom>
              <a:avLst/>
              <a:gdLst/>
              <a:ahLst/>
              <a:cxnLst/>
              <a:rect l="l" t="t" r="r" b="b"/>
              <a:pathLst>
                <a:path w="1527717" h="732166">
                  <a:moveTo>
                    <a:pt x="0" y="0"/>
                  </a:moveTo>
                  <a:lnTo>
                    <a:pt x="1527717" y="0"/>
                  </a:lnTo>
                  <a:lnTo>
                    <a:pt x="1527717" y="732166"/>
                  </a:lnTo>
                  <a:lnTo>
                    <a:pt x="0" y="732166"/>
                  </a:lnTo>
                  <a:close/>
                </a:path>
              </a:pathLst>
            </a:custGeom>
            <a:solidFill>
              <a:srgbClr val="000000">
                <a:alpha val="0"/>
              </a:srgbClr>
            </a:solidFill>
          </p:spPr>
        </p:sp>
        <p:sp>
          <p:nvSpPr>
            <p:cNvPr id="8" name="TextBox 8"/>
            <p:cNvSpPr txBox="1"/>
            <p:nvPr/>
          </p:nvSpPr>
          <p:spPr>
            <a:xfrm>
              <a:off x="0" y="-47625"/>
              <a:ext cx="1527717" cy="779791"/>
            </a:xfrm>
            <a:prstGeom prst="rect">
              <a:avLst/>
            </a:prstGeom>
          </p:spPr>
          <p:txBody>
            <a:bodyPr lIns="0" tIns="0" rIns="0" bIns="0" rtlCol="0" anchor="ctr"/>
            <a:lstStyle/>
            <a:p>
              <a:pPr algn="ctr">
                <a:lnSpc>
                  <a:spcPts val="2611"/>
                </a:lnSpc>
              </a:pPr>
              <a:r>
                <a:rPr lang="en-US" sz="2175" spc="0">
                  <a:solidFill>
                    <a:srgbClr val="FFFFFF"/>
                  </a:solidFill>
                  <a:latin typeface="Calibri (MS)"/>
                  <a:ea typeface="Calibri (MS)"/>
                  <a:cs typeface="Calibri (MS)"/>
                  <a:sym typeface="Calibri (MS)"/>
                </a:rPr>
                <a:t>14</a:t>
              </a:r>
            </a:p>
          </p:txBody>
        </p:sp>
      </p:grpSp>
      <p:sp>
        <p:nvSpPr>
          <p:cNvPr id="9" name="TextBox 9"/>
          <p:cNvSpPr txBox="1"/>
          <p:nvPr/>
        </p:nvSpPr>
        <p:spPr>
          <a:xfrm>
            <a:off x="2639075" y="955492"/>
            <a:ext cx="11432737" cy="3689239"/>
          </a:xfrm>
          <a:prstGeom prst="rect">
            <a:avLst/>
          </a:prstGeom>
        </p:spPr>
        <p:txBody>
          <a:bodyPr lIns="0" tIns="0" rIns="0" bIns="0" rtlCol="0" anchor="t">
            <a:spAutoFit/>
          </a:bodyPr>
          <a:lstStyle/>
          <a:p>
            <a:pPr algn="l">
              <a:lnSpc>
                <a:spcPts val="2917"/>
              </a:lnSpc>
            </a:pPr>
            <a:r>
              <a:rPr lang="en-US" sz="2701" b="1" spc="0">
                <a:solidFill>
                  <a:srgbClr val="005D79"/>
                </a:solidFill>
                <a:latin typeface="Calibri (MS) Bold"/>
                <a:ea typeface="Calibri (MS) Bold"/>
                <a:cs typeface="Calibri (MS) Bold"/>
                <a:sym typeface="Calibri (MS) Bold"/>
              </a:rPr>
              <a:t>8. Mesajele principale ale campaniei – pentru COPII 7-10 ANI </a:t>
            </a:r>
          </a:p>
          <a:p>
            <a:pPr algn="l">
              <a:lnSpc>
                <a:spcPts val="2917"/>
              </a:lnSpc>
            </a:pPr>
            <a:endParaRPr lang="en-US" sz="2701" b="1" spc="0">
              <a:solidFill>
                <a:srgbClr val="005D79"/>
              </a:solidFill>
              <a:latin typeface="Calibri (MS) Bold"/>
              <a:ea typeface="Calibri (MS) Bold"/>
              <a:cs typeface="Calibri (MS) Bold"/>
              <a:sym typeface="Calibri (MS) Bold"/>
            </a:endParaRPr>
          </a:p>
          <a:p>
            <a:pPr marL="583158" lvl="1" indent="-291579" algn="l">
              <a:lnSpc>
                <a:spcPts val="2917"/>
              </a:lnSpc>
              <a:buFont typeface="Arial"/>
              <a:buChar char="•"/>
            </a:pPr>
            <a:r>
              <a:rPr lang="en-US" sz="2701" b="1" spc="0">
                <a:solidFill>
                  <a:srgbClr val="005D79"/>
                </a:solidFill>
                <a:latin typeface="Calibri (MS) Bold"/>
                <a:ea typeface="Calibri (MS) Bold"/>
                <a:cs typeface="Calibri (MS) Bold"/>
                <a:sym typeface="Calibri (MS) Bold"/>
              </a:rPr>
              <a:t>Micul dejun este cea mai importantă masă a zilei!</a:t>
            </a:r>
          </a:p>
          <a:p>
            <a:pPr marL="583158" lvl="1" indent="-291579" algn="l">
              <a:lnSpc>
                <a:spcPts val="2917"/>
              </a:lnSpc>
              <a:buFont typeface="Arial"/>
              <a:buChar char="•"/>
            </a:pPr>
            <a:r>
              <a:rPr lang="en-US" sz="2701" b="1" spc="0">
                <a:solidFill>
                  <a:srgbClr val="005D79"/>
                </a:solidFill>
                <a:latin typeface="Calibri (MS) Bold"/>
                <a:ea typeface="Calibri (MS) Bold"/>
                <a:cs typeface="Calibri (MS) Bold"/>
                <a:sym typeface="Calibri (MS) Bold"/>
              </a:rPr>
              <a:t>Mănâncă zilnic  5 porții de legume și fructe!</a:t>
            </a:r>
          </a:p>
          <a:p>
            <a:pPr marL="583158" lvl="1" indent="-291579" algn="l">
              <a:lnSpc>
                <a:spcPts val="2917"/>
              </a:lnSpc>
              <a:buFont typeface="Arial"/>
              <a:buChar char="•"/>
            </a:pPr>
            <a:r>
              <a:rPr lang="en-US" sz="2701" b="1" spc="0">
                <a:solidFill>
                  <a:srgbClr val="005D79"/>
                </a:solidFill>
                <a:latin typeface="Calibri (MS) Bold"/>
                <a:ea typeface="Calibri (MS) Bold"/>
                <a:cs typeface="Calibri (MS) Bold"/>
                <a:sym typeface="Calibri (MS) Bold"/>
              </a:rPr>
              <a:t>Când ți-e sete, bea apă !</a:t>
            </a:r>
          </a:p>
          <a:p>
            <a:pPr algn="l">
              <a:lnSpc>
                <a:spcPts val="2917"/>
              </a:lnSpc>
            </a:pPr>
            <a:endParaRPr lang="en-US" sz="2701" b="1" spc="0">
              <a:solidFill>
                <a:srgbClr val="005D79"/>
              </a:solidFill>
              <a:latin typeface="Calibri (MS) Bold"/>
              <a:ea typeface="Calibri (MS) Bold"/>
              <a:cs typeface="Calibri (MS) Bold"/>
              <a:sym typeface="Calibri (MS) Bold"/>
            </a:endParaRPr>
          </a:p>
          <a:p>
            <a:pPr marL="583158" lvl="1" indent="-291579" algn="l">
              <a:lnSpc>
                <a:spcPts val="2917"/>
              </a:lnSpc>
              <a:buFont typeface="Arial"/>
              <a:buChar char="•"/>
            </a:pPr>
            <a:r>
              <a:rPr lang="en-US" sz="2701" b="1" spc="0">
                <a:solidFill>
                  <a:srgbClr val="005D79"/>
                </a:solidFill>
                <a:latin typeface="Calibri (MS) Bold"/>
                <a:ea typeface="Calibri (MS) Bold"/>
                <a:cs typeface="Calibri (MS) Bold"/>
                <a:sym typeface="Calibri (MS) Bold"/>
              </a:rPr>
              <a:t>Redu timpul petrecut în fața ecranelor!</a:t>
            </a:r>
          </a:p>
          <a:p>
            <a:pPr marL="583158" lvl="1" indent="-291579" algn="l">
              <a:lnSpc>
                <a:spcPts val="2917"/>
              </a:lnSpc>
              <a:buFont typeface="Arial"/>
              <a:buChar char="•"/>
            </a:pPr>
            <a:r>
              <a:rPr lang="en-US" sz="2701" b="1" spc="0">
                <a:solidFill>
                  <a:srgbClr val="005D79"/>
                </a:solidFill>
                <a:latin typeface="Calibri (MS) Bold"/>
                <a:ea typeface="Calibri (MS) Bold"/>
                <a:cs typeface="Calibri (MS) Bold"/>
                <a:sym typeface="Calibri (MS) Bold"/>
              </a:rPr>
              <a:t>O oră de activitate fizică zilnic este cheia forței tale!</a:t>
            </a:r>
          </a:p>
          <a:p>
            <a:pPr marL="583158" lvl="1" indent="-291579" algn="l">
              <a:lnSpc>
                <a:spcPts val="2917"/>
              </a:lnSpc>
              <a:buFont typeface="Arial"/>
              <a:buChar char="•"/>
            </a:pPr>
            <a:r>
              <a:rPr lang="en-US" sz="2701" b="1" spc="0">
                <a:solidFill>
                  <a:srgbClr val="005D79"/>
                </a:solidFill>
                <a:latin typeface="Calibri (MS) Bold"/>
                <a:ea typeface="Calibri (MS) Bold"/>
                <a:cs typeface="Calibri (MS) Bold"/>
                <a:sym typeface="Calibri (MS) Bold"/>
              </a:rPr>
              <a:t>Petrece mai mult timp în aer liber!</a:t>
            </a:r>
          </a:p>
          <a:p>
            <a:pPr algn="l">
              <a:lnSpc>
                <a:spcPts val="2917"/>
              </a:lnSpc>
            </a:pPr>
            <a:endParaRPr lang="en-US" sz="2701" b="1" spc="0">
              <a:solidFill>
                <a:srgbClr val="005D79"/>
              </a:solidFill>
              <a:latin typeface="Calibri (MS) Bold"/>
              <a:ea typeface="Calibri (MS) Bold"/>
              <a:cs typeface="Calibri (MS) Bold"/>
              <a:sym typeface="Calibri (MS) Bold"/>
            </a:endParaRPr>
          </a:p>
        </p:txBody>
      </p:sp>
      <p:grpSp>
        <p:nvGrpSpPr>
          <p:cNvPr id="10" name="Group 10"/>
          <p:cNvGrpSpPr>
            <a:grpSpLocks noChangeAspect="1"/>
          </p:cNvGrpSpPr>
          <p:nvPr/>
        </p:nvGrpSpPr>
        <p:grpSpPr>
          <a:xfrm>
            <a:off x="10542218" y="3385905"/>
            <a:ext cx="6099165" cy="6495365"/>
            <a:chOff x="0" y="0"/>
            <a:chExt cx="7623098" cy="8118291"/>
          </a:xfrm>
        </p:grpSpPr>
        <p:sp>
          <p:nvSpPr>
            <p:cNvPr id="11" name="Freeform 11"/>
            <p:cNvSpPr/>
            <p:nvPr/>
          </p:nvSpPr>
          <p:spPr>
            <a:xfrm>
              <a:off x="0" y="0"/>
              <a:ext cx="7623048" cy="8118348"/>
            </a:xfrm>
            <a:custGeom>
              <a:avLst/>
              <a:gdLst/>
              <a:ahLst/>
              <a:cxnLst/>
              <a:rect l="l" t="t" r="r" b="b"/>
              <a:pathLst>
                <a:path w="7623048" h="8118348">
                  <a:moveTo>
                    <a:pt x="0" y="0"/>
                  </a:moveTo>
                  <a:lnTo>
                    <a:pt x="7623048" y="0"/>
                  </a:lnTo>
                  <a:lnTo>
                    <a:pt x="7623048" y="8118348"/>
                  </a:lnTo>
                  <a:lnTo>
                    <a:pt x="0" y="8118348"/>
                  </a:lnTo>
                  <a:lnTo>
                    <a:pt x="0" y="0"/>
                  </a:lnTo>
                  <a:close/>
                </a:path>
              </a:pathLst>
            </a:custGeom>
            <a:blipFill>
              <a:blip r:embed="rId4"/>
              <a:stretch>
                <a:fillRect t="-1" b="-1"/>
              </a:stretch>
            </a:blipFill>
          </p:spPr>
        </p:sp>
      </p:gr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1" y="-14316"/>
            <a:ext cx="1148219" cy="10318571"/>
            <a:chOff x="0" y="0"/>
            <a:chExt cx="1530958" cy="13758094"/>
          </a:xfrm>
        </p:grpSpPr>
        <p:sp>
          <p:nvSpPr>
            <p:cNvPr id="3" name="Freeform 3"/>
            <p:cNvSpPr/>
            <p:nvPr/>
          </p:nvSpPr>
          <p:spPr>
            <a:xfrm>
              <a:off x="0" y="0"/>
              <a:ext cx="1530985" cy="13758038"/>
            </a:xfrm>
            <a:custGeom>
              <a:avLst/>
              <a:gdLst/>
              <a:ahLst/>
              <a:cxnLst/>
              <a:rect l="l" t="t" r="r" b="b"/>
              <a:pathLst>
                <a:path w="1530985" h="13758038">
                  <a:moveTo>
                    <a:pt x="0" y="0"/>
                  </a:moveTo>
                  <a:lnTo>
                    <a:pt x="1530985" y="0"/>
                  </a:lnTo>
                  <a:lnTo>
                    <a:pt x="1530985" y="13758038"/>
                  </a:lnTo>
                  <a:lnTo>
                    <a:pt x="0" y="13758038"/>
                  </a:lnTo>
                  <a:close/>
                </a:path>
              </a:pathLst>
            </a:custGeom>
            <a:solidFill>
              <a:srgbClr val="EFEFEF"/>
            </a:solidFill>
          </p:spPr>
        </p:sp>
      </p:grpSp>
      <p:sp>
        <p:nvSpPr>
          <p:cNvPr id="4" name="Freeform 4"/>
          <p:cNvSpPr/>
          <p:nvPr/>
        </p:nvSpPr>
        <p:spPr>
          <a:xfrm>
            <a:off x="758726" y="664730"/>
            <a:ext cx="773042" cy="1122018"/>
          </a:xfrm>
          <a:custGeom>
            <a:avLst/>
            <a:gdLst/>
            <a:ahLst/>
            <a:cxnLst/>
            <a:rect l="l" t="t" r="r" b="b"/>
            <a:pathLst>
              <a:path w="773042" h="1122018">
                <a:moveTo>
                  <a:pt x="0" y="0"/>
                </a:moveTo>
                <a:lnTo>
                  <a:pt x="773042" y="0"/>
                </a:lnTo>
                <a:lnTo>
                  <a:pt x="773042" y="1122018"/>
                </a:lnTo>
                <a:lnTo>
                  <a:pt x="0" y="1122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rot="-5400000">
            <a:off x="17065294" y="8757372"/>
            <a:ext cx="1040067" cy="386464"/>
          </a:xfrm>
          <a:prstGeom prst="rect">
            <a:avLst/>
          </a:prstGeom>
        </p:spPr>
        <p:txBody>
          <a:bodyPr lIns="0" tIns="0" rIns="0" bIns="0" rtlCol="0" anchor="t">
            <a:spAutoFit/>
          </a:bodyPr>
          <a:lstStyle/>
          <a:p>
            <a:pPr algn="l">
              <a:lnSpc>
                <a:spcPts val="2340"/>
              </a:lnSpc>
            </a:pPr>
            <a:r>
              <a:rPr lang="en-US" sz="1950" b="1" spc="0">
                <a:solidFill>
                  <a:srgbClr val="EFEFEF"/>
                </a:solidFill>
                <a:latin typeface="Calibri (MS) Bold"/>
                <a:ea typeface="Calibri (MS) Bold"/>
                <a:cs typeface="Calibri (MS) Bold"/>
                <a:sym typeface="Calibri (MS) Bold"/>
              </a:rPr>
              <a:t>insp.gov.ro</a:t>
            </a:r>
          </a:p>
        </p:txBody>
      </p:sp>
      <p:grpSp>
        <p:nvGrpSpPr>
          <p:cNvPr id="6" name="Group 6"/>
          <p:cNvGrpSpPr/>
          <p:nvPr/>
        </p:nvGrpSpPr>
        <p:grpSpPr>
          <a:xfrm>
            <a:off x="0" y="9550121"/>
            <a:ext cx="1145788" cy="549125"/>
            <a:chOff x="0" y="0"/>
            <a:chExt cx="1527717" cy="732166"/>
          </a:xfrm>
        </p:grpSpPr>
        <p:sp>
          <p:nvSpPr>
            <p:cNvPr id="7" name="Freeform 7"/>
            <p:cNvSpPr/>
            <p:nvPr/>
          </p:nvSpPr>
          <p:spPr>
            <a:xfrm>
              <a:off x="0" y="0"/>
              <a:ext cx="1527717" cy="732166"/>
            </a:xfrm>
            <a:custGeom>
              <a:avLst/>
              <a:gdLst/>
              <a:ahLst/>
              <a:cxnLst/>
              <a:rect l="l" t="t" r="r" b="b"/>
              <a:pathLst>
                <a:path w="1527717" h="732166">
                  <a:moveTo>
                    <a:pt x="0" y="0"/>
                  </a:moveTo>
                  <a:lnTo>
                    <a:pt x="1527717" y="0"/>
                  </a:lnTo>
                  <a:lnTo>
                    <a:pt x="1527717" y="732166"/>
                  </a:lnTo>
                  <a:lnTo>
                    <a:pt x="0" y="732166"/>
                  </a:lnTo>
                  <a:close/>
                </a:path>
              </a:pathLst>
            </a:custGeom>
            <a:solidFill>
              <a:srgbClr val="000000">
                <a:alpha val="0"/>
              </a:srgbClr>
            </a:solidFill>
          </p:spPr>
        </p:sp>
        <p:sp>
          <p:nvSpPr>
            <p:cNvPr id="8" name="TextBox 8"/>
            <p:cNvSpPr txBox="1"/>
            <p:nvPr/>
          </p:nvSpPr>
          <p:spPr>
            <a:xfrm>
              <a:off x="0" y="-47625"/>
              <a:ext cx="1527717" cy="779791"/>
            </a:xfrm>
            <a:prstGeom prst="rect">
              <a:avLst/>
            </a:prstGeom>
          </p:spPr>
          <p:txBody>
            <a:bodyPr lIns="0" tIns="0" rIns="0" bIns="0" rtlCol="0" anchor="ctr"/>
            <a:lstStyle/>
            <a:p>
              <a:pPr algn="ctr">
                <a:lnSpc>
                  <a:spcPts val="2611"/>
                </a:lnSpc>
              </a:pPr>
              <a:r>
                <a:rPr lang="en-US" sz="2175" spc="0">
                  <a:solidFill>
                    <a:srgbClr val="FFFFFF"/>
                  </a:solidFill>
                  <a:latin typeface="Calibri (MS)"/>
                  <a:ea typeface="Calibri (MS)"/>
                  <a:cs typeface="Calibri (MS)"/>
                  <a:sym typeface="Calibri (MS)"/>
                </a:rPr>
                <a:t>15</a:t>
              </a:r>
            </a:p>
          </p:txBody>
        </p:sp>
      </p:grpSp>
      <p:sp>
        <p:nvSpPr>
          <p:cNvPr id="9" name="TextBox 9"/>
          <p:cNvSpPr txBox="1"/>
          <p:nvPr/>
        </p:nvSpPr>
        <p:spPr>
          <a:xfrm>
            <a:off x="2075122" y="2080051"/>
            <a:ext cx="13017987" cy="3311303"/>
          </a:xfrm>
          <a:prstGeom prst="rect">
            <a:avLst/>
          </a:prstGeom>
        </p:spPr>
        <p:txBody>
          <a:bodyPr lIns="0" tIns="0" rIns="0" bIns="0" rtlCol="0" anchor="t">
            <a:spAutoFit/>
          </a:bodyPr>
          <a:lstStyle/>
          <a:p>
            <a:pPr algn="l">
              <a:lnSpc>
                <a:spcPts val="2593"/>
              </a:lnSpc>
            </a:pPr>
            <a:r>
              <a:rPr lang="en-US" sz="2701" b="1" spc="0">
                <a:solidFill>
                  <a:srgbClr val="005D79"/>
                </a:solidFill>
                <a:latin typeface="Calibri (MS) Bold"/>
                <a:ea typeface="Calibri (MS) Bold"/>
                <a:cs typeface="Calibri (MS) Bold"/>
                <a:sym typeface="Calibri (MS) Bold"/>
              </a:rPr>
              <a:t>8. Mesajele principale ale campaniei – </a:t>
            </a:r>
            <a:r>
              <a:rPr lang="en-US" sz="2701" b="1" spc="0">
                <a:solidFill>
                  <a:srgbClr val="0070C0"/>
                </a:solidFill>
                <a:latin typeface="Calibri (MS) Bold"/>
                <a:ea typeface="Calibri (MS) Bold"/>
                <a:cs typeface="Calibri (MS) Bold"/>
                <a:sym typeface="Calibri (MS) Bold"/>
              </a:rPr>
              <a:t>pentru preadolescenți 11-15 ANI</a:t>
            </a:r>
          </a:p>
          <a:p>
            <a:pPr algn="l">
              <a:lnSpc>
                <a:spcPts val="2593"/>
              </a:lnSpc>
            </a:pPr>
            <a:r>
              <a:rPr lang="en-US" sz="2701" b="1" spc="0">
                <a:solidFill>
                  <a:srgbClr val="0070C0"/>
                </a:solidFill>
                <a:latin typeface="Calibri (MS) Bold"/>
                <a:ea typeface="Calibri (MS) Bold"/>
                <a:cs typeface="Calibri (MS) Bold"/>
                <a:sym typeface="Calibri (MS) Bold"/>
              </a:rPr>
              <a:t> </a:t>
            </a:r>
          </a:p>
          <a:p>
            <a:pPr marL="583158" lvl="1" indent="-291579" algn="l">
              <a:lnSpc>
                <a:spcPts val="2593"/>
              </a:lnSpc>
              <a:buFont typeface="Arial"/>
              <a:buChar char="•"/>
            </a:pPr>
            <a:r>
              <a:rPr lang="en-US" sz="2701" b="1" spc="0">
                <a:solidFill>
                  <a:srgbClr val="0070C0"/>
                </a:solidFill>
                <a:latin typeface="Calibri (MS) Bold"/>
                <a:ea typeface="Calibri (MS) Bold"/>
                <a:cs typeface="Calibri (MS) Bold"/>
                <a:sym typeface="Calibri (MS) Bold"/>
              </a:rPr>
              <a:t>Mănâncă zilnic micul dejun!</a:t>
            </a:r>
          </a:p>
          <a:p>
            <a:pPr marL="583158" lvl="1" indent="-291579" algn="l">
              <a:lnSpc>
                <a:spcPts val="2593"/>
              </a:lnSpc>
              <a:buFont typeface="Arial"/>
              <a:buChar char="•"/>
            </a:pPr>
            <a:r>
              <a:rPr lang="en-US" sz="2701" b="1" spc="0">
                <a:solidFill>
                  <a:srgbClr val="0070C0"/>
                </a:solidFill>
                <a:latin typeface="Calibri (MS) Bold"/>
                <a:ea typeface="Calibri (MS) Bold"/>
                <a:cs typeface="Calibri (MS) Bold"/>
                <a:sym typeface="Calibri (MS) Bold"/>
              </a:rPr>
              <a:t>Înlocuiește gustările dulci cu fructe/legume proaspete, fructe deshidratate!</a:t>
            </a:r>
          </a:p>
          <a:p>
            <a:pPr marL="583158" lvl="1" indent="-291579" algn="l">
              <a:lnSpc>
                <a:spcPts val="2593"/>
              </a:lnSpc>
              <a:buFont typeface="Arial"/>
              <a:buChar char="•"/>
            </a:pPr>
            <a:r>
              <a:rPr lang="en-US" sz="2701" b="1" spc="0">
                <a:solidFill>
                  <a:srgbClr val="0070C0"/>
                </a:solidFill>
                <a:latin typeface="Calibri (MS) Bold"/>
                <a:ea typeface="Calibri (MS) Bold"/>
                <a:cs typeface="Calibri (MS) Bold"/>
                <a:sym typeface="Calibri (MS) Bold"/>
              </a:rPr>
              <a:t>Când îți este sete, bea apă, nu băuturi răcoritoare!</a:t>
            </a:r>
          </a:p>
          <a:p>
            <a:pPr algn="l">
              <a:lnSpc>
                <a:spcPts val="2593"/>
              </a:lnSpc>
            </a:pPr>
            <a:endParaRPr lang="en-US" sz="2701" b="1" spc="0">
              <a:solidFill>
                <a:srgbClr val="0070C0"/>
              </a:solidFill>
              <a:latin typeface="Calibri (MS) Bold"/>
              <a:ea typeface="Calibri (MS) Bold"/>
              <a:cs typeface="Calibri (MS) Bold"/>
              <a:sym typeface="Calibri (MS) Bold"/>
            </a:endParaRPr>
          </a:p>
          <a:p>
            <a:pPr marL="583158" lvl="1" indent="-291579" algn="l">
              <a:lnSpc>
                <a:spcPts val="2593"/>
              </a:lnSpc>
              <a:buFont typeface="Arial"/>
              <a:buChar char="•"/>
            </a:pPr>
            <a:r>
              <a:rPr lang="en-US" sz="2701" b="1" spc="0">
                <a:solidFill>
                  <a:srgbClr val="0070C0"/>
                </a:solidFill>
                <a:latin typeface="Calibri (MS) Bold"/>
                <a:ea typeface="Calibri (MS) Bold"/>
                <a:cs typeface="Calibri (MS) Bold"/>
                <a:sym typeface="Calibri (MS) Bold"/>
              </a:rPr>
              <a:t>Practică activități fizice cât mai mult în aer liber!</a:t>
            </a:r>
          </a:p>
          <a:p>
            <a:pPr marL="583158" lvl="1" indent="-291579" algn="l">
              <a:lnSpc>
                <a:spcPts val="2593"/>
              </a:lnSpc>
              <a:buFont typeface="Arial"/>
              <a:buChar char="•"/>
            </a:pPr>
            <a:r>
              <a:rPr lang="en-US" sz="2701" b="1" spc="0">
                <a:solidFill>
                  <a:srgbClr val="0070C0"/>
                </a:solidFill>
                <a:latin typeface="Calibri (MS) Bold"/>
                <a:ea typeface="Calibri (MS) Bold"/>
                <a:cs typeface="Calibri (MS) Bold"/>
                <a:sym typeface="Calibri (MS) Bold"/>
              </a:rPr>
              <a:t>Mergi mai mult timp pe jos!</a:t>
            </a:r>
          </a:p>
          <a:p>
            <a:pPr marL="583158" lvl="1" indent="-291579" algn="l">
              <a:lnSpc>
                <a:spcPts val="2593"/>
              </a:lnSpc>
              <a:buFont typeface="Arial"/>
              <a:buChar char="•"/>
            </a:pPr>
            <a:r>
              <a:rPr lang="en-US" sz="2701" b="1" spc="0">
                <a:solidFill>
                  <a:srgbClr val="0070C0"/>
                </a:solidFill>
                <a:latin typeface="Calibri (MS) Bold"/>
                <a:ea typeface="Calibri (MS) Bold"/>
                <a:cs typeface="Calibri (MS) Bold"/>
                <a:sym typeface="Calibri (MS) Bold"/>
              </a:rPr>
              <a:t>Fă mai multă mișcare împreună cu prietenii tăi sau cu alți membri ai familiei !</a:t>
            </a:r>
          </a:p>
          <a:p>
            <a:pPr algn="l">
              <a:lnSpc>
                <a:spcPts val="2593"/>
              </a:lnSpc>
            </a:pPr>
            <a:endParaRPr lang="en-US" sz="2701" b="1" spc="0">
              <a:solidFill>
                <a:srgbClr val="0070C0"/>
              </a:solidFill>
              <a:latin typeface="Calibri (MS) Bold"/>
              <a:ea typeface="Calibri (MS) Bold"/>
              <a:cs typeface="Calibri (MS) Bold"/>
              <a:sym typeface="Calibri (MS) Bold"/>
            </a:endParaRPr>
          </a:p>
        </p:txBody>
      </p:sp>
      <p:grpSp>
        <p:nvGrpSpPr>
          <p:cNvPr id="10" name="Group 10"/>
          <p:cNvGrpSpPr>
            <a:grpSpLocks noChangeAspect="1"/>
          </p:cNvGrpSpPr>
          <p:nvPr/>
        </p:nvGrpSpPr>
        <p:grpSpPr>
          <a:xfrm>
            <a:off x="11819773" y="5524297"/>
            <a:ext cx="5323039" cy="3546723"/>
            <a:chOff x="0" y="0"/>
            <a:chExt cx="6163448" cy="4106684"/>
          </a:xfrm>
        </p:grpSpPr>
        <p:sp>
          <p:nvSpPr>
            <p:cNvPr id="11" name="Freeform 11"/>
            <p:cNvSpPr/>
            <p:nvPr/>
          </p:nvSpPr>
          <p:spPr>
            <a:xfrm>
              <a:off x="0" y="0"/>
              <a:ext cx="6163437" cy="4106672"/>
            </a:xfrm>
            <a:custGeom>
              <a:avLst/>
              <a:gdLst/>
              <a:ahLst/>
              <a:cxnLst/>
              <a:rect l="l" t="t" r="r" b="b"/>
              <a:pathLst>
                <a:path w="6163437" h="4106672">
                  <a:moveTo>
                    <a:pt x="0" y="0"/>
                  </a:moveTo>
                  <a:lnTo>
                    <a:pt x="6163437" y="0"/>
                  </a:lnTo>
                  <a:lnTo>
                    <a:pt x="6163437" y="4106672"/>
                  </a:lnTo>
                  <a:lnTo>
                    <a:pt x="0" y="4106672"/>
                  </a:lnTo>
                  <a:lnTo>
                    <a:pt x="0" y="0"/>
                  </a:lnTo>
                  <a:close/>
                </a:path>
              </a:pathLst>
            </a:custGeom>
            <a:blipFill>
              <a:blip r:embed="rId4"/>
              <a:stretch>
                <a:fillRect l="-6" r="-6"/>
              </a:stretch>
            </a:blipFill>
          </p:spPr>
        </p:sp>
      </p:gr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1" y="-14316"/>
            <a:ext cx="1148219" cy="10318571"/>
            <a:chOff x="0" y="0"/>
            <a:chExt cx="1530958" cy="13758094"/>
          </a:xfrm>
        </p:grpSpPr>
        <p:sp>
          <p:nvSpPr>
            <p:cNvPr id="3" name="Freeform 3"/>
            <p:cNvSpPr/>
            <p:nvPr/>
          </p:nvSpPr>
          <p:spPr>
            <a:xfrm>
              <a:off x="0" y="0"/>
              <a:ext cx="1530985" cy="13758038"/>
            </a:xfrm>
            <a:custGeom>
              <a:avLst/>
              <a:gdLst/>
              <a:ahLst/>
              <a:cxnLst/>
              <a:rect l="l" t="t" r="r" b="b"/>
              <a:pathLst>
                <a:path w="1530985" h="13758038">
                  <a:moveTo>
                    <a:pt x="0" y="0"/>
                  </a:moveTo>
                  <a:lnTo>
                    <a:pt x="1530985" y="0"/>
                  </a:lnTo>
                  <a:lnTo>
                    <a:pt x="1530985" y="13758038"/>
                  </a:lnTo>
                  <a:lnTo>
                    <a:pt x="0" y="13758038"/>
                  </a:lnTo>
                  <a:close/>
                </a:path>
              </a:pathLst>
            </a:custGeom>
            <a:solidFill>
              <a:srgbClr val="EFEFEF"/>
            </a:solidFill>
          </p:spPr>
        </p:sp>
      </p:grpSp>
      <p:sp>
        <p:nvSpPr>
          <p:cNvPr id="4" name="Freeform 4"/>
          <p:cNvSpPr/>
          <p:nvPr/>
        </p:nvSpPr>
        <p:spPr>
          <a:xfrm>
            <a:off x="758726" y="664730"/>
            <a:ext cx="773042" cy="1122018"/>
          </a:xfrm>
          <a:custGeom>
            <a:avLst/>
            <a:gdLst/>
            <a:ahLst/>
            <a:cxnLst/>
            <a:rect l="l" t="t" r="r" b="b"/>
            <a:pathLst>
              <a:path w="773042" h="1122018">
                <a:moveTo>
                  <a:pt x="0" y="0"/>
                </a:moveTo>
                <a:lnTo>
                  <a:pt x="773042" y="0"/>
                </a:lnTo>
                <a:lnTo>
                  <a:pt x="773042" y="1122018"/>
                </a:lnTo>
                <a:lnTo>
                  <a:pt x="0" y="1122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rot="-5400000">
            <a:off x="17065294" y="8757372"/>
            <a:ext cx="1040067" cy="386464"/>
          </a:xfrm>
          <a:prstGeom prst="rect">
            <a:avLst/>
          </a:prstGeom>
        </p:spPr>
        <p:txBody>
          <a:bodyPr lIns="0" tIns="0" rIns="0" bIns="0" rtlCol="0" anchor="t">
            <a:spAutoFit/>
          </a:bodyPr>
          <a:lstStyle/>
          <a:p>
            <a:pPr algn="l">
              <a:lnSpc>
                <a:spcPts val="2340"/>
              </a:lnSpc>
            </a:pPr>
            <a:r>
              <a:rPr lang="en-US" sz="1950" b="1" spc="0">
                <a:solidFill>
                  <a:srgbClr val="EFEFEF"/>
                </a:solidFill>
                <a:latin typeface="Calibri (MS) Bold"/>
                <a:ea typeface="Calibri (MS) Bold"/>
                <a:cs typeface="Calibri (MS) Bold"/>
                <a:sym typeface="Calibri (MS) Bold"/>
              </a:rPr>
              <a:t>insp.gov.ro</a:t>
            </a:r>
          </a:p>
        </p:txBody>
      </p:sp>
      <p:grpSp>
        <p:nvGrpSpPr>
          <p:cNvPr id="6" name="Group 6"/>
          <p:cNvGrpSpPr/>
          <p:nvPr/>
        </p:nvGrpSpPr>
        <p:grpSpPr>
          <a:xfrm>
            <a:off x="0" y="9550121"/>
            <a:ext cx="1145788" cy="549125"/>
            <a:chOff x="0" y="0"/>
            <a:chExt cx="1527717" cy="732166"/>
          </a:xfrm>
        </p:grpSpPr>
        <p:sp>
          <p:nvSpPr>
            <p:cNvPr id="7" name="Freeform 7"/>
            <p:cNvSpPr/>
            <p:nvPr/>
          </p:nvSpPr>
          <p:spPr>
            <a:xfrm>
              <a:off x="0" y="0"/>
              <a:ext cx="1527717" cy="732166"/>
            </a:xfrm>
            <a:custGeom>
              <a:avLst/>
              <a:gdLst/>
              <a:ahLst/>
              <a:cxnLst/>
              <a:rect l="l" t="t" r="r" b="b"/>
              <a:pathLst>
                <a:path w="1527717" h="732166">
                  <a:moveTo>
                    <a:pt x="0" y="0"/>
                  </a:moveTo>
                  <a:lnTo>
                    <a:pt x="1527717" y="0"/>
                  </a:lnTo>
                  <a:lnTo>
                    <a:pt x="1527717" y="732166"/>
                  </a:lnTo>
                  <a:lnTo>
                    <a:pt x="0" y="732166"/>
                  </a:lnTo>
                  <a:close/>
                </a:path>
              </a:pathLst>
            </a:custGeom>
            <a:solidFill>
              <a:srgbClr val="000000">
                <a:alpha val="0"/>
              </a:srgbClr>
            </a:solidFill>
          </p:spPr>
        </p:sp>
        <p:sp>
          <p:nvSpPr>
            <p:cNvPr id="8" name="TextBox 8"/>
            <p:cNvSpPr txBox="1"/>
            <p:nvPr/>
          </p:nvSpPr>
          <p:spPr>
            <a:xfrm>
              <a:off x="0" y="-47625"/>
              <a:ext cx="1527717" cy="779791"/>
            </a:xfrm>
            <a:prstGeom prst="rect">
              <a:avLst/>
            </a:prstGeom>
          </p:spPr>
          <p:txBody>
            <a:bodyPr lIns="0" tIns="0" rIns="0" bIns="0" rtlCol="0" anchor="ctr"/>
            <a:lstStyle/>
            <a:p>
              <a:pPr algn="ctr">
                <a:lnSpc>
                  <a:spcPts val="2611"/>
                </a:lnSpc>
              </a:pPr>
              <a:r>
                <a:rPr lang="en-US" sz="2175" spc="0">
                  <a:solidFill>
                    <a:srgbClr val="FFFFFF"/>
                  </a:solidFill>
                  <a:latin typeface="Calibri (MS)"/>
                  <a:ea typeface="Calibri (MS)"/>
                  <a:cs typeface="Calibri (MS)"/>
                  <a:sym typeface="Calibri (MS)"/>
                </a:rPr>
                <a:t>16</a:t>
              </a:r>
            </a:p>
          </p:txBody>
        </p:sp>
      </p:grpSp>
      <p:sp>
        <p:nvSpPr>
          <p:cNvPr id="9" name="TextBox 9"/>
          <p:cNvSpPr txBox="1"/>
          <p:nvPr/>
        </p:nvSpPr>
        <p:spPr>
          <a:xfrm>
            <a:off x="1920451" y="1000125"/>
            <a:ext cx="15858109" cy="4976063"/>
          </a:xfrm>
          <a:prstGeom prst="rect">
            <a:avLst/>
          </a:prstGeom>
        </p:spPr>
        <p:txBody>
          <a:bodyPr lIns="0" tIns="0" rIns="0" bIns="0" rtlCol="0" anchor="t">
            <a:spAutoFit/>
          </a:bodyPr>
          <a:lstStyle/>
          <a:p>
            <a:pPr algn="l">
              <a:lnSpc>
                <a:spcPts val="2917"/>
              </a:lnSpc>
            </a:pPr>
            <a:r>
              <a:rPr lang="en-US" sz="2701" b="1" spc="0" dirty="0">
                <a:solidFill>
                  <a:srgbClr val="005D79"/>
                </a:solidFill>
                <a:latin typeface="Calibri (MS) Bold"/>
                <a:ea typeface="Calibri (MS) Bold"/>
                <a:cs typeface="Calibri (MS) Bold"/>
                <a:sym typeface="Calibri (MS) Bold"/>
              </a:rPr>
              <a:t>8. </a:t>
            </a:r>
            <a:r>
              <a:rPr lang="en-US" sz="2701" b="1" spc="0" dirty="0" err="1">
                <a:solidFill>
                  <a:srgbClr val="005D79"/>
                </a:solidFill>
                <a:latin typeface="Calibri (MS) Bold"/>
                <a:ea typeface="Calibri (MS) Bold"/>
                <a:cs typeface="Calibri (MS) Bold"/>
                <a:sym typeface="Calibri (MS) Bold"/>
              </a:rPr>
              <a:t>Mesajele</a:t>
            </a:r>
            <a:r>
              <a:rPr lang="en-US" sz="2701" b="1" spc="0" dirty="0">
                <a:solidFill>
                  <a:srgbClr val="005D79"/>
                </a:solidFill>
                <a:latin typeface="Calibri (MS) Bold"/>
                <a:ea typeface="Calibri (MS) Bold"/>
                <a:cs typeface="Calibri (MS) Bold"/>
                <a:sym typeface="Calibri (MS) Bold"/>
              </a:rPr>
              <a:t> </a:t>
            </a:r>
            <a:r>
              <a:rPr lang="en-US" sz="2701" b="1" spc="0" dirty="0" err="1">
                <a:solidFill>
                  <a:srgbClr val="005D79"/>
                </a:solidFill>
                <a:latin typeface="Calibri (MS) Bold"/>
                <a:ea typeface="Calibri (MS) Bold"/>
                <a:cs typeface="Calibri (MS) Bold"/>
                <a:sym typeface="Calibri (MS) Bold"/>
              </a:rPr>
              <a:t>principale</a:t>
            </a:r>
            <a:r>
              <a:rPr lang="en-US" sz="2701" b="1" spc="0" dirty="0">
                <a:solidFill>
                  <a:srgbClr val="005D79"/>
                </a:solidFill>
                <a:latin typeface="Calibri (MS) Bold"/>
                <a:ea typeface="Calibri (MS) Bold"/>
                <a:cs typeface="Calibri (MS) Bold"/>
                <a:sym typeface="Calibri (MS) Bold"/>
              </a:rPr>
              <a:t> ale </a:t>
            </a:r>
            <a:r>
              <a:rPr lang="en-US" sz="2701" b="1" spc="0" dirty="0" err="1">
                <a:solidFill>
                  <a:srgbClr val="005D79"/>
                </a:solidFill>
                <a:latin typeface="Calibri (MS) Bold"/>
                <a:ea typeface="Calibri (MS) Bold"/>
                <a:cs typeface="Calibri (MS) Bold"/>
                <a:sym typeface="Calibri (MS) Bold"/>
              </a:rPr>
              <a:t>campaniei</a:t>
            </a:r>
            <a:r>
              <a:rPr lang="en-US" sz="2701" b="1" spc="0" dirty="0">
                <a:solidFill>
                  <a:srgbClr val="005D79"/>
                </a:solidFill>
                <a:latin typeface="Calibri (MS) Bold"/>
                <a:ea typeface="Calibri (MS) Bold"/>
                <a:cs typeface="Calibri (MS) Bold"/>
                <a:sym typeface="Calibri (MS) Bold"/>
              </a:rPr>
              <a:t> </a:t>
            </a:r>
            <a:r>
              <a:rPr lang="en-US" sz="2701" b="1" spc="0" dirty="0">
                <a:solidFill>
                  <a:srgbClr val="7030A0"/>
                </a:solidFill>
                <a:latin typeface="Calibri (MS) Bold"/>
                <a:ea typeface="Calibri (MS) Bold"/>
                <a:cs typeface="Calibri (MS) Bold"/>
                <a:sym typeface="Calibri (MS) Bold"/>
              </a:rPr>
              <a:t>– </a:t>
            </a:r>
            <a:r>
              <a:rPr lang="en-US" sz="2701" b="1" spc="0" dirty="0" err="1">
                <a:solidFill>
                  <a:srgbClr val="7030A0"/>
                </a:solidFill>
                <a:latin typeface="Calibri (MS) Bold"/>
                <a:ea typeface="Calibri (MS) Bold"/>
                <a:cs typeface="Calibri (MS) Bold"/>
                <a:sym typeface="Calibri (MS) Bold"/>
              </a:rPr>
              <a:t>pentru</a:t>
            </a:r>
            <a:r>
              <a:rPr lang="en-US" sz="2701" b="1" spc="0" dirty="0">
                <a:solidFill>
                  <a:srgbClr val="7030A0"/>
                </a:solidFill>
                <a:latin typeface="Calibri (MS) Bold"/>
                <a:ea typeface="Calibri (MS) Bold"/>
                <a:cs typeface="Calibri (MS) Bold"/>
                <a:sym typeface="Calibri (MS) Bold"/>
              </a:rPr>
              <a:t> FAMILIILE </a:t>
            </a:r>
            <a:r>
              <a:rPr lang="en-US" sz="2701" b="1" spc="0" dirty="0" err="1">
                <a:solidFill>
                  <a:srgbClr val="7030A0"/>
                </a:solidFill>
                <a:latin typeface="Calibri (MS) Bold"/>
                <a:ea typeface="Calibri (MS) Bold"/>
                <a:cs typeface="Calibri (MS) Bold"/>
                <a:sym typeface="Calibri (MS) Bold"/>
              </a:rPr>
              <a:t>copiilor</a:t>
            </a:r>
            <a:r>
              <a:rPr lang="en-US" sz="2701" b="1" spc="0" dirty="0">
                <a:solidFill>
                  <a:srgbClr val="7030A0"/>
                </a:solidFill>
                <a:latin typeface="Calibri (MS) Bold"/>
                <a:ea typeface="Calibri (MS) Bold"/>
                <a:cs typeface="Calibri (MS) Bold"/>
                <a:sym typeface="Calibri (MS) Bold"/>
              </a:rPr>
              <a:t> </a:t>
            </a:r>
            <a:r>
              <a:rPr lang="en-US" sz="2701" b="1" spc="0" dirty="0" err="1">
                <a:solidFill>
                  <a:srgbClr val="7030A0"/>
                </a:solidFill>
                <a:latin typeface="Calibri (MS) Bold"/>
                <a:ea typeface="Calibri (MS) Bold"/>
                <a:cs typeface="Calibri (MS) Bold"/>
                <a:sym typeface="Calibri (MS) Bold"/>
              </a:rPr>
              <a:t>și</a:t>
            </a:r>
            <a:r>
              <a:rPr lang="en-US" sz="2701" b="1" spc="0" dirty="0">
                <a:solidFill>
                  <a:srgbClr val="7030A0"/>
                </a:solidFill>
                <a:latin typeface="Calibri (MS) Bold"/>
                <a:ea typeface="Calibri (MS) Bold"/>
                <a:cs typeface="Calibri (MS) Bold"/>
                <a:sym typeface="Calibri (MS) Bold"/>
              </a:rPr>
              <a:t> </a:t>
            </a:r>
            <a:r>
              <a:rPr lang="en-US" sz="2701" b="1" spc="0" dirty="0" err="1">
                <a:solidFill>
                  <a:srgbClr val="7030A0"/>
                </a:solidFill>
                <a:latin typeface="Calibri (MS) Bold"/>
                <a:ea typeface="Calibri (MS) Bold"/>
                <a:cs typeface="Calibri (MS) Bold"/>
                <a:sym typeface="Calibri (MS) Bold"/>
              </a:rPr>
              <a:t>preadolescenților</a:t>
            </a:r>
            <a:endParaRPr lang="en-US" sz="2701" b="1" spc="0" dirty="0">
              <a:solidFill>
                <a:srgbClr val="7030A0"/>
              </a:solidFill>
              <a:latin typeface="Calibri (MS) Bold"/>
              <a:ea typeface="Calibri (MS) Bold"/>
              <a:cs typeface="Calibri (MS) Bold"/>
              <a:sym typeface="Calibri (MS) Bold"/>
            </a:endParaRPr>
          </a:p>
          <a:p>
            <a:pPr algn="l">
              <a:lnSpc>
                <a:spcPts val="2917"/>
              </a:lnSpc>
            </a:pPr>
            <a:endParaRPr lang="en-US" sz="2701" b="1" spc="0" dirty="0">
              <a:solidFill>
                <a:srgbClr val="7030A0"/>
              </a:solidFill>
              <a:latin typeface="Calibri (MS) Bold"/>
              <a:ea typeface="Calibri (MS) Bold"/>
              <a:cs typeface="Calibri (MS) Bold"/>
              <a:sym typeface="Calibri (MS) Bold"/>
            </a:endParaRPr>
          </a:p>
          <a:p>
            <a:pPr marL="583158" lvl="1" indent="-291579" algn="l">
              <a:lnSpc>
                <a:spcPts val="3052"/>
              </a:lnSpc>
              <a:buFont typeface="Arial"/>
              <a:buChar char="•"/>
            </a:pPr>
            <a:r>
              <a:rPr lang="en-US" sz="2701" b="1" dirty="0" err="1">
                <a:solidFill>
                  <a:srgbClr val="7030A0"/>
                </a:solidFill>
                <a:latin typeface="Calibri (MS) Bold"/>
                <a:ea typeface="Calibri (MS) Bold"/>
                <a:cs typeface="Calibri (MS) Bold"/>
                <a:sym typeface="Calibri (MS) Bold"/>
              </a:rPr>
              <a:t>Obiceiurile</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bune</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încep</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acasă</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faceți</a:t>
            </a:r>
            <a:r>
              <a:rPr lang="en-US" sz="2701" b="1" dirty="0">
                <a:solidFill>
                  <a:srgbClr val="7030A0"/>
                </a:solidFill>
                <a:latin typeface="Calibri (MS) Bold"/>
                <a:ea typeface="Calibri (MS) Bold"/>
                <a:cs typeface="Calibri (MS) Bold"/>
                <a:sym typeface="Calibri (MS) Bold"/>
              </a:rPr>
              <a:t> din </a:t>
            </a:r>
            <a:r>
              <a:rPr lang="en-US" sz="2701" b="1" dirty="0" err="1">
                <a:solidFill>
                  <a:srgbClr val="7030A0"/>
                </a:solidFill>
                <a:latin typeface="Calibri (MS) Bold"/>
                <a:ea typeface="Calibri (MS) Bold"/>
                <a:cs typeface="Calibri (MS) Bold"/>
                <a:sym typeface="Calibri (MS) Bold"/>
              </a:rPr>
              <a:t>micul</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dejun</a:t>
            </a:r>
            <a:r>
              <a:rPr lang="en-US" sz="2701" b="1" dirty="0">
                <a:solidFill>
                  <a:srgbClr val="7030A0"/>
                </a:solidFill>
                <a:latin typeface="Calibri (MS) Bold"/>
                <a:ea typeface="Calibri (MS) Bold"/>
                <a:cs typeface="Calibri (MS) Bold"/>
                <a:sym typeface="Calibri (MS) Bold"/>
              </a:rPr>
              <a:t> o </a:t>
            </a:r>
            <a:r>
              <a:rPr lang="en-US" sz="2701" b="1" dirty="0" err="1">
                <a:solidFill>
                  <a:srgbClr val="7030A0"/>
                </a:solidFill>
                <a:latin typeface="Calibri (MS) Bold"/>
                <a:ea typeface="Calibri (MS) Bold"/>
                <a:cs typeface="Calibri (MS) Bold"/>
                <a:sym typeface="Calibri (MS) Bold"/>
              </a:rPr>
              <a:t>rutină</a:t>
            </a:r>
            <a:r>
              <a:rPr lang="en-US" sz="2701" b="1" dirty="0">
                <a:solidFill>
                  <a:srgbClr val="7030A0"/>
                </a:solidFill>
                <a:latin typeface="Calibri (MS) Bold"/>
                <a:ea typeface="Calibri (MS) Bold"/>
                <a:cs typeface="Calibri (MS) Bold"/>
                <a:sym typeface="Calibri (MS) Bold"/>
              </a:rPr>
              <a:t> de </a:t>
            </a:r>
            <a:r>
              <a:rPr lang="en-US" sz="2701" b="1" dirty="0" err="1">
                <a:solidFill>
                  <a:srgbClr val="7030A0"/>
                </a:solidFill>
                <a:latin typeface="Calibri (MS) Bold"/>
                <a:ea typeface="Calibri (MS) Bold"/>
                <a:cs typeface="Calibri (MS) Bold"/>
                <a:sym typeface="Calibri (MS) Bold"/>
              </a:rPr>
              <a:t>familie</a:t>
            </a:r>
            <a:r>
              <a:rPr lang="en-US" sz="2701" b="1" dirty="0">
                <a:solidFill>
                  <a:srgbClr val="7030A0"/>
                </a:solidFill>
                <a:latin typeface="Calibri (MS) Bold"/>
                <a:ea typeface="Calibri (MS) Bold"/>
                <a:cs typeface="Calibri (MS) Bold"/>
                <a:sym typeface="Calibri (MS) Bold"/>
              </a:rPr>
              <a:t> !</a:t>
            </a:r>
          </a:p>
          <a:p>
            <a:pPr marL="583158" lvl="1" indent="-291579" algn="l">
              <a:lnSpc>
                <a:spcPts val="3052"/>
              </a:lnSpc>
              <a:buFont typeface="Arial"/>
              <a:buChar char="•"/>
            </a:pPr>
            <a:r>
              <a:rPr lang="en-US" sz="2701" b="1" dirty="0" err="1">
                <a:solidFill>
                  <a:srgbClr val="7030A0"/>
                </a:solidFill>
                <a:latin typeface="Calibri (MS) Bold"/>
                <a:ea typeface="Calibri (MS) Bold"/>
                <a:cs typeface="Calibri (MS) Bold"/>
                <a:sym typeface="Calibri (MS) Bold"/>
              </a:rPr>
              <a:t>Încurajați</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copiii</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să</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mănânce</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zilnic</a:t>
            </a:r>
            <a:r>
              <a:rPr lang="en-US" sz="2701" b="1" dirty="0">
                <a:solidFill>
                  <a:srgbClr val="7030A0"/>
                </a:solidFill>
                <a:latin typeface="Calibri (MS) Bold"/>
                <a:ea typeface="Calibri (MS) Bold"/>
                <a:cs typeface="Calibri (MS) Bold"/>
                <a:sym typeface="Calibri (MS) Bold"/>
              </a:rPr>
              <a:t> 3 </a:t>
            </a:r>
            <a:r>
              <a:rPr lang="en-US" sz="2701" b="1" dirty="0" err="1">
                <a:solidFill>
                  <a:srgbClr val="7030A0"/>
                </a:solidFill>
                <a:latin typeface="Calibri (MS) Bold"/>
                <a:ea typeface="Calibri (MS) Bold"/>
                <a:cs typeface="Calibri (MS) Bold"/>
                <a:sym typeface="Calibri (MS) Bold"/>
              </a:rPr>
              <a:t>porții</a:t>
            </a:r>
            <a:r>
              <a:rPr lang="en-US" sz="2701" b="1" dirty="0">
                <a:solidFill>
                  <a:srgbClr val="7030A0"/>
                </a:solidFill>
                <a:latin typeface="Calibri (MS) Bold"/>
                <a:ea typeface="Calibri (MS) Bold"/>
                <a:cs typeface="Calibri (MS) Bold"/>
                <a:sym typeface="Calibri (MS) Bold"/>
              </a:rPr>
              <a:t> de legume </a:t>
            </a:r>
            <a:r>
              <a:rPr lang="en-US" sz="2701" b="1" dirty="0" err="1">
                <a:solidFill>
                  <a:srgbClr val="7030A0"/>
                </a:solidFill>
                <a:latin typeface="Calibri (MS) Bold"/>
                <a:ea typeface="Calibri (MS) Bold"/>
                <a:cs typeface="Calibri (MS) Bold"/>
                <a:sym typeface="Calibri (MS) Bold"/>
              </a:rPr>
              <a:t>și</a:t>
            </a:r>
            <a:r>
              <a:rPr lang="en-US" sz="2701" b="1" dirty="0">
                <a:solidFill>
                  <a:srgbClr val="7030A0"/>
                </a:solidFill>
                <a:latin typeface="Calibri (MS) Bold"/>
                <a:ea typeface="Calibri (MS) Bold"/>
                <a:cs typeface="Calibri (MS) Bold"/>
                <a:sym typeface="Calibri (MS) Bold"/>
              </a:rPr>
              <a:t> 2 </a:t>
            </a:r>
            <a:r>
              <a:rPr lang="en-US" sz="2701" b="1" dirty="0" err="1">
                <a:solidFill>
                  <a:srgbClr val="7030A0"/>
                </a:solidFill>
                <a:latin typeface="Calibri (MS) Bold"/>
                <a:ea typeface="Calibri (MS) Bold"/>
                <a:cs typeface="Calibri (MS) Bold"/>
                <a:sym typeface="Calibri (MS) Bold"/>
              </a:rPr>
              <a:t>porții</a:t>
            </a:r>
            <a:r>
              <a:rPr lang="en-US" sz="2701" b="1" dirty="0">
                <a:solidFill>
                  <a:srgbClr val="7030A0"/>
                </a:solidFill>
                <a:latin typeface="Calibri (MS) Bold"/>
                <a:ea typeface="Calibri (MS) Bold"/>
                <a:cs typeface="Calibri (MS) Bold"/>
                <a:sym typeface="Calibri (MS) Bold"/>
              </a:rPr>
              <a:t> de </a:t>
            </a:r>
            <a:r>
              <a:rPr lang="en-US" sz="2701" b="1" dirty="0" err="1">
                <a:solidFill>
                  <a:srgbClr val="7030A0"/>
                </a:solidFill>
                <a:latin typeface="Calibri (MS) Bold"/>
                <a:ea typeface="Calibri (MS) Bold"/>
                <a:cs typeface="Calibri (MS) Bold"/>
                <a:sym typeface="Calibri (MS) Bold"/>
              </a:rPr>
              <a:t>fructe</a:t>
            </a:r>
            <a:r>
              <a:rPr lang="en-US" sz="2701" b="1" dirty="0">
                <a:solidFill>
                  <a:srgbClr val="7030A0"/>
                </a:solidFill>
                <a:latin typeface="Calibri (MS) Bold"/>
                <a:ea typeface="Calibri (MS) Bold"/>
                <a:cs typeface="Calibri (MS) Bold"/>
                <a:sym typeface="Calibri (MS) Bold"/>
              </a:rPr>
              <a:t>!</a:t>
            </a:r>
          </a:p>
          <a:p>
            <a:pPr marL="583158" lvl="1" indent="-291579" algn="l">
              <a:lnSpc>
                <a:spcPts val="3052"/>
              </a:lnSpc>
              <a:buFont typeface="Arial"/>
              <a:buChar char="•"/>
            </a:pPr>
            <a:r>
              <a:rPr lang="en-US" sz="2701" b="1" dirty="0" err="1">
                <a:solidFill>
                  <a:srgbClr val="7030A0"/>
                </a:solidFill>
                <a:latin typeface="Calibri (MS) Bold"/>
                <a:ea typeface="Calibri (MS) Bold"/>
                <a:cs typeface="Calibri (MS) Bold"/>
                <a:sym typeface="Calibri (MS) Bold"/>
              </a:rPr>
              <a:t>Oferiți</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copiilor</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apă</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pentru</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hidratare</a:t>
            </a:r>
            <a:r>
              <a:rPr lang="en-US" sz="2701" b="1" dirty="0">
                <a:solidFill>
                  <a:srgbClr val="7030A0"/>
                </a:solidFill>
                <a:latin typeface="Calibri (MS) Bold"/>
                <a:ea typeface="Calibri (MS) Bold"/>
                <a:cs typeface="Calibri (MS) Bold"/>
                <a:sym typeface="Calibri (MS) Bold"/>
              </a:rPr>
              <a:t>!</a:t>
            </a:r>
          </a:p>
          <a:p>
            <a:pPr marL="583158" lvl="1" indent="-291579" algn="l">
              <a:lnSpc>
                <a:spcPts val="3052"/>
              </a:lnSpc>
              <a:buFont typeface="Arial"/>
              <a:buChar char="•"/>
            </a:pPr>
            <a:r>
              <a:rPr lang="en-US" sz="2701" b="1" dirty="0" err="1">
                <a:solidFill>
                  <a:srgbClr val="7030A0"/>
                </a:solidFill>
                <a:latin typeface="Calibri (MS) Bold"/>
                <a:ea typeface="Calibri (MS) Bold"/>
                <a:cs typeface="Calibri (MS) Bold"/>
                <a:sym typeface="Calibri (MS) Bold"/>
              </a:rPr>
              <a:t>Evitați</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alimentele</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ultraprocesate</a:t>
            </a:r>
            <a:r>
              <a:rPr lang="en-US" sz="2701" b="1" dirty="0">
                <a:solidFill>
                  <a:srgbClr val="7030A0"/>
                </a:solidFill>
                <a:latin typeface="Calibri (MS) Bold"/>
                <a:ea typeface="Calibri (MS) Bold"/>
                <a:cs typeface="Calibri (MS) Bold"/>
                <a:sym typeface="Calibri (MS) Bold"/>
              </a:rPr>
              <a:t>, care </a:t>
            </a:r>
            <a:r>
              <a:rPr lang="en-US" sz="2701" b="1" dirty="0" err="1">
                <a:solidFill>
                  <a:srgbClr val="7030A0"/>
                </a:solidFill>
                <a:latin typeface="Calibri (MS) Bold"/>
                <a:ea typeface="Calibri (MS) Bold"/>
                <a:cs typeface="Calibri (MS) Bold"/>
                <a:sym typeface="Calibri (MS) Bold"/>
              </a:rPr>
              <a:t>conțin</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zahăr</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adăugat</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și</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exces</a:t>
            </a:r>
            <a:r>
              <a:rPr lang="en-US" sz="2701" b="1" dirty="0">
                <a:solidFill>
                  <a:srgbClr val="7030A0"/>
                </a:solidFill>
                <a:latin typeface="Calibri (MS) Bold"/>
                <a:ea typeface="Calibri (MS) Bold"/>
                <a:cs typeface="Calibri (MS) Bold"/>
                <a:sym typeface="Calibri (MS) Bold"/>
              </a:rPr>
              <a:t> de </a:t>
            </a:r>
            <a:r>
              <a:rPr lang="en-US" sz="2701" b="1" dirty="0" err="1">
                <a:solidFill>
                  <a:srgbClr val="7030A0"/>
                </a:solidFill>
                <a:latin typeface="Calibri (MS) Bold"/>
                <a:ea typeface="Calibri (MS) Bold"/>
                <a:cs typeface="Calibri (MS) Bold"/>
                <a:sym typeface="Calibri (MS) Bold"/>
              </a:rPr>
              <a:t>grăsimi</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și</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sare</a:t>
            </a:r>
            <a:r>
              <a:rPr lang="en-US" sz="2701" b="1" dirty="0">
                <a:solidFill>
                  <a:srgbClr val="7030A0"/>
                </a:solidFill>
                <a:latin typeface="Calibri (MS) Bold"/>
                <a:ea typeface="Calibri (MS) Bold"/>
                <a:cs typeface="Calibri (MS) Bold"/>
                <a:sym typeface="Calibri (MS) Bold"/>
              </a:rPr>
              <a:t>!</a:t>
            </a:r>
          </a:p>
          <a:p>
            <a:pPr marL="583158" lvl="1" indent="-291579" algn="l">
              <a:lnSpc>
                <a:spcPts val="3052"/>
              </a:lnSpc>
              <a:buFont typeface="Arial"/>
              <a:buChar char="•"/>
            </a:pPr>
            <a:r>
              <a:rPr lang="en-US" sz="2701" b="1" dirty="0" err="1">
                <a:solidFill>
                  <a:srgbClr val="7030A0"/>
                </a:solidFill>
                <a:latin typeface="Calibri (MS) Bold"/>
                <a:ea typeface="Calibri (MS) Bold"/>
                <a:cs typeface="Calibri (MS) Bold"/>
                <a:sym typeface="Calibri (MS) Bold"/>
              </a:rPr>
              <a:t>Înlocuiți</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gustările</a:t>
            </a:r>
            <a:r>
              <a:rPr lang="en-US" sz="2701" b="1" dirty="0">
                <a:solidFill>
                  <a:srgbClr val="7030A0"/>
                </a:solidFill>
                <a:latin typeface="Calibri (MS) Bold"/>
                <a:ea typeface="Calibri (MS) Bold"/>
                <a:cs typeface="Calibri (MS) Bold"/>
                <a:sym typeface="Calibri (MS) Bold"/>
              </a:rPr>
              <a:t> dulci cu </a:t>
            </a:r>
            <a:r>
              <a:rPr lang="en-US" sz="2701" b="1" dirty="0" err="1">
                <a:solidFill>
                  <a:srgbClr val="7030A0"/>
                </a:solidFill>
                <a:latin typeface="Calibri (MS) Bold"/>
                <a:ea typeface="Calibri (MS) Bold"/>
                <a:cs typeface="Calibri (MS) Bold"/>
                <a:sym typeface="Calibri (MS) Bold"/>
              </a:rPr>
              <a:t>fructe</a:t>
            </a:r>
            <a:r>
              <a:rPr lang="en-US" sz="2701" b="1" dirty="0">
                <a:solidFill>
                  <a:srgbClr val="7030A0"/>
                </a:solidFill>
                <a:latin typeface="Calibri (MS) Bold"/>
                <a:ea typeface="Calibri (MS) Bold"/>
                <a:cs typeface="Calibri (MS) Bold"/>
                <a:sym typeface="Calibri (MS) Bold"/>
              </a:rPr>
              <a:t>/legume </a:t>
            </a:r>
            <a:r>
              <a:rPr lang="en-US" sz="2701" b="1" dirty="0" err="1">
                <a:solidFill>
                  <a:srgbClr val="7030A0"/>
                </a:solidFill>
                <a:latin typeface="Calibri (MS) Bold"/>
                <a:ea typeface="Calibri (MS) Bold"/>
                <a:cs typeface="Calibri (MS) Bold"/>
                <a:sym typeface="Calibri (MS) Bold"/>
              </a:rPr>
              <a:t>proaspete</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sau</a:t>
            </a:r>
            <a:r>
              <a:rPr lang="en-US" sz="2701" b="1" dirty="0">
                <a:solidFill>
                  <a:srgbClr val="7030A0"/>
                </a:solidFill>
                <a:latin typeface="Calibri (MS) Bold"/>
                <a:ea typeface="Calibri (MS) Bold"/>
                <a:cs typeface="Calibri (MS) Bold"/>
                <a:sym typeface="Calibri (MS) Bold"/>
              </a:rPr>
              <a:t>  cu </a:t>
            </a:r>
            <a:r>
              <a:rPr lang="en-US" sz="2701" b="1" dirty="0" err="1">
                <a:solidFill>
                  <a:srgbClr val="7030A0"/>
                </a:solidFill>
                <a:latin typeface="Calibri (MS) Bold"/>
                <a:ea typeface="Calibri (MS) Bold"/>
                <a:cs typeface="Calibri (MS) Bold"/>
                <a:sym typeface="Calibri (MS) Bold"/>
              </a:rPr>
              <a:t>fructe</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deshidratate</a:t>
            </a:r>
            <a:r>
              <a:rPr lang="en-US" sz="2701" b="1" dirty="0">
                <a:solidFill>
                  <a:srgbClr val="7030A0"/>
                </a:solidFill>
                <a:latin typeface="Calibri (MS) Bold"/>
                <a:ea typeface="Calibri (MS) Bold"/>
                <a:cs typeface="Calibri (MS) Bold"/>
                <a:sym typeface="Calibri (MS) Bold"/>
              </a:rPr>
              <a:t>!</a:t>
            </a:r>
          </a:p>
          <a:p>
            <a:pPr algn="l">
              <a:lnSpc>
                <a:spcPts val="3052"/>
              </a:lnSpc>
            </a:pPr>
            <a:endParaRPr lang="en-US" sz="2701" b="1" dirty="0">
              <a:solidFill>
                <a:srgbClr val="7030A0"/>
              </a:solidFill>
              <a:latin typeface="Calibri (MS) Bold"/>
              <a:ea typeface="Calibri (MS) Bold"/>
              <a:cs typeface="Calibri (MS) Bold"/>
              <a:sym typeface="Calibri (MS) Bold"/>
            </a:endParaRPr>
          </a:p>
          <a:p>
            <a:pPr marL="583158" lvl="1" indent="-291579" algn="l">
              <a:lnSpc>
                <a:spcPts val="3052"/>
              </a:lnSpc>
              <a:buFont typeface="Arial"/>
              <a:buChar char="•"/>
            </a:pPr>
            <a:r>
              <a:rPr lang="en-US" sz="2701" b="1" dirty="0" err="1">
                <a:solidFill>
                  <a:srgbClr val="7030A0"/>
                </a:solidFill>
                <a:latin typeface="Calibri (MS) Bold"/>
                <a:ea typeface="Calibri (MS) Bold"/>
                <a:cs typeface="Calibri (MS) Bold"/>
                <a:sym typeface="Calibri (MS) Bold"/>
              </a:rPr>
              <a:t>Încurajați</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copiii</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să</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facă</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zilnic</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mișcare</a:t>
            </a:r>
            <a:r>
              <a:rPr lang="en-US" sz="2701" b="1" dirty="0">
                <a:solidFill>
                  <a:srgbClr val="7030A0"/>
                </a:solidFill>
                <a:latin typeface="Calibri (MS) Bold"/>
                <a:ea typeface="Calibri (MS) Bold"/>
                <a:cs typeface="Calibri (MS) Bold"/>
                <a:sym typeface="Calibri (MS) Bold"/>
              </a:rPr>
              <a:t>, cel </a:t>
            </a:r>
            <a:r>
              <a:rPr lang="en-US" sz="2701" b="1" dirty="0" err="1">
                <a:solidFill>
                  <a:srgbClr val="7030A0"/>
                </a:solidFill>
                <a:latin typeface="Calibri (MS) Bold"/>
                <a:ea typeface="Calibri (MS) Bold"/>
                <a:cs typeface="Calibri (MS) Bold"/>
                <a:sym typeface="Calibri (MS) Bold"/>
              </a:rPr>
              <a:t>puțin</a:t>
            </a:r>
            <a:r>
              <a:rPr lang="en-US" sz="2701" b="1" dirty="0">
                <a:solidFill>
                  <a:srgbClr val="7030A0"/>
                </a:solidFill>
                <a:latin typeface="Calibri (MS) Bold"/>
                <a:ea typeface="Calibri (MS) Bold"/>
                <a:cs typeface="Calibri (MS) Bold"/>
                <a:sym typeface="Calibri (MS) Bold"/>
              </a:rPr>
              <a:t> o </a:t>
            </a:r>
            <a:r>
              <a:rPr lang="en-US" sz="2701" b="1" dirty="0" err="1">
                <a:solidFill>
                  <a:srgbClr val="7030A0"/>
                </a:solidFill>
                <a:latin typeface="Calibri (MS) Bold"/>
                <a:ea typeface="Calibri (MS) Bold"/>
                <a:cs typeface="Calibri (MS) Bold"/>
                <a:sym typeface="Calibri (MS) Bold"/>
              </a:rPr>
              <a:t>oră</a:t>
            </a:r>
            <a:r>
              <a:rPr lang="en-US" sz="2701" b="1" dirty="0">
                <a:solidFill>
                  <a:srgbClr val="7030A0"/>
                </a:solidFill>
                <a:latin typeface="Calibri (MS) Bold"/>
                <a:ea typeface="Calibri (MS) Bold"/>
                <a:cs typeface="Calibri (MS) Bold"/>
                <a:sym typeface="Calibri (MS) Bold"/>
              </a:rPr>
              <a:t>!</a:t>
            </a:r>
          </a:p>
          <a:p>
            <a:pPr marL="583158" lvl="1" indent="-291579" algn="l">
              <a:lnSpc>
                <a:spcPts val="3052"/>
              </a:lnSpc>
              <a:buFont typeface="Arial"/>
              <a:buChar char="•"/>
            </a:pPr>
            <a:r>
              <a:rPr lang="en-US" sz="2701" b="1" dirty="0" err="1">
                <a:solidFill>
                  <a:srgbClr val="7030A0"/>
                </a:solidFill>
                <a:latin typeface="Calibri (MS) Bold"/>
                <a:ea typeface="Calibri (MS) Bold"/>
                <a:cs typeface="Calibri (MS) Bold"/>
                <a:sym typeface="Calibri (MS) Bold"/>
              </a:rPr>
              <a:t>Rețineți</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că</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mișcarea</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regulată</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susține</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sănătatea</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mintală</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îmbunătățește</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starea</a:t>
            </a:r>
            <a:r>
              <a:rPr lang="en-US" sz="2701" b="1" dirty="0">
                <a:solidFill>
                  <a:srgbClr val="7030A0"/>
                </a:solidFill>
                <a:latin typeface="Calibri (MS) Bold"/>
                <a:ea typeface="Calibri (MS) Bold"/>
                <a:cs typeface="Calibri (MS) Bold"/>
                <a:sym typeface="Calibri (MS) Bold"/>
              </a:rPr>
              <a:t> de spirit </a:t>
            </a:r>
            <a:r>
              <a:rPr lang="en-US" sz="2701" b="1" dirty="0" err="1">
                <a:solidFill>
                  <a:srgbClr val="7030A0"/>
                </a:solidFill>
                <a:latin typeface="Calibri (MS) Bold"/>
                <a:ea typeface="Calibri (MS) Bold"/>
                <a:cs typeface="Calibri (MS) Bold"/>
                <a:sym typeface="Calibri (MS) Bold"/>
              </a:rPr>
              <a:t>și</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somnul</a:t>
            </a:r>
            <a:r>
              <a:rPr lang="en-US" sz="2701" b="1" dirty="0">
                <a:solidFill>
                  <a:srgbClr val="7030A0"/>
                </a:solidFill>
                <a:latin typeface="Calibri (MS) Bold"/>
                <a:ea typeface="Calibri (MS) Bold"/>
                <a:cs typeface="Calibri (MS) Bold"/>
                <a:sym typeface="Calibri (MS) Bold"/>
              </a:rPr>
              <a:t>!</a:t>
            </a:r>
          </a:p>
          <a:p>
            <a:pPr marL="583158" lvl="1" indent="-291579" algn="l">
              <a:lnSpc>
                <a:spcPts val="3052"/>
              </a:lnSpc>
              <a:buFont typeface="Arial"/>
              <a:buChar char="•"/>
            </a:pPr>
            <a:r>
              <a:rPr lang="en-US" sz="2701" b="1" dirty="0" err="1">
                <a:solidFill>
                  <a:srgbClr val="7030A0"/>
                </a:solidFill>
                <a:latin typeface="Calibri (MS) Bold"/>
                <a:ea typeface="Calibri (MS) Bold"/>
                <a:cs typeface="Calibri (MS) Bold"/>
                <a:sym typeface="Calibri (MS) Bold"/>
              </a:rPr>
              <a:t>Limitați</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timpul</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petrecut</a:t>
            </a:r>
            <a:r>
              <a:rPr lang="en-US" sz="2701" b="1" dirty="0">
                <a:solidFill>
                  <a:srgbClr val="7030A0"/>
                </a:solidFill>
                <a:latin typeface="Calibri (MS) Bold"/>
                <a:ea typeface="Calibri (MS) Bold"/>
                <a:cs typeface="Calibri (MS) Bold"/>
                <a:sym typeface="Calibri (MS) Bold"/>
              </a:rPr>
              <a:t> de </a:t>
            </a:r>
            <a:r>
              <a:rPr lang="en-US" sz="2701" b="1" dirty="0" err="1">
                <a:solidFill>
                  <a:srgbClr val="7030A0"/>
                </a:solidFill>
                <a:latin typeface="Calibri (MS) Bold"/>
                <a:ea typeface="Calibri (MS) Bold"/>
                <a:cs typeface="Calibri (MS) Bold"/>
                <a:sym typeface="Calibri (MS) Bold"/>
              </a:rPr>
              <a:t>către</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copii</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în</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fața</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ecranelor</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telefon</a:t>
            </a:r>
            <a:r>
              <a:rPr lang="en-US" sz="2701" b="1" dirty="0">
                <a:solidFill>
                  <a:srgbClr val="7030A0"/>
                </a:solidFill>
                <a:latin typeface="Calibri (MS) Bold"/>
                <a:ea typeface="Calibri (MS) Bold"/>
                <a:cs typeface="Calibri (MS) Bold"/>
                <a:sym typeface="Calibri (MS) Bold"/>
              </a:rPr>
              <a:t>, computer, laptop) la cel </a:t>
            </a:r>
            <a:r>
              <a:rPr lang="en-US" sz="2701" b="1" dirty="0" err="1">
                <a:solidFill>
                  <a:srgbClr val="7030A0"/>
                </a:solidFill>
                <a:latin typeface="Calibri (MS) Bold"/>
                <a:ea typeface="Calibri (MS) Bold"/>
                <a:cs typeface="Calibri (MS) Bold"/>
                <a:sym typeface="Calibri (MS) Bold"/>
              </a:rPr>
              <a:t>mult</a:t>
            </a:r>
            <a:r>
              <a:rPr lang="en-US" sz="2701" b="1" dirty="0">
                <a:solidFill>
                  <a:srgbClr val="7030A0"/>
                </a:solidFill>
                <a:latin typeface="Calibri (MS) Bold"/>
                <a:ea typeface="Calibri (MS) Bold"/>
                <a:cs typeface="Calibri (MS) Bold"/>
                <a:sym typeface="Calibri (MS) Bold"/>
              </a:rPr>
              <a:t> 2 ore </a:t>
            </a:r>
            <a:r>
              <a:rPr lang="en-US" sz="2701" b="1" dirty="0" err="1">
                <a:solidFill>
                  <a:srgbClr val="7030A0"/>
                </a:solidFill>
                <a:latin typeface="Calibri (MS) Bold"/>
                <a:ea typeface="Calibri (MS) Bold"/>
                <a:cs typeface="Calibri (MS) Bold"/>
                <a:sym typeface="Calibri (MS) Bold"/>
              </a:rPr>
              <a:t>zilnic</a:t>
            </a:r>
            <a:r>
              <a:rPr lang="en-US" sz="2701" b="1" dirty="0">
                <a:solidFill>
                  <a:srgbClr val="7030A0"/>
                </a:solidFill>
                <a:latin typeface="Calibri (MS) Bold"/>
                <a:ea typeface="Calibri (MS) Bold"/>
                <a:cs typeface="Calibri (MS) Bold"/>
                <a:sym typeface="Calibri (MS) Bold"/>
              </a:rPr>
              <a:t>!</a:t>
            </a:r>
          </a:p>
          <a:p>
            <a:pPr marL="583158" lvl="1" indent="-291579" algn="l">
              <a:lnSpc>
                <a:spcPts val="3052"/>
              </a:lnSpc>
              <a:buFont typeface="Arial"/>
              <a:buChar char="•"/>
            </a:pPr>
            <a:r>
              <a:rPr lang="en-US" sz="2701" b="1" dirty="0" err="1">
                <a:solidFill>
                  <a:srgbClr val="7030A0"/>
                </a:solidFill>
                <a:latin typeface="Calibri (MS) Bold"/>
                <a:ea typeface="Calibri (MS) Bold"/>
                <a:cs typeface="Calibri (MS) Bold"/>
                <a:sym typeface="Calibri (MS) Bold"/>
              </a:rPr>
              <a:t>Ajutați-vă</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copilul</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să</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găsească</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activități</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fizice</a:t>
            </a:r>
            <a:r>
              <a:rPr lang="en-US" sz="2701" b="1" dirty="0">
                <a:solidFill>
                  <a:srgbClr val="7030A0"/>
                </a:solidFill>
                <a:latin typeface="Calibri (MS) Bold"/>
                <a:ea typeface="Calibri (MS) Bold"/>
                <a:cs typeface="Calibri (MS) Bold"/>
                <a:sym typeface="Calibri (MS) Bold"/>
              </a:rPr>
              <a:t> care </a:t>
            </a:r>
            <a:r>
              <a:rPr lang="en-US" sz="2701" b="1" dirty="0" err="1">
                <a:solidFill>
                  <a:srgbClr val="7030A0"/>
                </a:solidFill>
                <a:latin typeface="Calibri (MS) Bold"/>
                <a:ea typeface="Calibri (MS) Bold"/>
                <a:cs typeface="Calibri (MS) Bold"/>
                <a:sym typeface="Calibri (MS) Bold"/>
              </a:rPr>
              <a:t>îi</a:t>
            </a:r>
            <a:r>
              <a:rPr lang="en-US" sz="2701" b="1" dirty="0">
                <a:solidFill>
                  <a:srgbClr val="7030A0"/>
                </a:solidFill>
                <a:latin typeface="Calibri (MS) Bold"/>
                <a:ea typeface="Calibri (MS) Bold"/>
                <a:cs typeface="Calibri (MS) Bold"/>
                <a:sym typeface="Calibri (MS) Bold"/>
              </a:rPr>
              <a:t> fac </a:t>
            </a:r>
            <a:r>
              <a:rPr lang="en-US" sz="2701" b="1" dirty="0" err="1">
                <a:solidFill>
                  <a:srgbClr val="7030A0"/>
                </a:solidFill>
                <a:latin typeface="Calibri (MS) Bold"/>
                <a:ea typeface="Calibri (MS) Bold"/>
                <a:cs typeface="Calibri (MS) Bold"/>
                <a:sym typeface="Calibri (MS) Bold"/>
              </a:rPr>
              <a:t>plăcere</a:t>
            </a:r>
            <a:r>
              <a:rPr lang="en-US" sz="2701" b="1" dirty="0">
                <a:solidFill>
                  <a:srgbClr val="7030A0"/>
                </a:solidFill>
                <a:latin typeface="Calibri (MS) Bold"/>
                <a:ea typeface="Calibri (MS) Bold"/>
                <a:cs typeface="Calibri (MS) Bold"/>
                <a:sym typeface="Calibri (MS) Bold"/>
              </a:rPr>
              <a:t>!</a:t>
            </a:r>
          </a:p>
          <a:p>
            <a:pPr marL="583158" lvl="1" indent="-291579" algn="l">
              <a:lnSpc>
                <a:spcPts val="3052"/>
              </a:lnSpc>
              <a:buFont typeface="Arial"/>
              <a:buChar char="•"/>
            </a:pPr>
            <a:r>
              <a:rPr lang="en-US" sz="2701" b="1" dirty="0" err="1">
                <a:solidFill>
                  <a:srgbClr val="7030A0"/>
                </a:solidFill>
                <a:latin typeface="Calibri (MS) Bold"/>
                <a:ea typeface="Calibri (MS) Bold"/>
                <a:cs typeface="Calibri (MS) Bold"/>
                <a:sym typeface="Calibri (MS) Bold"/>
              </a:rPr>
              <a:t>Faceți</a:t>
            </a:r>
            <a:r>
              <a:rPr lang="en-US" sz="2701" b="1" dirty="0">
                <a:solidFill>
                  <a:srgbClr val="7030A0"/>
                </a:solidFill>
                <a:latin typeface="Calibri (MS) Bold"/>
                <a:ea typeface="Calibri (MS) Bold"/>
                <a:cs typeface="Calibri (MS) Bold"/>
                <a:sym typeface="Calibri (MS) Bold"/>
              </a:rPr>
              <a:t> din </a:t>
            </a:r>
            <a:r>
              <a:rPr lang="en-US" sz="2701" b="1" dirty="0" err="1">
                <a:solidFill>
                  <a:srgbClr val="7030A0"/>
                </a:solidFill>
                <a:latin typeface="Calibri (MS) Bold"/>
                <a:ea typeface="Calibri (MS) Bold"/>
                <a:cs typeface="Calibri (MS) Bold"/>
                <a:sym typeface="Calibri (MS) Bold"/>
              </a:rPr>
              <a:t>activitatea</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fizică</a:t>
            </a:r>
            <a:r>
              <a:rPr lang="en-US" sz="2701" b="1" dirty="0">
                <a:solidFill>
                  <a:srgbClr val="7030A0"/>
                </a:solidFill>
                <a:latin typeface="Calibri (MS) Bold"/>
                <a:ea typeface="Calibri (MS) Bold"/>
                <a:cs typeface="Calibri (MS) Bold"/>
                <a:sym typeface="Calibri (MS) Bold"/>
              </a:rPr>
              <a:t> o </a:t>
            </a:r>
            <a:r>
              <a:rPr lang="en-US" sz="2701" b="1" dirty="0" err="1">
                <a:solidFill>
                  <a:srgbClr val="7030A0"/>
                </a:solidFill>
                <a:latin typeface="Calibri (MS) Bold"/>
                <a:ea typeface="Calibri (MS) Bold"/>
                <a:cs typeface="Calibri (MS) Bold"/>
                <a:sym typeface="Calibri (MS) Bold"/>
              </a:rPr>
              <a:t>ocazie</a:t>
            </a:r>
            <a:r>
              <a:rPr lang="en-US" sz="2701" b="1" dirty="0">
                <a:solidFill>
                  <a:srgbClr val="7030A0"/>
                </a:solidFill>
                <a:latin typeface="Calibri (MS) Bold"/>
                <a:ea typeface="Calibri (MS) Bold"/>
                <a:cs typeface="Calibri (MS) Bold"/>
                <a:sym typeface="Calibri (MS) Bold"/>
              </a:rPr>
              <a:t> de a </a:t>
            </a:r>
            <a:r>
              <a:rPr lang="en-US" sz="2701" b="1" dirty="0" err="1">
                <a:solidFill>
                  <a:srgbClr val="7030A0"/>
                </a:solidFill>
                <a:latin typeface="Calibri (MS) Bold"/>
                <a:ea typeface="Calibri (MS) Bold"/>
                <a:cs typeface="Calibri (MS) Bold"/>
                <a:sym typeface="Calibri (MS) Bold"/>
              </a:rPr>
              <a:t>vă</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distra</a:t>
            </a:r>
            <a:r>
              <a:rPr lang="en-US" sz="2701" b="1" dirty="0">
                <a:solidFill>
                  <a:srgbClr val="7030A0"/>
                </a:solidFill>
                <a:latin typeface="Calibri (MS) Bold"/>
                <a:ea typeface="Calibri (MS) Bold"/>
                <a:cs typeface="Calibri (MS) Bold"/>
                <a:sym typeface="Calibri (MS) Bold"/>
              </a:rPr>
              <a:t> </a:t>
            </a:r>
            <a:r>
              <a:rPr lang="en-US" sz="2701" b="1" dirty="0" err="1">
                <a:solidFill>
                  <a:srgbClr val="7030A0"/>
                </a:solidFill>
                <a:latin typeface="Calibri (MS) Bold"/>
                <a:ea typeface="Calibri (MS) Bold"/>
                <a:cs typeface="Calibri (MS) Bold"/>
                <a:sym typeface="Calibri (MS) Bold"/>
              </a:rPr>
              <a:t>împreună</a:t>
            </a:r>
            <a:r>
              <a:rPr lang="en-US" sz="2701" b="1" dirty="0">
                <a:solidFill>
                  <a:srgbClr val="7030A0"/>
                </a:solidFill>
                <a:latin typeface="Calibri (MS) Bold"/>
                <a:ea typeface="Calibri (MS) Bold"/>
                <a:cs typeface="Calibri (MS) Bold"/>
                <a:sym typeface="Calibri (MS) Bold"/>
              </a:rPr>
              <a:t>!</a:t>
            </a:r>
          </a:p>
        </p:txBody>
      </p:sp>
      <p:grpSp>
        <p:nvGrpSpPr>
          <p:cNvPr id="10" name="Group 10"/>
          <p:cNvGrpSpPr>
            <a:grpSpLocks noChangeAspect="1"/>
          </p:cNvGrpSpPr>
          <p:nvPr/>
        </p:nvGrpSpPr>
        <p:grpSpPr>
          <a:xfrm>
            <a:off x="12692450" y="6119979"/>
            <a:ext cx="4250921" cy="3350659"/>
            <a:chOff x="0" y="0"/>
            <a:chExt cx="5667894" cy="4467545"/>
          </a:xfrm>
        </p:grpSpPr>
        <p:sp>
          <p:nvSpPr>
            <p:cNvPr id="11" name="Freeform 11"/>
            <p:cNvSpPr/>
            <p:nvPr/>
          </p:nvSpPr>
          <p:spPr>
            <a:xfrm>
              <a:off x="0" y="0"/>
              <a:ext cx="5667883" cy="4467606"/>
            </a:xfrm>
            <a:custGeom>
              <a:avLst/>
              <a:gdLst/>
              <a:ahLst/>
              <a:cxnLst/>
              <a:rect l="l" t="t" r="r" b="b"/>
              <a:pathLst>
                <a:path w="5667883" h="4467606">
                  <a:moveTo>
                    <a:pt x="0" y="0"/>
                  </a:moveTo>
                  <a:lnTo>
                    <a:pt x="5667883" y="0"/>
                  </a:lnTo>
                  <a:lnTo>
                    <a:pt x="5667883" y="4467606"/>
                  </a:lnTo>
                  <a:lnTo>
                    <a:pt x="0" y="4467606"/>
                  </a:lnTo>
                  <a:lnTo>
                    <a:pt x="0" y="0"/>
                  </a:lnTo>
                  <a:close/>
                </a:path>
              </a:pathLst>
            </a:custGeom>
            <a:blipFill>
              <a:blip r:embed="rId4"/>
              <a:stretch>
                <a:fillRect t="-1306" b="-1305"/>
              </a:stretch>
            </a:blipFill>
          </p:spPr>
        </p:sp>
      </p:gr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1" y="-14316"/>
            <a:ext cx="1148219" cy="10318571"/>
            <a:chOff x="0" y="0"/>
            <a:chExt cx="1530958" cy="13758094"/>
          </a:xfrm>
        </p:grpSpPr>
        <p:sp>
          <p:nvSpPr>
            <p:cNvPr id="3" name="Freeform 3"/>
            <p:cNvSpPr/>
            <p:nvPr/>
          </p:nvSpPr>
          <p:spPr>
            <a:xfrm>
              <a:off x="0" y="0"/>
              <a:ext cx="1530985" cy="13758038"/>
            </a:xfrm>
            <a:custGeom>
              <a:avLst/>
              <a:gdLst/>
              <a:ahLst/>
              <a:cxnLst/>
              <a:rect l="l" t="t" r="r" b="b"/>
              <a:pathLst>
                <a:path w="1530985" h="13758038">
                  <a:moveTo>
                    <a:pt x="0" y="0"/>
                  </a:moveTo>
                  <a:lnTo>
                    <a:pt x="1530985" y="0"/>
                  </a:lnTo>
                  <a:lnTo>
                    <a:pt x="1530985" y="13758038"/>
                  </a:lnTo>
                  <a:lnTo>
                    <a:pt x="0" y="13758038"/>
                  </a:lnTo>
                  <a:close/>
                </a:path>
              </a:pathLst>
            </a:custGeom>
            <a:solidFill>
              <a:srgbClr val="EFEFEF"/>
            </a:solidFill>
          </p:spPr>
        </p:sp>
      </p:grpSp>
      <p:sp>
        <p:nvSpPr>
          <p:cNvPr id="4" name="Freeform 4"/>
          <p:cNvSpPr/>
          <p:nvPr/>
        </p:nvSpPr>
        <p:spPr>
          <a:xfrm>
            <a:off x="758726" y="664730"/>
            <a:ext cx="773042" cy="1122018"/>
          </a:xfrm>
          <a:custGeom>
            <a:avLst/>
            <a:gdLst/>
            <a:ahLst/>
            <a:cxnLst/>
            <a:rect l="l" t="t" r="r" b="b"/>
            <a:pathLst>
              <a:path w="773042" h="1122018">
                <a:moveTo>
                  <a:pt x="0" y="0"/>
                </a:moveTo>
                <a:lnTo>
                  <a:pt x="773042" y="0"/>
                </a:lnTo>
                <a:lnTo>
                  <a:pt x="773042" y="1122018"/>
                </a:lnTo>
                <a:lnTo>
                  <a:pt x="0" y="1122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rot="-5400000">
            <a:off x="17065294" y="8757372"/>
            <a:ext cx="1040067" cy="386464"/>
          </a:xfrm>
          <a:prstGeom prst="rect">
            <a:avLst/>
          </a:prstGeom>
        </p:spPr>
        <p:txBody>
          <a:bodyPr lIns="0" tIns="0" rIns="0" bIns="0" rtlCol="0" anchor="t">
            <a:spAutoFit/>
          </a:bodyPr>
          <a:lstStyle/>
          <a:p>
            <a:pPr algn="l">
              <a:lnSpc>
                <a:spcPts val="2340"/>
              </a:lnSpc>
            </a:pPr>
            <a:r>
              <a:rPr lang="en-US" sz="1950" b="1" spc="0">
                <a:solidFill>
                  <a:srgbClr val="EFEFEF"/>
                </a:solidFill>
                <a:latin typeface="Calibri (MS) Bold"/>
                <a:ea typeface="Calibri (MS) Bold"/>
                <a:cs typeface="Calibri (MS) Bold"/>
                <a:sym typeface="Calibri (MS) Bold"/>
              </a:rPr>
              <a:t>insp.gov.ro</a:t>
            </a:r>
          </a:p>
        </p:txBody>
      </p:sp>
      <p:sp>
        <p:nvSpPr>
          <p:cNvPr id="6" name="TextBox 6"/>
          <p:cNvSpPr txBox="1"/>
          <p:nvPr/>
        </p:nvSpPr>
        <p:spPr>
          <a:xfrm>
            <a:off x="1531768" y="1066800"/>
            <a:ext cx="16527632" cy="8439490"/>
          </a:xfrm>
          <a:prstGeom prst="rect">
            <a:avLst/>
          </a:prstGeom>
        </p:spPr>
        <p:txBody>
          <a:bodyPr wrap="square" lIns="0" tIns="0" rIns="0" bIns="0" rtlCol="0" anchor="t">
            <a:spAutoFit/>
          </a:bodyPr>
          <a:lstStyle/>
          <a:p>
            <a:pPr algn="l">
              <a:lnSpc>
                <a:spcPts val="2268"/>
              </a:lnSpc>
            </a:pPr>
            <a:r>
              <a:rPr lang="en-US" sz="2701" b="1" spc="0" dirty="0">
                <a:solidFill>
                  <a:srgbClr val="005D79"/>
                </a:solidFill>
                <a:latin typeface="Calibri (MS) Bold"/>
                <a:ea typeface="Calibri (MS) Bold"/>
                <a:cs typeface="Calibri (MS) Bold"/>
                <a:sym typeface="Calibri (MS) Bold"/>
              </a:rPr>
              <a:t>9. Lista </a:t>
            </a:r>
            <a:r>
              <a:rPr lang="en-US" sz="2701" b="1" spc="0" dirty="0" err="1">
                <a:solidFill>
                  <a:srgbClr val="005D79"/>
                </a:solidFill>
                <a:latin typeface="Calibri (MS) Bold"/>
                <a:ea typeface="Calibri (MS) Bold"/>
                <a:cs typeface="Calibri (MS) Bold"/>
                <a:sym typeface="Calibri (MS) Bold"/>
              </a:rPr>
              <a:t>materialelor</a:t>
            </a:r>
            <a:r>
              <a:rPr lang="en-US" sz="2701" b="1" spc="0" dirty="0">
                <a:solidFill>
                  <a:srgbClr val="005D79"/>
                </a:solidFill>
                <a:latin typeface="Calibri (MS) Bold"/>
                <a:ea typeface="Calibri (MS) Bold"/>
                <a:cs typeface="Calibri (MS) Bold"/>
                <a:sym typeface="Calibri (MS) Bold"/>
              </a:rPr>
              <a:t> </a:t>
            </a:r>
            <a:r>
              <a:rPr lang="en-US" sz="2701" b="1" spc="0" dirty="0" err="1">
                <a:solidFill>
                  <a:srgbClr val="005D79"/>
                </a:solidFill>
                <a:latin typeface="Calibri (MS) Bold"/>
                <a:ea typeface="Calibri (MS) Bold"/>
                <a:cs typeface="Calibri (MS) Bold"/>
                <a:sym typeface="Calibri (MS) Bold"/>
              </a:rPr>
              <a:t>informaționale</a:t>
            </a:r>
            <a:r>
              <a:rPr lang="en-US" sz="2701" b="1" spc="0" dirty="0">
                <a:solidFill>
                  <a:srgbClr val="005D79"/>
                </a:solidFill>
                <a:latin typeface="Calibri (MS) Bold"/>
                <a:ea typeface="Calibri (MS) Bold"/>
                <a:cs typeface="Calibri (MS) Bold"/>
                <a:sym typeface="Calibri (MS) Bold"/>
              </a:rPr>
              <a:t> </a:t>
            </a:r>
            <a:r>
              <a:rPr lang="en-US" sz="2701" b="1" spc="0" dirty="0" err="1">
                <a:solidFill>
                  <a:srgbClr val="005D79"/>
                </a:solidFill>
                <a:latin typeface="Calibri (MS) Bold"/>
                <a:ea typeface="Calibri (MS) Bold"/>
                <a:cs typeface="Calibri (MS) Bold"/>
                <a:sym typeface="Calibri (MS) Bold"/>
              </a:rPr>
              <a:t>propuse</a:t>
            </a:r>
            <a:endParaRPr lang="en-US" sz="2701" b="1" spc="0" dirty="0">
              <a:solidFill>
                <a:srgbClr val="005D79"/>
              </a:solidFill>
              <a:latin typeface="Calibri (MS) Bold"/>
              <a:ea typeface="Calibri (MS) Bold"/>
              <a:cs typeface="Calibri (MS) Bold"/>
              <a:sym typeface="Calibri (MS) Bold"/>
            </a:endParaRPr>
          </a:p>
          <a:p>
            <a:pPr algn="l">
              <a:lnSpc>
                <a:spcPts val="1764"/>
              </a:lnSpc>
            </a:pPr>
            <a:endParaRPr lang="en-US" sz="2701" b="1" spc="0" dirty="0">
              <a:solidFill>
                <a:srgbClr val="005D79"/>
              </a:solidFill>
              <a:latin typeface="Calibri (MS) Bold"/>
              <a:ea typeface="Calibri (MS) Bold"/>
              <a:cs typeface="Calibri (MS) Bold"/>
              <a:sym typeface="Calibri (MS) Bold"/>
            </a:endParaRPr>
          </a:p>
          <a:p>
            <a:pPr marL="226381" lvl="1" indent="-113190" algn="l">
              <a:lnSpc>
                <a:spcPts val="2525"/>
              </a:lnSpc>
              <a:buFont typeface="Arial"/>
              <a:buChar char="•"/>
            </a:pPr>
            <a:r>
              <a:rPr lang="en-US" sz="2500" b="1" dirty="0">
                <a:solidFill>
                  <a:srgbClr val="0070C0"/>
                </a:solidFill>
                <a:latin typeface="Calibri (MS) Bold"/>
                <a:ea typeface="Calibri (MS) Bold"/>
                <a:cs typeface="Calibri (MS) Bold"/>
                <a:sym typeface="Calibri (MS) Bold"/>
              </a:rPr>
              <a:t>Analiza de </a:t>
            </a:r>
            <a:r>
              <a:rPr lang="en-US" sz="2500" b="1" dirty="0" err="1">
                <a:solidFill>
                  <a:srgbClr val="0070C0"/>
                </a:solidFill>
                <a:latin typeface="Calibri (MS) Bold"/>
                <a:ea typeface="Calibri (MS) Bold"/>
                <a:cs typeface="Calibri (MS) Bold"/>
                <a:sym typeface="Calibri (MS) Bold"/>
              </a:rPr>
              <a:t>situaţie</a:t>
            </a:r>
            <a:r>
              <a:rPr lang="en-US" sz="2500" b="1" dirty="0">
                <a:solidFill>
                  <a:srgbClr val="0070C0"/>
                </a:solidFill>
                <a:latin typeface="Calibri (MS) Bold"/>
                <a:ea typeface="Calibri (MS) Bold"/>
                <a:cs typeface="Calibri (MS) Bold"/>
                <a:sym typeface="Calibri (MS) Bold"/>
              </a:rPr>
              <a:t> (material format Word);</a:t>
            </a:r>
          </a:p>
          <a:p>
            <a:pPr marL="226381" lvl="1" indent="-113190" algn="l">
              <a:lnSpc>
                <a:spcPts val="2525"/>
              </a:lnSpc>
            </a:pPr>
            <a:endParaRPr lang="en-US" sz="2500" b="1" dirty="0">
              <a:solidFill>
                <a:srgbClr val="0070C0"/>
              </a:solidFill>
              <a:latin typeface="Calibri (MS) Bold"/>
              <a:ea typeface="Calibri (MS) Bold"/>
              <a:cs typeface="Calibri (MS) Bold"/>
              <a:sym typeface="Calibri (MS) Bold"/>
            </a:endParaRPr>
          </a:p>
          <a:p>
            <a:pPr marL="226381" lvl="1" indent="-113190" algn="l">
              <a:lnSpc>
                <a:spcPts val="2525"/>
              </a:lnSpc>
              <a:buFont typeface="Arial"/>
              <a:buChar char="•"/>
            </a:pPr>
            <a:r>
              <a:rPr lang="en-US" sz="2500" b="1" dirty="0" err="1">
                <a:solidFill>
                  <a:srgbClr val="0070C0"/>
                </a:solidFill>
                <a:latin typeface="Calibri (MS) Bold"/>
                <a:ea typeface="Calibri (MS) Bold"/>
                <a:cs typeface="Calibri (MS) Bold"/>
                <a:sym typeface="Calibri (MS) Bold"/>
              </a:rPr>
              <a:t>Proiect</a:t>
            </a:r>
            <a:r>
              <a:rPr lang="en-US" sz="2500" b="1" dirty="0">
                <a:solidFill>
                  <a:srgbClr val="0070C0"/>
                </a:solidFill>
                <a:latin typeface="Calibri (MS) Bold"/>
                <a:ea typeface="Calibri (MS) Bold"/>
                <a:cs typeface="Calibri (MS) Bold"/>
                <a:sym typeface="Calibri (MS) Bold"/>
              </a:rPr>
              <a:t> de </a:t>
            </a:r>
            <a:r>
              <a:rPr lang="en-US" sz="2500" b="1" dirty="0" err="1">
                <a:solidFill>
                  <a:srgbClr val="0070C0"/>
                </a:solidFill>
                <a:latin typeface="Calibri (MS) Bold"/>
                <a:ea typeface="Calibri (MS) Bold"/>
                <a:cs typeface="Calibri (MS) Bold"/>
                <a:sym typeface="Calibri (MS) Bold"/>
              </a:rPr>
              <a:t>informare</a:t>
            </a:r>
            <a:r>
              <a:rPr lang="en-US" sz="2500" b="1" dirty="0">
                <a:solidFill>
                  <a:srgbClr val="0070C0"/>
                </a:solidFill>
                <a:latin typeface="Calibri (MS) Bold"/>
                <a:ea typeface="Calibri (MS) Bold"/>
                <a:cs typeface="Calibri (MS) Bold"/>
                <a:sym typeface="Calibri (MS) Bold"/>
              </a:rPr>
              <a:t> </a:t>
            </a:r>
            <a:r>
              <a:rPr lang="en-US" sz="2500" b="1" dirty="0" err="1">
                <a:solidFill>
                  <a:srgbClr val="0070C0"/>
                </a:solidFill>
                <a:latin typeface="Calibri (MS) Bold"/>
                <a:ea typeface="Calibri (MS) Bold"/>
                <a:cs typeface="Calibri (MS) Bold"/>
                <a:sym typeface="Calibri (MS) Bold"/>
              </a:rPr>
              <a:t>și</a:t>
            </a:r>
            <a:r>
              <a:rPr lang="en-US" sz="2500" b="1" dirty="0">
                <a:solidFill>
                  <a:srgbClr val="0070C0"/>
                </a:solidFill>
                <a:latin typeface="Calibri (MS) Bold"/>
                <a:ea typeface="Calibri (MS) Bold"/>
                <a:cs typeface="Calibri (MS) Bold"/>
                <a:sym typeface="Calibri (MS) Bold"/>
              </a:rPr>
              <a:t> </a:t>
            </a:r>
            <a:r>
              <a:rPr lang="en-US" sz="2500" b="1" dirty="0" err="1">
                <a:solidFill>
                  <a:srgbClr val="0070C0"/>
                </a:solidFill>
                <a:latin typeface="Calibri (MS) Bold"/>
                <a:ea typeface="Calibri (MS) Bold"/>
                <a:cs typeface="Calibri (MS) Bold"/>
                <a:sym typeface="Calibri (MS) Bold"/>
              </a:rPr>
              <a:t>planificare</a:t>
            </a:r>
            <a:r>
              <a:rPr lang="en-US" sz="2500" b="1" dirty="0">
                <a:solidFill>
                  <a:srgbClr val="0070C0"/>
                </a:solidFill>
                <a:latin typeface="Calibri (MS) Bold"/>
                <a:ea typeface="Calibri (MS) Bold"/>
                <a:cs typeface="Calibri (MS) Bold"/>
                <a:sym typeface="Calibri (MS) Bold"/>
              </a:rPr>
              <a:t> a </a:t>
            </a:r>
            <a:r>
              <a:rPr lang="en-US" sz="2500" b="1" dirty="0" err="1">
                <a:solidFill>
                  <a:srgbClr val="0070C0"/>
                </a:solidFill>
                <a:latin typeface="Calibri (MS) Bold"/>
                <a:ea typeface="Calibri (MS) Bold"/>
                <a:cs typeface="Calibri (MS) Bold"/>
                <a:sym typeface="Calibri (MS) Bold"/>
              </a:rPr>
              <a:t>campaniei</a:t>
            </a:r>
            <a:r>
              <a:rPr lang="en-US" sz="2500" b="1" dirty="0">
                <a:solidFill>
                  <a:srgbClr val="0070C0"/>
                </a:solidFill>
                <a:latin typeface="Calibri (MS) Bold"/>
                <a:ea typeface="Calibri (MS) Bold"/>
                <a:cs typeface="Calibri (MS) Bold"/>
                <a:sym typeface="Calibri (MS) Bold"/>
              </a:rPr>
              <a:t> IEC (material PowerPoint);</a:t>
            </a:r>
          </a:p>
          <a:p>
            <a:pPr marL="226381" lvl="1" indent="-113190" algn="l">
              <a:lnSpc>
                <a:spcPts val="2525"/>
              </a:lnSpc>
            </a:pPr>
            <a:endParaRPr lang="en-US" sz="2500" b="1" dirty="0">
              <a:solidFill>
                <a:srgbClr val="0070C0"/>
              </a:solidFill>
              <a:latin typeface="Calibri (MS) Bold"/>
              <a:ea typeface="Calibri (MS) Bold"/>
              <a:cs typeface="Calibri (MS) Bold"/>
              <a:sym typeface="Calibri (MS) Bold"/>
            </a:endParaRPr>
          </a:p>
          <a:p>
            <a:pPr marL="226381" lvl="1" indent="-113190" algn="l">
              <a:lnSpc>
                <a:spcPts val="2525"/>
              </a:lnSpc>
              <a:buFont typeface="Arial"/>
              <a:buChar char="•"/>
            </a:pPr>
            <a:r>
              <a:rPr lang="en-US" sz="2500" b="1" dirty="0" err="1">
                <a:solidFill>
                  <a:srgbClr val="0070C0"/>
                </a:solidFill>
                <a:latin typeface="Calibri (MS) Bold"/>
                <a:ea typeface="Calibri (MS) Bold"/>
                <a:cs typeface="Calibri (MS) Bold"/>
                <a:sym typeface="Calibri (MS) Bold"/>
              </a:rPr>
              <a:t>Propunere</a:t>
            </a:r>
            <a:r>
              <a:rPr lang="en-US" sz="2500" b="1" dirty="0">
                <a:solidFill>
                  <a:srgbClr val="0070C0"/>
                </a:solidFill>
                <a:latin typeface="Calibri (MS) Bold"/>
                <a:ea typeface="Calibri (MS) Bold"/>
                <a:cs typeface="Calibri (MS) Bold"/>
                <a:sym typeface="Calibri (MS) Bold"/>
              </a:rPr>
              <a:t> </a:t>
            </a:r>
            <a:r>
              <a:rPr lang="en-US" sz="2500" b="1" dirty="0" err="1">
                <a:solidFill>
                  <a:srgbClr val="0070C0"/>
                </a:solidFill>
                <a:latin typeface="Calibri (MS) Bold"/>
                <a:ea typeface="Calibri (MS) Bold"/>
                <a:cs typeface="Calibri (MS) Bold"/>
                <a:sym typeface="Calibri (MS) Bold"/>
              </a:rPr>
              <a:t>comunicat</a:t>
            </a:r>
            <a:r>
              <a:rPr lang="en-US" sz="2500" b="1" dirty="0">
                <a:solidFill>
                  <a:srgbClr val="0070C0"/>
                </a:solidFill>
                <a:latin typeface="Calibri (MS) Bold"/>
                <a:ea typeface="Calibri (MS) Bold"/>
                <a:cs typeface="Calibri (MS) Bold"/>
                <a:sym typeface="Calibri (MS) Bold"/>
              </a:rPr>
              <a:t> de </a:t>
            </a:r>
            <a:r>
              <a:rPr lang="en-US" sz="2500" b="1" dirty="0" err="1">
                <a:solidFill>
                  <a:srgbClr val="0070C0"/>
                </a:solidFill>
                <a:latin typeface="Calibri (MS) Bold"/>
                <a:ea typeface="Calibri (MS) Bold"/>
                <a:cs typeface="Calibri (MS) Bold"/>
                <a:sym typeface="Calibri (MS) Bold"/>
              </a:rPr>
              <a:t>presă</a:t>
            </a:r>
            <a:r>
              <a:rPr lang="en-US" sz="2500" b="1" dirty="0">
                <a:solidFill>
                  <a:srgbClr val="0070C0"/>
                </a:solidFill>
                <a:latin typeface="Calibri (MS) Bold"/>
                <a:ea typeface="Calibri (MS) Bold"/>
                <a:cs typeface="Calibri (MS) Bold"/>
                <a:sym typeface="Calibri (MS) Bold"/>
              </a:rPr>
              <a:t> (material format Word);</a:t>
            </a:r>
          </a:p>
          <a:p>
            <a:pPr marL="226381" lvl="1" indent="-113190" algn="l">
              <a:lnSpc>
                <a:spcPts val="2525"/>
              </a:lnSpc>
            </a:pPr>
            <a:endParaRPr lang="en-US" sz="2500" b="1" dirty="0">
              <a:solidFill>
                <a:srgbClr val="0070C0"/>
              </a:solidFill>
              <a:latin typeface="Calibri (MS) Bold"/>
              <a:ea typeface="Calibri (MS) Bold"/>
              <a:cs typeface="Calibri (MS) Bold"/>
              <a:sym typeface="Calibri (MS) Bold"/>
            </a:endParaRPr>
          </a:p>
          <a:p>
            <a:pPr marL="226381" lvl="1" indent="-113190" algn="l">
              <a:lnSpc>
                <a:spcPts val="2525"/>
              </a:lnSpc>
              <a:buFont typeface="Arial"/>
              <a:buChar char="•"/>
            </a:pPr>
            <a:r>
              <a:rPr lang="en-US" sz="2500" b="1" dirty="0" err="1">
                <a:solidFill>
                  <a:srgbClr val="0070C0"/>
                </a:solidFill>
                <a:latin typeface="Calibri (MS) Bold"/>
                <a:ea typeface="Calibri (MS) Bold"/>
                <a:cs typeface="Calibri (MS) Bold"/>
                <a:sym typeface="Calibri (MS) Bold"/>
              </a:rPr>
              <a:t>Materialele</a:t>
            </a:r>
            <a:r>
              <a:rPr lang="en-US" sz="2500" b="1" dirty="0">
                <a:solidFill>
                  <a:srgbClr val="0070C0"/>
                </a:solidFill>
                <a:latin typeface="Calibri (MS) Bold"/>
                <a:ea typeface="Calibri (MS) Bold"/>
                <a:cs typeface="Calibri (MS) Bold"/>
                <a:sym typeface="Calibri (MS) Bold"/>
              </a:rPr>
              <a:t> de IEC :</a:t>
            </a:r>
          </a:p>
          <a:p>
            <a:pPr marL="920750" lvl="1" indent="-457200" algn="l">
              <a:lnSpc>
                <a:spcPts val="2525"/>
              </a:lnSpc>
              <a:buFont typeface="+mj-lt"/>
              <a:buAutoNum type="arabicPeriod"/>
            </a:pPr>
            <a:endParaRPr lang="en-US" sz="2500" b="1" dirty="0">
              <a:solidFill>
                <a:srgbClr val="0070C0"/>
              </a:solidFill>
              <a:latin typeface="Calibri (MS) Bold"/>
              <a:ea typeface="Calibri (MS) Bold"/>
              <a:cs typeface="Calibri (MS) Bold"/>
              <a:sym typeface="Calibri (MS) Bold"/>
            </a:endParaRPr>
          </a:p>
          <a:p>
            <a:pPr marL="920750" lvl="1" indent="-457200">
              <a:lnSpc>
                <a:spcPts val="2525"/>
              </a:lnSpc>
              <a:buFont typeface="+mj-lt"/>
              <a:buAutoNum type="arabicPeriod"/>
            </a:pPr>
            <a:r>
              <a:rPr lang="ro-RO" sz="2500" b="1" dirty="0">
                <a:solidFill>
                  <a:srgbClr val="0070C0"/>
                </a:solidFill>
                <a:latin typeface="Calibri (MS) Bold"/>
                <a:cs typeface="Calibri (MS) Bold"/>
              </a:rPr>
              <a:t> Prezentare </a:t>
            </a:r>
            <a:r>
              <a:rPr lang="fr-FR" sz="2500" b="1" dirty="0" err="1">
                <a:solidFill>
                  <a:srgbClr val="0070C0"/>
                </a:solidFill>
                <a:latin typeface="Calibri (MS) Bold"/>
                <a:cs typeface="Calibri (MS) Bold"/>
              </a:rPr>
              <a:t>suport</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pentru</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educație</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privind</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alimentația</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sănătoasă</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și</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activitatea</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fizică</a:t>
            </a:r>
            <a:r>
              <a:rPr lang="fr-FR" sz="2500" b="1" dirty="0">
                <a:solidFill>
                  <a:srgbClr val="0070C0"/>
                </a:solidFill>
                <a:latin typeface="Calibri (MS) Bold"/>
                <a:cs typeface="Calibri (MS) Bold"/>
              </a:rPr>
              <a:t> </a:t>
            </a:r>
            <a:r>
              <a:rPr lang="ro-RO" sz="2500" b="1" dirty="0">
                <a:solidFill>
                  <a:srgbClr val="0070C0"/>
                </a:solidFill>
                <a:latin typeface="Calibri (MS) Bold"/>
                <a:cs typeface="Calibri (MS) Bold"/>
              </a:rPr>
              <a:t>î</a:t>
            </a:r>
            <a:r>
              <a:rPr lang="fr-FR" sz="2500" b="1" dirty="0">
                <a:solidFill>
                  <a:srgbClr val="0070C0"/>
                </a:solidFill>
                <a:latin typeface="Calibri (MS) Bold"/>
                <a:cs typeface="Calibri (MS) Bold"/>
              </a:rPr>
              <a:t>n </a:t>
            </a:r>
            <a:r>
              <a:rPr lang="fr-FR" sz="2500" b="1" dirty="0" err="1">
                <a:solidFill>
                  <a:srgbClr val="0070C0"/>
                </a:solidFill>
                <a:latin typeface="Calibri (MS) Bold"/>
                <a:cs typeface="Calibri (MS) Bold"/>
              </a:rPr>
              <a:t>rândul</a:t>
            </a:r>
            <a:r>
              <a:rPr lang="fr-FR" sz="2500" b="1" dirty="0">
                <a:solidFill>
                  <a:srgbClr val="0070C0"/>
                </a:solidFill>
                <a:latin typeface="Calibri (MS) Bold"/>
                <a:cs typeface="Calibri (MS) Bold"/>
              </a:rPr>
              <a:t> </a:t>
            </a:r>
            <a:r>
              <a:rPr lang="ro-RO" sz="2500" b="1" dirty="0">
                <a:solidFill>
                  <a:srgbClr val="0070C0"/>
                </a:solidFill>
                <a:latin typeface="Calibri (MS) Bold"/>
                <a:cs typeface="Calibri (MS) Bold"/>
              </a:rPr>
              <a:t>copiilor și adolescenților;</a:t>
            </a:r>
            <a:endParaRPr lang="en-US" sz="2500" b="1" dirty="0">
              <a:solidFill>
                <a:srgbClr val="0070C0"/>
              </a:solidFill>
              <a:latin typeface="Calibri (MS) Bold"/>
              <a:cs typeface="Calibri (MS) Bold"/>
            </a:endParaRPr>
          </a:p>
          <a:p>
            <a:pPr marL="920750" lvl="1" indent="-457200">
              <a:lnSpc>
                <a:spcPts val="2525"/>
              </a:lnSpc>
              <a:buFont typeface="+mj-lt"/>
              <a:buAutoNum type="arabicPeriod"/>
            </a:pPr>
            <a:r>
              <a:rPr lang="ro-RO" sz="2500" b="1" dirty="0">
                <a:solidFill>
                  <a:srgbClr val="0070C0"/>
                </a:solidFill>
                <a:latin typeface="Calibri (MS) Bold"/>
                <a:cs typeface="Calibri (MS) Bold"/>
              </a:rPr>
              <a:t> Prezentare </a:t>
            </a:r>
            <a:r>
              <a:rPr lang="fr-FR" sz="2500" b="1" dirty="0" err="1">
                <a:solidFill>
                  <a:srgbClr val="0070C0"/>
                </a:solidFill>
                <a:latin typeface="Calibri (MS) Bold"/>
                <a:cs typeface="Calibri (MS) Bold"/>
              </a:rPr>
              <a:t>suport</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pentru</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educație</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privind</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alimentația</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sănătoasă</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și</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activitatea</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fizică</a:t>
            </a:r>
            <a:r>
              <a:rPr lang="fr-FR" sz="2500" b="1" dirty="0">
                <a:solidFill>
                  <a:srgbClr val="0070C0"/>
                </a:solidFill>
                <a:latin typeface="Calibri (MS) Bold"/>
                <a:cs typeface="Calibri (MS) Bold"/>
              </a:rPr>
              <a:t> </a:t>
            </a:r>
            <a:r>
              <a:rPr lang="ro-RO" sz="2500" b="1" dirty="0">
                <a:solidFill>
                  <a:srgbClr val="0070C0"/>
                </a:solidFill>
                <a:latin typeface="Calibri (MS) Bold"/>
                <a:cs typeface="Calibri (MS) Bold"/>
              </a:rPr>
              <a:t>î</a:t>
            </a:r>
            <a:r>
              <a:rPr lang="fr-FR" sz="2500" b="1" dirty="0">
                <a:solidFill>
                  <a:srgbClr val="0070C0"/>
                </a:solidFill>
                <a:latin typeface="Calibri (MS) Bold"/>
                <a:cs typeface="Calibri (MS) Bold"/>
              </a:rPr>
              <a:t>n </a:t>
            </a:r>
            <a:r>
              <a:rPr lang="fr-FR" sz="2500" b="1" dirty="0" err="1">
                <a:solidFill>
                  <a:srgbClr val="0070C0"/>
                </a:solidFill>
                <a:latin typeface="Calibri (MS) Bold"/>
                <a:cs typeface="Calibri (MS) Bold"/>
              </a:rPr>
              <a:t>rândul</a:t>
            </a:r>
            <a:r>
              <a:rPr lang="ro-RO" sz="2500" b="1" dirty="0">
                <a:solidFill>
                  <a:srgbClr val="0070C0"/>
                </a:solidFill>
                <a:latin typeface="Calibri (MS) Bold"/>
                <a:cs typeface="Calibri (MS) Bold"/>
              </a:rPr>
              <a:t> aparținătorilor;</a:t>
            </a:r>
            <a:endParaRPr lang="en-US" sz="2500" b="1" dirty="0">
              <a:solidFill>
                <a:srgbClr val="0070C0"/>
              </a:solidFill>
              <a:latin typeface="Calibri (MS) Bold"/>
              <a:cs typeface="Calibri (MS) Bold"/>
            </a:endParaRPr>
          </a:p>
          <a:p>
            <a:pPr marL="920750" lvl="1" indent="-457200">
              <a:lnSpc>
                <a:spcPts val="2525"/>
              </a:lnSpc>
              <a:buFont typeface="+mj-lt"/>
              <a:buAutoNum type="arabicPeriod"/>
            </a:pPr>
            <a:r>
              <a:rPr lang="ro-RO" sz="2500" b="1" dirty="0">
                <a:solidFill>
                  <a:srgbClr val="0070C0"/>
                </a:solidFill>
                <a:latin typeface="Calibri (MS) Bold"/>
                <a:cs typeface="Calibri (MS) Bold"/>
              </a:rPr>
              <a:t> </a:t>
            </a:r>
            <a:r>
              <a:rPr lang="fr-FR" sz="2500" b="1" dirty="0" err="1">
                <a:solidFill>
                  <a:srgbClr val="0070C0"/>
                </a:solidFill>
                <a:latin typeface="Calibri (MS) Bold"/>
                <a:cs typeface="Calibri (MS) Bold"/>
              </a:rPr>
              <a:t>Infografic</a:t>
            </a:r>
            <a:r>
              <a:rPr lang="fr-FR" sz="2500" b="1" dirty="0">
                <a:solidFill>
                  <a:srgbClr val="0070C0"/>
                </a:solidFill>
                <a:latin typeface="Calibri (MS) Bold"/>
                <a:cs typeface="Calibri (MS) Bold"/>
              </a:rPr>
              <a:t> – </a:t>
            </a:r>
            <a:r>
              <a:rPr lang="fr-FR" sz="2500" b="1" dirty="0" err="1">
                <a:solidFill>
                  <a:srgbClr val="0070C0"/>
                </a:solidFill>
                <a:latin typeface="Calibri (MS) Bold"/>
                <a:cs typeface="Calibri (MS) Bold"/>
              </a:rPr>
              <a:t>Activitate</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fizică</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și</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nutriție</a:t>
            </a:r>
            <a:r>
              <a:rPr lang="ro-RO" sz="2500" b="1" dirty="0">
                <a:solidFill>
                  <a:srgbClr val="0070C0"/>
                </a:solidFill>
                <a:latin typeface="Calibri (MS) Bold"/>
                <a:cs typeface="Calibri (MS) Bold"/>
              </a:rPr>
              <a:t>;</a:t>
            </a:r>
            <a:endParaRPr lang="en-US" sz="2500" b="1" dirty="0">
              <a:solidFill>
                <a:srgbClr val="0070C0"/>
              </a:solidFill>
              <a:latin typeface="Calibri (MS) Bold"/>
              <a:cs typeface="Calibri (MS) Bold"/>
            </a:endParaRPr>
          </a:p>
          <a:p>
            <a:pPr marL="920750" lvl="1" indent="-457200">
              <a:lnSpc>
                <a:spcPts val="2525"/>
              </a:lnSpc>
              <a:buFont typeface="+mj-lt"/>
              <a:buAutoNum type="arabicPeriod"/>
            </a:pPr>
            <a:r>
              <a:rPr lang="ro-RO" sz="2500" b="1" dirty="0">
                <a:solidFill>
                  <a:srgbClr val="0070C0"/>
                </a:solidFill>
                <a:latin typeface="Calibri (MS) Bold"/>
                <a:cs typeface="Calibri (MS) Bold"/>
              </a:rPr>
              <a:t> Pliant copii - </a:t>
            </a:r>
            <a:r>
              <a:rPr lang="fr-FR" sz="2500" b="1" dirty="0" err="1">
                <a:solidFill>
                  <a:srgbClr val="0070C0"/>
                </a:solidFill>
                <a:latin typeface="Calibri (MS) Bold"/>
                <a:cs typeface="Calibri (MS) Bold"/>
              </a:rPr>
              <a:t>Activitate</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fizică</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și</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nutriție</a:t>
            </a:r>
            <a:r>
              <a:rPr lang="ro-RO" sz="2500" b="1" dirty="0">
                <a:solidFill>
                  <a:srgbClr val="0070C0"/>
                </a:solidFill>
                <a:latin typeface="Calibri (MS) Bold"/>
                <a:cs typeface="Calibri (MS) Bold"/>
              </a:rPr>
              <a:t>;</a:t>
            </a:r>
            <a:endParaRPr lang="en-US" sz="2500" b="1" dirty="0">
              <a:solidFill>
                <a:srgbClr val="0070C0"/>
              </a:solidFill>
              <a:latin typeface="Calibri (MS) Bold"/>
              <a:cs typeface="Calibri (MS) Bold"/>
            </a:endParaRPr>
          </a:p>
          <a:p>
            <a:pPr marL="920750" lvl="1" indent="-457200">
              <a:lnSpc>
                <a:spcPts val="2525"/>
              </a:lnSpc>
              <a:buFont typeface="+mj-lt"/>
              <a:buAutoNum type="arabicPeriod"/>
            </a:pPr>
            <a:r>
              <a:rPr lang="ro-RO" sz="2500" b="1" dirty="0">
                <a:solidFill>
                  <a:srgbClr val="0070C0"/>
                </a:solidFill>
                <a:latin typeface="Calibri (MS) Bold"/>
                <a:cs typeface="Calibri (MS) Bold"/>
              </a:rPr>
              <a:t> Pliant adulți  - </a:t>
            </a:r>
            <a:r>
              <a:rPr lang="fr-FR" sz="2500" b="1" dirty="0" err="1">
                <a:solidFill>
                  <a:srgbClr val="0070C0"/>
                </a:solidFill>
                <a:latin typeface="Calibri (MS) Bold"/>
                <a:cs typeface="Calibri (MS) Bold"/>
              </a:rPr>
              <a:t>Activitate</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fizică</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și</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nutriție</a:t>
            </a:r>
            <a:r>
              <a:rPr lang="ro-RO" sz="2500" b="1" dirty="0">
                <a:solidFill>
                  <a:srgbClr val="0070C0"/>
                </a:solidFill>
                <a:latin typeface="Calibri (MS) Bold"/>
                <a:cs typeface="Calibri (MS) Bold"/>
              </a:rPr>
              <a:t>;</a:t>
            </a:r>
            <a:endParaRPr lang="en-US" sz="2500" b="1" dirty="0">
              <a:solidFill>
                <a:srgbClr val="0070C0"/>
              </a:solidFill>
              <a:latin typeface="Calibri (MS) Bold"/>
              <a:cs typeface="Calibri (MS) Bold"/>
            </a:endParaRPr>
          </a:p>
          <a:p>
            <a:pPr marL="920750" lvl="1" indent="-457200">
              <a:lnSpc>
                <a:spcPts val="2525"/>
              </a:lnSpc>
              <a:buFont typeface="+mj-lt"/>
              <a:buAutoNum type="arabicPeriod"/>
            </a:pPr>
            <a:r>
              <a:rPr lang="ro-RO" sz="2500" b="1" dirty="0">
                <a:solidFill>
                  <a:srgbClr val="0070C0"/>
                </a:solidFill>
                <a:latin typeface="Calibri (MS) Bold"/>
                <a:cs typeface="Calibri (MS) Bold"/>
              </a:rPr>
              <a:t> Pliant vârstnici - </a:t>
            </a:r>
            <a:r>
              <a:rPr lang="fr-FR" sz="2500" b="1" dirty="0" err="1">
                <a:solidFill>
                  <a:srgbClr val="0070C0"/>
                </a:solidFill>
                <a:latin typeface="Calibri (MS) Bold"/>
                <a:cs typeface="Calibri (MS) Bold"/>
              </a:rPr>
              <a:t>Activitate</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fizică</a:t>
            </a:r>
            <a:r>
              <a:rPr lang="fr-FR" sz="2500" b="1" dirty="0">
                <a:solidFill>
                  <a:srgbClr val="0070C0"/>
                </a:solidFill>
                <a:latin typeface="Calibri (MS) Bold"/>
                <a:cs typeface="Calibri (MS) Bold"/>
              </a:rPr>
              <a:t> </a:t>
            </a:r>
            <a:r>
              <a:rPr lang="ro-RO" sz="2500" b="1" dirty="0">
                <a:solidFill>
                  <a:srgbClr val="0070C0"/>
                </a:solidFill>
                <a:latin typeface="Calibri (MS) Bold"/>
                <a:cs typeface="Calibri (MS) Bold"/>
              </a:rPr>
              <a:t>;</a:t>
            </a:r>
            <a:endParaRPr lang="en-US" sz="2500" b="1" dirty="0">
              <a:solidFill>
                <a:srgbClr val="0070C0"/>
              </a:solidFill>
              <a:latin typeface="Calibri (MS) Bold"/>
              <a:cs typeface="Calibri (MS) Bold"/>
            </a:endParaRPr>
          </a:p>
          <a:p>
            <a:pPr marL="920750" lvl="1" indent="-457200">
              <a:lnSpc>
                <a:spcPts val="2525"/>
              </a:lnSpc>
              <a:buFont typeface="+mj-lt"/>
              <a:buAutoNum type="arabicPeriod"/>
            </a:pPr>
            <a:r>
              <a:rPr lang="ro-RO" sz="2500" b="1" dirty="0">
                <a:solidFill>
                  <a:srgbClr val="0070C0"/>
                </a:solidFill>
                <a:latin typeface="Calibri (MS) Bold"/>
                <a:cs typeface="Calibri (MS) Bold"/>
              </a:rPr>
              <a:t> Poster copii - </a:t>
            </a:r>
            <a:r>
              <a:rPr lang="fr-FR" sz="2500" b="1" dirty="0" err="1">
                <a:solidFill>
                  <a:srgbClr val="0070C0"/>
                </a:solidFill>
                <a:latin typeface="Calibri (MS) Bold"/>
                <a:cs typeface="Calibri (MS) Bold"/>
              </a:rPr>
              <a:t>Activitate</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fizică</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și</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nutriție</a:t>
            </a:r>
            <a:r>
              <a:rPr lang="fr-FR" sz="2500" b="1" dirty="0">
                <a:solidFill>
                  <a:srgbClr val="0070C0"/>
                </a:solidFill>
                <a:latin typeface="Calibri (MS) Bold"/>
                <a:cs typeface="Calibri (MS) Bold"/>
              </a:rPr>
              <a:t> </a:t>
            </a:r>
            <a:r>
              <a:rPr lang="ro-RO" sz="2500" b="1" dirty="0">
                <a:solidFill>
                  <a:srgbClr val="0070C0"/>
                </a:solidFill>
                <a:latin typeface="Calibri (MS) Bold"/>
                <a:cs typeface="Calibri (MS) Bold"/>
              </a:rPr>
              <a:t>;</a:t>
            </a:r>
          </a:p>
          <a:p>
            <a:pPr marL="920750" lvl="1" indent="-457200">
              <a:lnSpc>
                <a:spcPts val="2525"/>
              </a:lnSpc>
              <a:buFont typeface="+mj-lt"/>
              <a:buAutoNum type="arabicPeriod"/>
            </a:pPr>
            <a:r>
              <a:rPr lang="ro-RO" sz="2500" b="1" dirty="0">
                <a:solidFill>
                  <a:srgbClr val="0070C0"/>
                </a:solidFill>
                <a:latin typeface="Calibri (MS) Bold"/>
                <a:cs typeface="Calibri (MS) Bold"/>
              </a:rPr>
              <a:t> Poster părinți  - </a:t>
            </a:r>
            <a:r>
              <a:rPr lang="fr-FR" sz="2500" b="1" dirty="0" err="1">
                <a:solidFill>
                  <a:srgbClr val="0070C0"/>
                </a:solidFill>
                <a:latin typeface="Calibri (MS) Bold"/>
                <a:cs typeface="Calibri (MS) Bold"/>
              </a:rPr>
              <a:t>Activitate</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fizică</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și</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nutriție</a:t>
            </a:r>
            <a:r>
              <a:rPr lang="ro-RO" sz="2500" b="1" dirty="0">
                <a:solidFill>
                  <a:srgbClr val="0070C0"/>
                </a:solidFill>
                <a:latin typeface="Calibri (MS) Bold"/>
                <a:cs typeface="Calibri (MS) Bold"/>
              </a:rPr>
              <a:t>;</a:t>
            </a:r>
            <a:endParaRPr lang="en-US" sz="2500" b="1" dirty="0">
              <a:solidFill>
                <a:srgbClr val="0070C0"/>
              </a:solidFill>
              <a:latin typeface="Calibri (MS) Bold"/>
              <a:cs typeface="Calibri (MS) Bold"/>
            </a:endParaRPr>
          </a:p>
          <a:p>
            <a:pPr marL="920750" lvl="1" indent="-457200">
              <a:lnSpc>
                <a:spcPts val="2525"/>
              </a:lnSpc>
              <a:buFont typeface="+mj-lt"/>
              <a:buAutoNum type="arabicPeriod"/>
            </a:pPr>
            <a:r>
              <a:rPr lang="ro-RO" sz="2500" b="1" dirty="0">
                <a:solidFill>
                  <a:srgbClr val="0070C0"/>
                </a:solidFill>
                <a:latin typeface="Calibri (MS) Bold"/>
                <a:cs typeface="Calibri (MS) Bold"/>
              </a:rPr>
              <a:t> Poster 1 vârstnici - </a:t>
            </a:r>
            <a:r>
              <a:rPr lang="fr-FR" sz="2500" b="1" dirty="0" err="1">
                <a:solidFill>
                  <a:srgbClr val="0070C0"/>
                </a:solidFill>
                <a:latin typeface="Calibri (MS) Bold"/>
                <a:cs typeface="Calibri (MS) Bold"/>
              </a:rPr>
              <a:t>Activitate</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fizică</a:t>
            </a:r>
            <a:r>
              <a:rPr lang="ro-RO" sz="2500" b="1" dirty="0">
                <a:solidFill>
                  <a:srgbClr val="0070C0"/>
                </a:solidFill>
                <a:latin typeface="Calibri (MS) Bold"/>
                <a:cs typeface="Calibri (MS) Bold"/>
              </a:rPr>
              <a:t>;</a:t>
            </a:r>
            <a:endParaRPr lang="en-US" sz="2500" b="1" dirty="0">
              <a:solidFill>
                <a:srgbClr val="0070C0"/>
              </a:solidFill>
              <a:latin typeface="Calibri (MS) Bold"/>
              <a:cs typeface="Calibri (MS) Bold"/>
            </a:endParaRPr>
          </a:p>
          <a:p>
            <a:pPr marL="920750" lvl="1" indent="-457200">
              <a:lnSpc>
                <a:spcPts val="2525"/>
              </a:lnSpc>
              <a:buFont typeface="+mj-lt"/>
              <a:buAutoNum type="arabicPeriod"/>
            </a:pPr>
            <a:r>
              <a:rPr lang="ro-RO" sz="2500" b="1" dirty="0">
                <a:solidFill>
                  <a:srgbClr val="0070C0"/>
                </a:solidFill>
                <a:latin typeface="Calibri (MS) Bold"/>
                <a:cs typeface="Calibri (MS) Bold"/>
              </a:rPr>
              <a:t> Poster 2 vârstnici - </a:t>
            </a:r>
            <a:r>
              <a:rPr lang="fr-FR" sz="2500" b="1" dirty="0" err="1">
                <a:solidFill>
                  <a:srgbClr val="0070C0"/>
                </a:solidFill>
                <a:latin typeface="Calibri (MS) Bold"/>
                <a:cs typeface="Calibri (MS) Bold"/>
              </a:rPr>
              <a:t>Activitate</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fizică</a:t>
            </a:r>
            <a:r>
              <a:rPr lang="ro-RO" sz="2500" b="1" dirty="0">
                <a:solidFill>
                  <a:srgbClr val="0070C0"/>
                </a:solidFill>
                <a:latin typeface="Calibri (MS) Bold"/>
                <a:cs typeface="Calibri (MS) Bold"/>
              </a:rPr>
              <a:t>;</a:t>
            </a:r>
            <a:endParaRPr lang="en-US" sz="2500" b="1" dirty="0">
              <a:solidFill>
                <a:srgbClr val="0070C0"/>
              </a:solidFill>
              <a:latin typeface="Calibri (MS) Bold"/>
              <a:cs typeface="Calibri (MS) Bold"/>
            </a:endParaRPr>
          </a:p>
          <a:p>
            <a:pPr marL="920750" lvl="1" indent="-457200">
              <a:lnSpc>
                <a:spcPts val="2525"/>
              </a:lnSpc>
              <a:buFont typeface="+mj-lt"/>
              <a:buAutoNum type="arabicPeriod"/>
            </a:pPr>
            <a:r>
              <a:rPr lang="ro-RO" sz="2500" b="1" dirty="0">
                <a:solidFill>
                  <a:srgbClr val="0070C0"/>
                </a:solidFill>
                <a:latin typeface="Calibri (MS) Bold"/>
                <a:cs typeface="Calibri (MS) Bold"/>
              </a:rPr>
              <a:t> Poster angajați  - </a:t>
            </a:r>
            <a:r>
              <a:rPr lang="fr-FR" sz="2500" b="1" dirty="0" err="1">
                <a:solidFill>
                  <a:srgbClr val="0070C0"/>
                </a:solidFill>
                <a:latin typeface="Calibri (MS) Bold"/>
                <a:cs typeface="Calibri (MS) Bold"/>
              </a:rPr>
              <a:t>Activitate</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fizică</a:t>
            </a:r>
            <a:r>
              <a:rPr lang="ro-RO" sz="2500" b="1" dirty="0">
                <a:solidFill>
                  <a:srgbClr val="0070C0"/>
                </a:solidFill>
                <a:latin typeface="Calibri (MS) Bold"/>
                <a:cs typeface="Calibri (MS) Bold"/>
              </a:rPr>
              <a:t>;</a:t>
            </a:r>
            <a:endParaRPr lang="en-US" sz="2500" b="1" dirty="0">
              <a:solidFill>
                <a:srgbClr val="0070C0"/>
              </a:solidFill>
              <a:latin typeface="Calibri (MS) Bold"/>
              <a:cs typeface="Calibri (MS) Bold"/>
            </a:endParaRPr>
          </a:p>
          <a:p>
            <a:pPr marL="920750" lvl="1" indent="-457200">
              <a:lnSpc>
                <a:spcPts val="2525"/>
              </a:lnSpc>
              <a:buFont typeface="+mj-lt"/>
              <a:buAutoNum type="arabicPeriod"/>
            </a:pPr>
            <a:r>
              <a:rPr lang="ro-RO" sz="2500" b="1" dirty="0">
                <a:solidFill>
                  <a:srgbClr val="0070C0"/>
                </a:solidFill>
                <a:latin typeface="Calibri (MS) Bold"/>
                <a:cs typeface="Calibri (MS) Bold"/>
              </a:rPr>
              <a:t> Flyer vârstnici - </a:t>
            </a:r>
            <a:r>
              <a:rPr lang="fr-FR" sz="2500" b="1" dirty="0" err="1">
                <a:solidFill>
                  <a:srgbClr val="0070C0"/>
                </a:solidFill>
                <a:latin typeface="Calibri (MS) Bold"/>
                <a:cs typeface="Calibri (MS) Bold"/>
              </a:rPr>
              <a:t>Activitate</a:t>
            </a:r>
            <a:r>
              <a:rPr lang="fr-FR" sz="2500" b="1" dirty="0">
                <a:solidFill>
                  <a:srgbClr val="0070C0"/>
                </a:solidFill>
                <a:latin typeface="Calibri (MS) Bold"/>
                <a:cs typeface="Calibri (MS) Bold"/>
              </a:rPr>
              <a:t> </a:t>
            </a:r>
            <a:r>
              <a:rPr lang="fr-FR" sz="2500" b="1" dirty="0" err="1">
                <a:solidFill>
                  <a:srgbClr val="0070C0"/>
                </a:solidFill>
                <a:latin typeface="Calibri (MS) Bold"/>
                <a:cs typeface="Calibri (MS) Bold"/>
              </a:rPr>
              <a:t>fizică</a:t>
            </a:r>
            <a:r>
              <a:rPr lang="ro-RO" sz="2500" b="1" dirty="0">
                <a:solidFill>
                  <a:srgbClr val="0070C0"/>
                </a:solidFill>
                <a:latin typeface="Calibri (MS) Bold"/>
                <a:cs typeface="Calibri (MS) Bold"/>
              </a:rPr>
              <a:t>;</a:t>
            </a:r>
            <a:endParaRPr lang="en-US" sz="2500" b="1" dirty="0">
              <a:solidFill>
                <a:srgbClr val="0070C0"/>
              </a:solidFill>
              <a:latin typeface="Calibri (MS) Bold"/>
              <a:cs typeface="Calibri (MS) Bold"/>
            </a:endParaRPr>
          </a:p>
          <a:p>
            <a:pPr marL="876240" lvl="2" indent="-292080" algn="l">
              <a:lnSpc>
                <a:spcPts val="1764"/>
              </a:lnSpc>
            </a:pPr>
            <a:endParaRPr lang="en-US" sz="2500" b="1" dirty="0">
              <a:solidFill>
                <a:srgbClr val="0070C0"/>
              </a:solidFill>
              <a:latin typeface="Calibri (MS) Bold"/>
              <a:ea typeface="Calibri (MS) Bold"/>
              <a:cs typeface="Calibri (MS) Bold"/>
              <a:sym typeface="Calibri (MS) Bold"/>
            </a:endParaRPr>
          </a:p>
          <a:p>
            <a:pPr marL="876240" lvl="2" indent="-292080" algn="l">
              <a:lnSpc>
                <a:spcPts val="1764"/>
              </a:lnSpc>
            </a:pPr>
            <a:endParaRPr lang="en-US" sz="2500" b="1" dirty="0">
              <a:solidFill>
                <a:srgbClr val="0070C0"/>
              </a:solidFill>
              <a:latin typeface="Calibri (MS) Bold"/>
              <a:ea typeface="Calibri (MS) Bold"/>
              <a:cs typeface="Calibri (MS) Bold"/>
              <a:sym typeface="Calibri (MS) Bold"/>
            </a:endParaRPr>
          </a:p>
          <a:p>
            <a:pPr marL="876240" lvl="2" indent="-292080" algn="l">
              <a:lnSpc>
                <a:spcPts val="1764"/>
              </a:lnSpc>
            </a:pPr>
            <a:endParaRPr lang="en-US" sz="2500" b="1" dirty="0">
              <a:solidFill>
                <a:srgbClr val="0070C0"/>
              </a:solidFill>
              <a:latin typeface="Calibri (MS) Bold"/>
              <a:ea typeface="Calibri (MS) Bold"/>
              <a:cs typeface="Calibri (MS) Bold"/>
              <a:sym typeface="Calibri (MS) Bold"/>
            </a:endParaRPr>
          </a:p>
          <a:p>
            <a:pPr marL="876240" lvl="2" indent="-292080" algn="l">
              <a:lnSpc>
                <a:spcPts val="1764"/>
              </a:lnSpc>
            </a:pPr>
            <a:endParaRPr lang="en-US" sz="2500" b="1" dirty="0">
              <a:solidFill>
                <a:srgbClr val="0070C0"/>
              </a:solidFill>
              <a:latin typeface="Calibri (MS) Bold"/>
              <a:ea typeface="Calibri (MS) Bold"/>
              <a:cs typeface="Calibri (MS) Bold"/>
              <a:sym typeface="Calibri (MS) Bold"/>
            </a:endParaRPr>
          </a:p>
          <a:p>
            <a:pPr marL="876240" lvl="2" indent="-292080" algn="l">
              <a:lnSpc>
                <a:spcPts val="1764"/>
              </a:lnSpc>
            </a:pPr>
            <a:endParaRPr lang="en-US" sz="2500" b="1" dirty="0">
              <a:solidFill>
                <a:srgbClr val="0070C0"/>
              </a:solidFill>
              <a:latin typeface="Calibri (MS) Bold"/>
              <a:ea typeface="Calibri (MS) Bold"/>
              <a:cs typeface="Calibri (MS) Bold"/>
              <a:sym typeface="Calibri (MS) Bold"/>
            </a:endParaRPr>
          </a:p>
        </p:txBody>
      </p:sp>
      <p:grpSp>
        <p:nvGrpSpPr>
          <p:cNvPr id="7" name="Group 7"/>
          <p:cNvGrpSpPr/>
          <p:nvPr/>
        </p:nvGrpSpPr>
        <p:grpSpPr>
          <a:xfrm>
            <a:off x="0" y="9550121"/>
            <a:ext cx="1145788" cy="549125"/>
            <a:chOff x="0" y="0"/>
            <a:chExt cx="1527717" cy="732166"/>
          </a:xfrm>
        </p:grpSpPr>
        <p:sp>
          <p:nvSpPr>
            <p:cNvPr id="8" name="Freeform 8"/>
            <p:cNvSpPr/>
            <p:nvPr/>
          </p:nvSpPr>
          <p:spPr>
            <a:xfrm>
              <a:off x="0" y="0"/>
              <a:ext cx="1527717" cy="732166"/>
            </a:xfrm>
            <a:custGeom>
              <a:avLst/>
              <a:gdLst/>
              <a:ahLst/>
              <a:cxnLst/>
              <a:rect l="l" t="t" r="r" b="b"/>
              <a:pathLst>
                <a:path w="1527717" h="732166">
                  <a:moveTo>
                    <a:pt x="0" y="0"/>
                  </a:moveTo>
                  <a:lnTo>
                    <a:pt x="1527717" y="0"/>
                  </a:lnTo>
                  <a:lnTo>
                    <a:pt x="1527717" y="732166"/>
                  </a:lnTo>
                  <a:lnTo>
                    <a:pt x="0" y="732166"/>
                  </a:lnTo>
                  <a:close/>
                </a:path>
              </a:pathLst>
            </a:custGeom>
            <a:solidFill>
              <a:srgbClr val="000000">
                <a:alpha val="0"/>
              </a:srgbClr>
            </a:solidFill>
          </p:spPr>
        </p:sp>
        <p:sp>
          <p:nvSpPr>
            <p:cNvPr id="9" name="TextBox 9"/>
            <p:cNvSpPr txBox="1"/>
            <p:nvPr/>
          </p:nvSpPr>
          <p:spPr>
            <a:xfrm>
              <a:off x="0" y="-47625"/>
              <a:ext cx="1527717" cy="779791"/>
            </a:xfrm>
            <a:prstGeom prst="rect">
              <a:avLst/>
            </a:prstGeom>
          </p:spPr>
          <p:txBody>
            <a:bodyPr lIns="0" tIns="0" rIns="0" bIns="0" rtlCol="0" anchor="ctr"/>
            <a:lstStyle/>
            <a:p>
              <a:pPr algn="ctr">
                <a:lnSpc>
                  <a:spcPts val="2611"/>
                </a:lnSpc>
              </a:pPr>
              <a:r>
                <a:rPr lang="en-US" sz="2175" spc="0">
                  <a:solidFill>
                    <a:srgbClr val="FFFFFF"/>
                  </a:solidFill>
                  <a:latin typeface="Calibri (MS)"/>
                  <a:ea typeface="Calibri (MS)"/>
                  <a:cs typeface="Calibri (MS)"/>
                  <a:sym typeface="Calibri (MS)"/>
                </a:rPr>
                <a:t>17</a:t>
              </a:r>
            </a:p>
          </p:txBody>
        </p:sp>
      </p:gr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1" y="-14316"/>
            <a:ext cx="1148219" cy="10318571"/>
            <a:chOff x="0" y="0"/>
            <a:chExt cx="1530958" cy="13758094"/>
          </a:xfrm>
        </p:grpSpPr>
        <p:sp>
          <p:nvSpPr>
            <p:cNvPr id="3" name="Freeform 3"/>
            <p:cNvSpPr/>
            <p:nvPr/>
          </p:nvSpPr>
          <p:spPr>
            <a:xfrm>
              <a:off x="0" y="0"/>
              <a:ext cx="1530985" cy="13758038"/>
            </a:xfrm>
            <a:custGeom>
              <a:avLst/>
              <a:gdLst/>
              <a:ahLst/>
              <a:cxnLst/>
              <a:rect l="l" t="t" r="r" b="b"/>
              <a:pathLst>
                <a:path w="1530985" h="13758038">
                  <a:moveTo>
                    <a:pt x="0" y="0"/>
                  </a:moveTo>
                  <a:lnTo>
                    <a:pt x="1530985" y="0"/>
                  </a:lnTo>
                  <a:lnTo>
                    <a:pt x="1530985" y="13758038"/>
                  </a:lnTo>
                  <a:lnTo>
                    <a:pt x="0" y="13758038"/>
                  </a:lnTo>
                  <a:close/>
                </a:path>
              </a:pathLst>
            </a:custGeom>
            <a:solidFill>
              <a:srgbClr val="EFEFEF"/>
            </a:solidFill>
          </p:spPr>
        </p:sp>
      </p:grpSp>
      <p:sp>
        <p:nvSpPr>
          <p:cNvPr id="4" name="Freeform 4"/>
          <p:cNvSpPr/>
          <p:nvPr/>
        </p:nvSpPr>
        <p:spPr>
          <a:xfrm>
            <a:off x="758726" y="664730"/>
            <a:ext cx="773042" cy="1122018"/>
          </a:xfrm>
          <a:custGeom>
            <a:avLst/>
            <a:gdLst/>
            <a:ahLst/>
            <a:cxnLst/>
            <a:rect l="l" t="t" r="r" b="b"/>
            <a:pathLst>
              <a:path w="773042" h="1122018">
                <a:moveTo>
                  <a:pt x="0" y="0"/>
                </a:moveTo>
                <a:lnTo>
                  <a:pt x="773042" y="0"/>
                </a:lnTo>
                <a:lnTo>
                  <a:pt x="773042" y="1122018"/>
                </a:lnTo>
                <a:lnTo>
                  <a:pt x="0" y="1122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rot="-5400000">
            <a:off x="17065294" y="8757372"/>
            <a:ext cx="1040067" cy="386464"/>
          </a:xfrm>
          <a:prstGeom prst="rect">
            <a:avLst/>
          </a:prstGeom>
        </p:spPr>
        <p:txBody>
          <a:bodyPr lIns="0" tIns="0" rIns="0" bIns="0" rtlCol="0" anchor="t">
            <a:spAutoFit/>
          </a:bodyPr>
          <a:lstStyle/>
          <a:p>
            <a:pPr algn="l">
              <a:lnSpc>
                <a:spcPts val="2340"/>
              </a:lnSpc>
            </a:pPr>
            <a:r>
              <a:rPr lang="en-US" sz="1950" b="1" spc="0">
                <a:solidFill>
                  <a:srgbClr val="EFEFEF"/>
                </a:solidFill>
                <a:latin typeface="Calibri (MS) Bold"/>
                <a:ea typeface="Calibri (MS) Bold"/>
                <a:cs typeface="Calibri (MS) Bold"/>
                <a:sym typeface="Calibri (MS) Bold"/>
              </a:rPr>
              <a:t>insp.gov.ro</a:t>
            </a:r>
          </a:p>
        </p:txBody>
      </p:sp>
      <p:sp>
        <p:nvSpPr>
          <p:cNvPr id="6" name="TextBox 6"/>
          <p:cNvSpPr txBox="1"/>
          <p:nvPr/>
        </p:nvSpPr>
        <p:spPr>
          <a:xfrm>
            <a:off x="1723823" y="992366"/>
            <a:ext cx="12963797" cy="7701028"/>
          </a:xfrm>
          <a:prstGeom prst="rect">
            <a:avLst/>
          </a:prstGeom>
        </p:spPr>
        <p:txBody>
          <a:bodyPr lIns="0" tIns="0" rIns="0" bIns="0" rtlCol="0" anchor="t">
            <a:spAutoFit/>
          </a:bodyPr>
          <a:lstStyle/>
          <a:p>
            <a:pPr algn="l">
              <a:lnSpc>
                <a:spcPts val="937"/>
              </a:lnSpc>
            </a:pPr>
            <a:endParaRPr/>
          </a:p>
          <a:p>
            <a:pPr algn="l">
              <a:lnSpc>
                <a:spcPts val="1050"/>
              </a:lnSpc>
            </a:pPr>
            <a:r>
              <a:rPr lang="en-US" sz="2100" b="1" spc="0">
                <a:solidFill>
                  <a:srgbClr val="005D79"/>
                </a:solidFill>
                <a:latin typeface="Calibri (MS) Bold"/>
                <a:ea typeface="Calibri (MS) Bold"/>
                <a:cs typeface="Calibri (MS) Bold"/>
                <a:sym typeface="Calibri (MS) Bold"/>
              </a:rPr>
              <a:t>10. Propuneri de activități pentru planificare și implementare</a:t>
            </a:r>
          </a:p>
          <a:p>
            <a:pPr algn="l">
              <a:lnSpc>
                <a:spcPts val="937"/>
              </a:lnSpc>
            </a:pPr>
            <a:endParaRPr lang="en-US" sz="2100" b="1" spc="0">
              <a:solidFill>
                <a:srgbClr val="005D79"/>
              </a:solidFill>
              <a:latin typeface="Calibri (MS) Bold"/>
              <a:ea typeface="Calibri (MS) Bold"/>
              <a:cs typeface="Calibri (MS) Bold"/>
              <a:sym typeface="Calibri (MS) Bold"/>
            </a:endParaRPr>
          </a:p>
          <a:p>
            <a:pPr marL="169797" lvl="1" indent="-84898" algn="just">
              <a:lnSpc>
                <a:spcPts val="2926"/>
              </a:lnSpc>
              <a:buFont typeface="Arial"/>
              <a:buChar char="•"/>
            </a:pPr>
            <a:r>
              <a:rPr lang="en-US" sz="1875" b="1" spc="0">
                <a:solidFill>
                  <a:srgbClr val="262262"/>
                </a:solidFill>
                <a:latin typeface="Calibri (MS) Bold"/>
                <a:ea typeface="Calibri (MS) Bold"/>
                <a:cs typeface="Calibri (MS) Bold"/>
                <a:sym typeface="Calibri (MS) Bold"/>
              </a:rPr>
              <a:t>Transmiterea materialelor IEC către unitățile medicale și medico-sociale din județ, către angajatori din județ, unități de învățământ</a:t>
            </a:r>
          </a:p>
          <a:p>
            <a:pPr marL="169797" lvl="1" indent="-84898" algn="just">
              <a:lnSpc>
                <a:spcPts val="2926"/>
              </a:lnSpc>
              <a:buFont typeface="Arial"/>
              <a:buChar char="•"/>
            </a:pPr>
            <a:r>
              <a:rPr lang="en-US" sz="1875" b="1" spc="0">
                <a:solidFill>
                  <a:srgbClr val="262262"/>
                </a:solidFill>
                <a:latin typeface="Calibri (MS) Bold"/>
                <a:ea typeface="Calibri (MS) Bold"/>
                <a:cs typeface="Calibri (MS) Bold"/>
                <a:sym typeface="Calibri (MS) Bold"/>
              </a:rPr>
              <a:t>Organizarea de fiecare DSP a cel putin 3 seminarii și mese rotunde care să aducă în prim plan profesioniști din domeniul sănătății (medici de familie, medici specialiști, asistenți medicali, fiziokinetoterapeuți, asistenți comunitari, asistenți sociali), pentru a:</a:t>
            </a:r>
          </a:p>
          <a:p>
            <a:pPr marL="176589" lvl="1" indent="-88294" algn="just">
              <a:lnSpc>
                <a:spcPts val="3043"/>
              </a:lnSpc>
            </a:pPr>
            <a:r>
              <a:rPr lang="en-US" sz="1950" b="1" spc="0">
                <a:solidFill>
                  <a:srgbClr val="262262"/>
                </a:solidFill>
                <a:latin typeface="Calibri (MS) Bold"/>
                <a:ea typeface="Calibri (MS) Bold"/>
                <a:cs typeface="Calibri (MS) Bold"/>
                <a:sym typeface="Calibri (MS) Bold"/>
              </a:rPr>
              <a:t>- oferi informatii relevante și credibile, inspirând adulții care pun un accent deosebit pe importanța dedicării fiecarei zile pentru acțiuni în favoarea sănătății personale.</a:t>
            </a:r>
          </a:p>
          <a:p>
            <a:pPr marL="176589" lvl="1" indent="-88294" algn="just">
              <a:lnSpc>
                <a:spcPts val="3043"/>
              </a:lnSpc>
            </a:pPr>
            <a:r>
              <a:rPr lang="en-US" sz="1950" b="1" spc="0">
                <a:solidFill>
                  <a:srgbClr val="262262"/>
                </a:solidFill>
                <a:latin typeface="Calibri (MS) Bold"/>
                <a:ea typeface="Calibri (MS) Bold"/>
                <a:cs typeface="Calibri (MS) Bold"/>
                <a:sym typeface="Calibri (MS) Bold"/>
              </a:rPr>
              <a:t>- oferi date și dovezi concrete bazate pe cercetari relevante, care să consolideze înțelegerea beneficiilor activității fizice.</a:t>
            </a:r>
          </a:p>
          <a:p>
            <a:pPr marL="176589" lvl="1" indent="-88294" algn="just">
              <a:lnSpc>
                <a:spcPts val="3043"/>
              </a:lnSpc>
            </a:pPr>
            <a:r>
              <a:rPr lang="en-US" sz="1950" b="1" spc="0">
                <a:solidFill>
                  <a:srgbClr val="262262"/>
                </a:solidFill>
                <a:latin typeface="Calibri (MS) Bold"/>
                <a:ea typeface="Calibri (MS) Bold"/>
                <a:cs typeface="Calibri (MS) Bold"/>
                <a:sym typeface="Calibri (MS) Bold"/>
              </a:rPr>
              <a:t>Aceste tipuri de activități se pot desfășura inclusiv la locul de muncă.</a:t>
            </a:r>
          </a:p>
          <a:p>
            <a:pPr marL="176589" lvl="1" indent="-88294" algn="just">
              <a:lnSpc>
                <a:spcPts val="3043"/>
              </a:lnSpc>
            </a:pPr>
            <a:r>
              <a:rPr lang="en-US" sz="1950" b="1" spc="0">
                <a:solidFill>
                  <a:srgbClr val="262262"/>
                </a:solidFill>
                <a:latin typeface="Calibri (MS) Bold"/>
                <a:ea typeface="Calibri (MS) Bold"/>
                <a:cs typeface="Calibri (MS) Bold"/>
                <a:sym typeface="Calibri (MS) Bold"/>
              </a:rPr>
              <a:t># Ghidul de intervenție pentru alimentație sănătoasă și activitate fizică în grădinițe și școli</a:t>
            </a:r>
          </a:p>
          <a:p>
            <a:pPr marL="176589" lvl="1" indent="-88294" algn="just">
              <a:lnSpc>
                <a:spcPts val="3043"/>
              </a:lnSpc>
            </a:pPr>
            <a:r>
              <a:rPr lang="en-US" sz="1950" u="sng" spc="0">
                <a:solidFill>
                  <a:srgbClr val="0000EE"/>
                </a:solidFill>
                <a:latin typeface="Calibri (MS)"/>
                <a:ea typeface="Calibri (MS)"/>
                <a:cs typeface="Calibri (MS)"/>
                <a:sym typeface="Calibri (MS)"/>
                <a:hlinkClick r:id="rId4" tooltip="https://www.slideshare.net/slideshow/ghid-pentru-alimentaie-sntoas-i-activitate-fizic-n-grdinie-i-coli-76853467/76853467#Slide%2012"/>
              </a:rPr>
              <a:t>https://www.slideshare.net/slideshow/ghid-pentru-alimentaie-sntoas-i-activitate-fizic-n-grdinie-i-coli-76853467/76853467#12</a:t>
            </a:r>
          </a:p>
          <a:p>
            <a:pPr marL="169797" lvl="1" indent="-84898" algn="just">
              <a:lnSpc>
                <a:spcPts val="2926"/>
              </a:lnSpc>
            </a:pPr>
            <a:r>
              <a:rPr lang="en-US" sz="1875" b="1" spc="0">
                <a:solidFill>
                  <a:srgbClr val="262262"/>
                </a:solidFill>
                <a:latin typeface="Calibri (MS) Bold"/>
                <a:ea typeface="Calibri (MS) Bold"/>
                <a:cs typeface="Calibri (MS) Bold"/>
                <a:sym typeface="Calibri (MS) Bold"/>
              </a:rPr>
              <a:t># Materialul pregatit in proiectul EUPAP , cu recomandări de activitate fizică pentru persoane cu diferite patologii</a:t>
            </a:r>
          </a:p>
          <a:p>
            <a:pPr marL="169797" lvl="1" indent="-84898" algn="just">
              <a:lnSpc>
                <a:spcPts val="2926"/>
              </a:lnSpc>
            </a:pPr>
            <a:r>
              <a:rPr lang="en-US" sz="1875" u="sng" spc="0">
                <a:solidFill>
                  <a:srgbClr val="0000EE"/>
                </a:solidFill>
                <a:latin typeface="Calibri (MS)"/>
                <a:ea typeface="Calibri (MS)"/>
                <a:cs typeface="Calibri (MS)"/>
                <a:sym typeface="Calibri (MS)"/>
                <a:hlinkClick r:id="rId5" tooltip="https://insp.gov.ro/download/cnepss/proiecte_si_parteneriate/eupap/Recomandari-de-activitate-fizica-EUPAP.pdf"/>
              </a:rPr>
              <a:t>https://insp.gov.ro/download/cnepss/proiecte_si_parteneriate/eupap/Recomandari-de-activitate-fizica-EUPAP.pdf</a:t>
            </a:r>
          </a:p>
          <a:p>
            <a:pPr marL="176589" lvl="1" indent="-88294" algn="just">
              <a:lnSpc>
                <a:spcPts val="3043"/>
              </a:lnSpc>
              <a:buFont typeface="Arial"/>
              <a:buChar char="•"/>
            </a:pPr>
            <a:r>
              <a:rPr lang="en-US" sz="1950" b="1" spc="0">
                <a:solidFill>
                  <a:srgbClr val="262262"/>
                </a:solidFill>
                <a:latin typeface="Calibri (MS) Bold"/>
                <a:ea typeface="Calibri (MS) Bold"/>
                <a:cs typeface="Calibri (MS) Bold"/>
                <a:sym typeface="Calibri (MS) Bold"/>
              </a:rPr>
              <a:t>Organizarea de seminarii cu participarea persoanelor din grupul țintă și aparținătorilor acestora, deoarece familia si prietenii sunt factori de sprijin esențiali în adoptarea de către tineri a unui stil de viață sănătos</a:t>
            </a:r>
          </a:p>
          <a:p>
            <a:pPr marL="176589" lvl="1" indent="-88294" algn="just">
              <a:lnSpc>
                <a:spcPts val="3043"/>
              </a:lnSpc>
              <a:buFont typeface="Arial"/>
              <a:buChar char="•"/>
            </a:pPr>
            <a:r>
              <a:rPr lang="en-US" sz="1950" b="1" spc="0">
                <a:solidFill>
                  <a:srgbClr val="262262"/>
                </a:solidFill>
                <a:latin typeface="Calibri (MS) Bold"/>
                <a:ea typeface="Calibri (MS) Bold"/>
                <a:cs typeface="Calibri (MS) Bold"/>
                <a:sym typeface="Calibri (MS) Bold"/>
              </a:rPr>
              <a:t>Postarea materialelor campaniei pe site-urile DSP județene și DSP a municipiului București</a:t>
            </a:r>
          </a:p>
          <a:p>
            <a:pPr marL="169797" lvl="1" indent="-84898" algn="just">
              <a:lnSpc>
                <a:spcPts val="2926"/>
              </a:lnSpc>
              <a:buFont typeface="Arial"/>
              <a:buChar char="•"/>
            </a:pPr>
            <a:r>
              <a:rPr lang="en-US" sz="1875" b="1" spc="0">
                <a:solidFill>
                  <a:srgbClr val="262262"/>
                </a:solidFill>
                <a:latin typeface="Calibri (MS) Bold"/>
                <a:ea typeface="Calibri (MS) Bold"/>
                <a:cs typeface="Calibri (MS) Bold"/>
                <a:sym typeface="Calibri (MS) Bold"/>
              </a:rPr>
              <a:t>Realizarea de activități IEC prin mijloace media (presă scrisă, emisiuni radio-TV, bannere TV, internet, website, social media)</a:t>
            </a:r>
          </a:p>
          <a:p>
            <a:pPr marL="169797" lvl="1" indent="-84898" algn="just">
              <a:lnSpc>
                <a:spcPts val="2926"/>
              </a:lnSpc>
              <a:buFont typeface="Arial"/>
              <a:buChar char="•"/>
            </a:pPr>
            <a:r>
              <a:rPr lang="en-US" sz="1875" b="1" spc="0">
                <a:solidFill>
                  <a:srgbClr val="262262"/>
                </a:solidFill>
                <a:latin typeface="Calibri (MS) Bold"/>
                <a:ea typeface="Calibri (MS) Bold"/>
                <a:cs typeface="Calibri (MS) Bold"/>
                <a:sym typeface="Calibri (MS) Bold"/>
              </a:rPr>
              <a:t>Organizarea de evenimente recreaţionale de exterior/interior și manifestări sportive.</a:t>
            </a:r>
          </a:p>
          <a:p>
            <a:pPr marL="169797" lvl="1" indent="-84898" algn="just">
              <a:lnSpc>
                <a:spcPts val="2926"/>
              </a:lnSpc>
              <a:buFont typeface="Arial"/>
              <a:buChar char="•"/>
            </a:pPr>
            <a:r>
              <a:rPr lang="en-US" sz="1875" b="1" spc="0">
                <a:solidFill>
                  <a:srgbClr val="262262"/>
                </a:solidFill>
                <a:latin typeface="Calibri (MS) Bold"/>
                <a:ea typeface="Calibri (MS) Bold"/>
                <a:cs typeface="Calibri (MS) Bold"/>
                <a:sym typeface="Calibri (MS) Bold"/>
              </a:rPr>
              <a:t>Organizarea de fiecare DSP a cel putin 3 evenimente sau sesiuni fizic/online unde profesorii pot impartasi sfaturi si perspective educative pentru tinerii care nu acordă o atenție deosebită sănătății atâta timp cât se simt bine în mod general.</a:t>
            </a:r>
          </a:p>
          <a:p>
            <a:pPr marL="169797" lvl="1" indent="-84898" algn="just">
              <a:lnSpc>
                <a:spcPts val="937"/>
              </a:lnSpc>
            </a:pPr>
            <a:endParaRPr lang="en-US" sz="1875" b="1" spc="0">
              <a:solidFill>
                <a:srgbClr val="262262"/>
              </a:solidFill>
              <a:latin typeface="Calibri (MS) Bold"/>
              <a:ea typeface="Calibri (MS) Bold"/>
              <a:cs typeface="Calibri (MS) Bold"/>
              <a:sym typeface="Calibri (MS) Bold"/>
            </a:endParaRPr>
          </a:p>
        </p:txBody>
      </p:sp>
      <p:grpSp>
        <p:nvGrpSpPr>
          <p:cNvPr id="7" name="Group 7"/>
          <p:cNvGrpSpPr/>
          <p:nvPr/>
        </p:nvGrpSpPr>
        <p:grpSpPr>
          <a:xfrm>
            <a:off x="0" y="9550121"/>
            <a:ext cx="1145788" cy="754968"/>
            <a:chOff x="0" y="0"/>
            <a:chExt cx="1527717" cy="1006624"/>
          </a:xfrm>
        </p:grpSpPr>
        <p:sp>
          <p:nvSpPr>
            <p:cNvPr id="8" name="Freeform 8"/>
            <p:cNvSpPr/>
            <p:nvPr/>
          </p:nvSpPr>
          <p:spPr>
            <a:xfrm>
              <a:off x="0" y="0"/>
              <a:ext cx="1527717" cy="1006624"/>
            </a:xfrm>
            <a:custGeom>
              <a:avLst/>
              <a:gdLst/>
              <a:ahLst/>
              <a:cxnLst/>
              <a:rect l="l" t="t" r="r" b="b"/>
              <a:pathLst>
                <a:path w="1527717" h="1006624">
                  <a:moveTo>
                    <a:pt x="0" y="0"/>
                  </a:moveTo>
                  <a:lnTo>
                    <a:pt x="1527717" y="0"/>
                  </a:lnTo>
                  <a:lnTo>
                    <a:pt x="1527717" y="1006624"/>
                  </a:lnTo>
                  <a:lnTo>
                    <a:pt x="0" y="1006624"/>
                  </a:lnTo>
                  <a:close/>
                </a:path>
              </a:pathLst>
            </a:custGeom>
            <a:solidFill>
              <a:srgbClr val="000000">
                <a:alpha val="0"/>
              </a:srgbClr>
            </a:solidFill>
          </p:spPr>
        </p:sp>
        <p:sp>
          <p:nvSpPr>
            <p:cNvPr id="9" name="TextBox 9"/>
            <p:cNvSpPr txBox="1"/>
            <p:nvPr/>
          </p:nvSpPr>
          <p:spPr>
            <a:xfrm>
              <a:off x="0" y="-47625"/>
              <a:ext cx="1527717" cy="1054249"/>
            </a:xfrm>
            <a:prstGeom prst="rect">
              <a:avLst/>
            </a:prstGeom>
          </p:spPr>
          <p:txBody>
            <a:bodyPr lIns="0" tIns="0" rIns="0" bIns="0" rtlCol="0" anchor="ctr"/>
            <a:lstStyle/>
            <a:p>
              <a:pPr algn="ctr">
                <a:lnSpc>
                  <a:spcPts val="2611"/>
                </a:lnSpc>
              </a:pPr>
              <a:r>
                <a:rPr lang="en-US" sz="2175" spc="0">
                  <a:solidFill>
                    <a:srgbClr val="FFFFFF"/>
                  </a:solidFill>
                  <a:latin typeface="Calibri (MS)"/>
                  <a:ea typeface="Calibri (MS)"/>
                  <a:cs typeface="Calibri (MS)"/>
                  <a:sym typeface="Calibri (MS)"/>
                </a:rPr>
                <a:t>18</a:t>
              </a:r>
            </a:p>
            <a:p>
              <a:pPr algn="ctr">
                <a:lnSpc>
                  <a:spcPts val="2611"/>
                </a:lnSpc>
              </a:pPr>
              <a:endParaRPr lang="en-US" sz="2175" spc="0">
                <a:solidFill>
                  <a:srgbClr val="FFFFFF"/>
                </a:solidFill>
                <a:latin typeface="Calibri (MS)"/>
                <a:ea typeface="Calibri (MS)"/>
                <a:cs typeface="Calibri (MS)"/>
                <a:sym typeface="Calibri (MS)"/>
              </a:endParaRPr>
            </a:p>
          </p:txBody>
        </p:sp>
      </p:grpSp>
      <p:grpSp>
        <p:nvGrpSpPr>
          <p:cNvPr id="10" name="Group 10"/>
          <p:cNvGrpSpPr>
            <a:grpSpLocks noChangeAspect="1"/>
          </p:cNvGrpSpPr>
          <p:nvPr/>
        </p:nvGrpSpPr>
        <p:grpSpPr>
          <a:xfrm>
            <a:off x="14878119" y="906641"/>
            <a:ext cx="2791811" cy="3831717"/>
            <a:chOff x="0" y="0"/>
            <a:chExt cx="3722414" cy="5108956"/>
          </a:xfrm>
        </p:grpSpPr>
        <p:sp>
          <p:nvSpPr>
            <p:cNvPr id="11" name="Freeform 11"/>
            <p:cNvSpPr/>
            <p:nvPr/>
          </p:nvSpPr>
          <p:spPr>
            <a:xfrm>
              <a:off x="0" y="0"/>
              <a:ext cx="3722370" cy="5108956"/>
            </a:xfrm>
            <a:custGeom>
              <a:avLst/>
              <a:gdLst/>
              <a:ahLst/>
              <a:cxnLst/>
              <a:rect l="l" t="t" r="r" b="b"/>
              <a:pathLst>
                <a:path w="3722370" h="5108956">
                  <a:moveTo>
                    <a:pt x="0" y="0"/>
                  </a:moveTo>
                  <a:lnTo>
                    <a:pt x="3722370" y="0"/>
                  </a:lnTo>
                  <a:lnTo>
                    <a:pt x="3722370" y="5108956"/>
                  </a:lnTo>
                  <a:lnTo>
                    <a:pt x="0" y="5108956"/>
                  </a:lnTo>
                  <a:lnTo>
                    <a:pt x="0" y="0"/>
                  </a:lnTo>
                  <a:close/>
                </a:path>
              </a:pathLst>
            </a:custGeom>
            <a:blipFill>
              <a:blip r:embed="rId6"/>
              <a:stretch>
                <a:fillRect t="-18" r="-1" b="-18"/>
              </a:stretch>
            </a:blipFill>
          </p:spPr>
        </p:sp>
      </p:grpSp>
      <p:grpSp>
        <p:nvGrpSpPr>
          <p:cNvPr id="12" name="Group 12"/>
          <p:cNvGrpSpPr>
            <a:grpSpLocks noChangeAspect="1"/>
          </p:cNvGrpSpPr>
          <p:nvPr/>
        </p:nvGrpSpPr>
        <p:grpSpPr>
          <a:xfrm>
            <a:off x="14777561" y="5272011"/>
            <a:ext cx="2662160" cy="3855486"/>
            <a:chOff x="0" y="0"/>
            <a:chExt cx="3549547" cy="5140648"/>
          </a:xfrm>
        </p:grpSpPr>
        <p:sp>
          <p:nvSpPr>
            <p:cNvPr id="13" name="Freeform 13"/>
            <p:cNvSpPr/>
            <p:nvPr/>
          </p:nvSpPr>
          <p:spPr>
            <a:xfrm>
              <a:off x="0" y="0"/>
              <a:ext cx="3549523" cy="5140706"/>
            </a:xfrm>
            <a:custGeom>
              <a:avLst/>
              <a:gdLst/>
              <a:ahLst/>
              <a:cxnLst/>
              <a:rect l="l" t="t" r="r" b="b"/>
              <a:pathLst>
                <a:path w="3549523" h="5140706">
                  <a:moveTo>
                    <a:pt x="0" y="0"/>
                  </a:moveTo>
                  <a:lnTo>
                    <a:pt x="3549523" y="0"/>
                  </a:lnTo>
                  <a:lnTo>
                    <a:pt x="3549523" y="5140706"/>
                  </a:lnTo>
                  <a:lnTo>
                    <a:pt x="0" y="5140706"/>
                  </a:lnTo>
                  <a:lnTo>
                    <a:pt x="0" y="0"/>
                  </a:lnTo>
                  <a:close/>
                </a:path>
              </a:pathLst>
            </a:custGeom>
            <a:blipFill>
              <a:blip r:embed="rId7"/>
              <a:stretch>
                <a:fillRect l="-137901" t="-21693" r="-138774" b="-24604"/>
              </a:stretch>
            </a:blipFill>
          </p:spPr>
        </p:sp>
      </p:gr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1" y="-14316"/>
            <a:ext cx="1148219" cy="10318571"/>
            <a:chOff x="0" y="0"/>
            <a:chExt cx="1530958" cy="13758094"/>
          </a:xfrm>
        </p:grpSpPr>
        <p:sp>
          <p:nvSpPr>
            <p:cNvPr id="3" name="Freeform 3"/>
            <p:cNvSpPr/>
            <p:nvPr/>
          </p:nvSpPr>
          <p:spPr>
            <a:xfrm>
              <a:off x="0" y="0"/>
              <a:ext cx="1530985" cy="13758038"/>
            </a:xfrm>
            <a:custGeom>
              <a:avLst/>
              <a:gdLst/>
              <a:ahLst/>
              <a:cxnLst/>
              <a:rect l="l" t="t" r="r" b="b"/>
              <a:pathLst>
                <a:path w="1530985" h="13758038">
                  <a:moveTo>
                    <a:pt x="0" y="0"/>
                  </a:moveTo>
                  <a:lnTo>
                    <a:pt x="1530985" y="0"/>
                  </a:lnTo>
                  <a:lnTo>
                    <a:pt x="1530985" y="13758038"/>
                  </a:lnTo>
                  <a:lnTo>
                    <a:pt x="0" y="13758038"/>
                  </a:lnTo>
                  <a:close/>
                </a:path>
              </a:pathLst>
            </a:custGeom>
            <a:solidFill>
              <a:srgbClr val="EFEFEF"/>
            </a:solidFill>
          </p:spPr>
        </p:sp>
      </p:grpSp>
      <p:sp>
        <p:nvSpPr>
          <p:cNvPr id="4" name="Freeform 4"/>
          <p:cNvSpPr/>
          <p:nvPr/>
        </p:nvSpPr>
        <p:spPr>
          <a:xfrm>
            <a:off x="758726" y="664730"/>
            <a:ext cx="773042" cy="1122018"/>
          </a:xfrm>
          <a:custGeom>
            <a:avLst/>
            <a:gdLst/>
            <a:ahLst/>
            <a:cxnLst/>
            <a:rect l="l" t="t" r="r" b="b"/>
            <a:pathLst>
              <a:path w="773042" h="1122018">
                <a:moveTo>
                  <a:pt x="0" y="0"/>
                </a:moveTo>
                <a:lnTo>
                  <a:pt x="773042" y="0"/>
                </a:lnTo>
                <a:lnTo>
                  <a:pt x="773042" y="1122018"/>
                </a:lnTo>
                <a:lnTo>
                  <a:pt x="0" y="1122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rot="-5400000">
            <a:off x="17065294" y="8757372"/>
            <a:ext cx="1040067" cy="386464"/>
          </a:xfrm>
          <a:prstGeom prst="rect">
            <a:avLst/>
          </a:prstGeom>
        </p:spPr>
        <p:txBody>
          <a:bodyPr lIns="0" tIns="0" rIns="0" bIns="0" rtlCol="0" anchor="t">
            <a:spAutoFit/>
          </a:bodyPr>
          <a:lstStyle/>
          <a:p>
            <a:pPr algn="l">
              <a:lnSpc>
                <a:spcPts val="2340"/>
              </a:lnSpc>
            </a:pPr>
            <a:r>
              <a:rPr lang="en-US" sz="1950" b="1" spc="0">
                <a:solidFill>
                  <a:srgbClr val="EFEFEF"/>
                </a:solidFill>
                <a:latin typeface="Calibri (MS) Bold"/>
                <a:ea typeface="Calibri (MS) Bold"/>
                <a:cs typeface="Calibri (MS) Bold"/>
                <a:sym typeface="Calibri (MS) Bold"/>
              </a:rPr>
              <a:t>insp.gov.ro</a:t>
            </a:r>
          </a:p>
        </p:txBody>
      </p:sp>
      <p:sp>
        <p:nvSpPr>
          <p:cNvPr id="6" name="TextBox 6"/>
          <p:cNvSpPr txBox="1"/>
          <p:nvPr/>
        </p:nvSpPr>
        <p:spPr>
          <a:xfrm>
            <a:off x="2505294" y="1197164"/>
            <a:ext cx="9134950" cy="4051189"/>
          </a:xfrm>
          <a:prstGeom prst="rect">
            <a:avLst/>
          </a:prstGeom>
        </p:spPr>
        <p:txBody>
          <a:bodyPr lIns="0" tIns="0" rIns="0" bIns="0" rtlCol="0" anchor="t">
            <a:spAutoFit/>
          </a:bodyPr>
          <a:lstStyle/>
          <a:p>
            <a:pPr algn="l">
              <a:lnSpc>
                <a:spcPts val="2917"/>
              </a:lnSpc>
            </a:pPr>
            <a:r>
              <a:rPr lang="en-US" sz="2701" b="1" spc="0">
                <a:solidFill>
                  <a:srgbClr val="005D79"/>
                </a:solidFill>
                <a:latin typeface="Calibri (MS) Bold"/>
                <a:ea typeface="Calibri (MS) Bold"/>
                <a:cs typeface="Calibri (MS) Bold"/>
                <a:sym typeface="Calibri (MS) Bold"/>
              </a:rPr>
              <a:t>11. Parteneri posibili la nivel local și județean</a:t>
            </a:r>
          </a:p>
          <a:p>
            <a:pPr algn="l">
              <a:lnSpc>
                <a:spcPts val="2917"/>
              </a:lnSpc>
            </a:pPr>
            <a:endParaRPr lang="en-US" sz="2701" b="1" spc="0">
              <a:solidFill>
                <a:srgbClr val="005D79"/>
              </a:solidFill>
              <a:latin typeface="Calibri (MS) Bold"/>
              <a:ea typeface="Calibri (MS) Bold"/>
              <a:cs typeface="Calibri (MS) Bold"/>
              <a:sym typeface="Calibri (MS) Bold"/>
            </a:endParaRPr>
          </a:p>
          <a:p>
            <a:pPr marL="244507" lvl="1" indent="-122254" algn="just">
              <a:lnSpc>
                <a:spcPts val="2917"/>
              </a:lnSpc>
              <a:buFont typeface="Arial"/>
              <a:buChar char="•"/>
            </a:pPr>
            <a:r>
              <a:rPr lang="en-US" sz="2701" b="1" spc="0">
                <a:solidFill>
                  <a:srgbClr val="262262"/>
                </a:solidFill>
                <a:latin typeface="Calibri (MS) Bold"/>
                <a:ea typeface="Calibri (MS) Bold"/>
                <a:cs typeface="Calibri (MS) Bold"/>
                <a:sym typeface="Calibri (MS) Bold"/>
              </a:rPr>
              <a:t>Cabinete de medicina familiei</a:t>
            </a:r>
          </a:p>
          <a:p>
            <a:pPr marL="244507" lvl="1" indent="-122254" algn="just">
              <a:lnSpc>
                <a:spcPts val="2917"/>
              </a:lnSpc>
              <a:buFont typeface="Arial"/>
              <a:buChar char="•"/>
            </a:pPr>
            <a:r>
              <a:rPr lang="en-US" sz="2701" b="1" spc="0">
                <a:solidFill>
                  <a:srgbClr val="262262"/>
                </a:solidFill>
                <a:latin typeface="Calibri (MS) Bold"/>
                <a:ea typeface="Calibri (MS) Bold"/>
                <a:cs typeface="Calibri (MS) Bold"/>
                <a:sym typeface="Calibri (MS) Bold"/>
              </a:rPr>
              <a:t>Ambulatorii și cabinete medicale de specialitate</a:t>
            </a:r>
          </a:p>
          <a:p>
            <a:pPr marL="244507" lvl="1" indent="-122254" algn="just">
              <a:lnSpc>
                <a:spcPts val="2917"/>
              </a:lnSpc>
              <a:buFont typeface="Arial"/>
              <a:buChar char="•"/>
            </a:pPr>
            <a:r>
              <a:rPr lang="en-US" sz="2701" b="1" spc="0">
                <a:solidFill>
                  <a:srgbClr val="262262"/>
                </a:solidFill>
                <a:latin typeface="Calibri (MS) Bold"/>
                <a:ea typeface="Calibri (MS) Bold"/>
                <a:cs typeface="Calibri (MS) Bold"/>
                <a:sym typeface="Calibri (MS) Bold"/>
              </a:rPr>
              <a:t>Centre de sănătate, inclusiv centre de sănătate mintală</a:t>
            </a:r>
          </a:p>
          <a:p>
            <a:pPr marL="244507" lvl="1" indent="-122254" algn="just">
              <a:lnSpc>
                <a:spcPts val="2917"/>
              </a:lnSpc>
              <a:buFont typeface="Arial"/>
              <a:buChar char="•"/>
            </a:pPr>
            <a:r>
              <a:rPr lang="en-US" sz="2701" b="1" spc="0">
                <a:solidFill>
                  <a:srgbClr val="262262"/>
                </a:solidFill>
                <a:latin typeface="Calibri (MS) Bold"/>
                <a:ea typeface="Calibri (MS) Bold"/>
                <a:cs typeface="Calibri (MS) Bold"/>
                <a:sym typeface="Calibri (MS) Bold"/>
              </a:rPr>
              <a:t>Unități medico-sociale</a:t>
            </a:r>
          </a:p>
          <a:p>
            <a:pPr marL="244507" lvl="1" indent="-122254" algn="just">
              <a:lnSpc>
                <a:spcPts val="2917"/>
              </a:lnSpc>
              <a:buFont typeface="Arial"/>
              <a:buChar char="•"/>
            </a:pPr>
            <a:r>
              <a:rPr lang="en-US" sz="2701" b="1" spc="0">
                <a:solidFill>
                  <a:srgbClr val="262262"/>
                </a:solidFill>
                <a:latin typeface="Calibri (MS) Bold"/>
                <a:ea typeface="Calibri (MS) Bold"/>
                <a:cs typeface="Calibri (MS) Bold"/>
                <a:sym typeface="Calibri (MS) Bold"/>
              </a:rPr>
              <a:t>Colegiul Medicilor din România </a:t>
            </a:r>
          </a:p>
          <a:p>
            <a:pPr marL="244507" lvl="1" indent="-122254" algn="just">
              <a:lnSpc>
                <a:spcPts val="2917"/>
              </a:lnSpc>
              <a:buFont typeface="Arial"/>
              <a:buChar char="•"/>
            </a:pPr>
            <a:r>
              <a:rPr lang="en-US" sz="2701" b="1" spc="0">
                <a:solidFill>
                  <a:srgbClr val="262262"/>
                </a:solidFill>
                <a:latin typeface="Calibri (MS) Bold"/>
                <a:ea typeface="Calibri (MS) Bold"/>
                <a:cs typeface="Calibri (MS) Bold"/>
                <a:sym typeface="Calibri (MS) Bold"/>
              </a:rPr>
              <a:t>Instituții media</a:t>
            </a:r>
          </a:p>
          <a:p>
            <a:pPr marL="244507" lvl="1" indent="-122254" algn="just">
              <a:lnSpc>
                <a:spcPts val="2917"/>
              </a:lnSpc>
              <a:buFont typeface="Arial"/>
              <a:buChar char="•"/>
            </a:pPr>
            <a:r>
              <a:rPr lang="en-US" sz="2701" b="1" spc="0">
                <a:solidFill>
                  <a:srgbClr val="262262"/>
                </a:solidFill>
                <a:latin typeface="Calibri (MS) Bold"/>
                <a:ea typeface="Calibri (MS) Bold"/>
                <a:cs typeface="Calibri (MS) Bold"/>
                <a:sym typeface="Calibri (MS) Bold"/>
              </a:rPr>
              <a:t>ONG-uri</a:t>
            </a:r>
          </a:p>
          <a:p>
            <a:pPr marL="244507" lvl="1" indent="-122254" algn="just">
              <a:lnSpc>
                <a:spcPts val="2917"/>
              </a:lnSpc>
              <a:buFont typeface="Arial"/>
              <a:buChar char="•"/>
            </a:pPr>
            <a:r>
              <a:rPr lang="en-US" sz="2701" b="1" spc="0">
                <a:solidFill>
                  <a:srgbClr val="262262"/>
                </a:solidFill>
                <a:latin typeface="Calibri (MS) Bold"/>
                <a:ea typeface="Calibri (MS) Bold"/>
                <a:cs typeface="Calibri (MS) Bold"/>
                <a:sym typeface="Calibri (MS) Bold"/>
              </a:rPr>
              <a:t>Autorități publice județene și locale</a:t>
            </a:r>
          </a:p>
          <a:p>
            <a:pPr marL="244507" lvl="1" indent="-122254" algn="l">
              <a:lnSpc>
                <a:spcPts val="2917"/>
              </a:lnSpc>
            </a:pPr>
            <a:endParaRPr lang="en-US" sz="2701" b="1" spc="0">
              <a:solidFill>
                <a:srgbClr val="262262"/>
              </a:solidFill>
              <a:latin typeface="Calibri (MS) Bold"/>
              <a:ea typeface="Calibri (MS) Bold"/>
              <a:cs typeface="Calibri (MS) Bold"/>
              <a:sym typeface="Calibri (MS) Bold"/>
            </a:endParaRPr>
          </a:p>
        </p:txBody>
      </p:sp>
      <p:grpSp>
        <p:nvGrpSpPr>
          <p:cNvPr id="7" name="Group 7"/>
          <p:cNvGrpSpPr/>
          <p:nvPr/>
        </p:nvGrpSpPr>
        <p:grpSpPr>
          <a:xfrm>
            <a:off x="0" y="9550121"/>
            <a:ext cx="1145788" cy="754968"/>
            <a:chOff x="0" y="0"/>
            <a:chExt cx="1527717" cy="1006624"/>
          </a:xfrm>
        </p:grpSpPr>
        <p:sp>
          <p:nvSpPr>
            <p:cNvPr id="8" name="Freeform 8"/>
            <p:cNvSpPr/>
            <p:nvPr/>
          </p:nvSpPr>
          <p:spPr>
            <a:xfrm>
              <a:off x="0" y="0"/>
              <a:ext cx="1527717" cy="1006624"/>
            </a:xfrm>
            <a:custGeom>
              <a:avLst/>
              <a:gdLst/>
              <a:ahLst/>
              <a:cxnLst/>
              <a:rect l="l" t="t" r="r" b="b"/>
              <a:pathLst>
                <a:path w="1527717" h="1006624">
                  <a:moveTo>
                    <a:pt x="0" y="0"/>
                  </a:moveTo>
                  <a:lnTo>
                    <a:pt x="1527717" y="0"/>
                  </a:lnTo>
                  <a:lnTo>
                    <a:pt x="1527717" y="1006624"/>
                  </a:lnTo>
                  <a:lnTo>
                    <a:pt x="0" y="1006624"/>
                  </a:lnTo>
                  <a:close/>
                </a:path>
              </a:pathLst>
            </a:custGeom>
            <a:solidFill>
              <a:srgbClr val="000000">
                <a:alpha val="0"/>
              </a:srgbClr>
            </a:solidFill>
          </p:spPr>
        </p:sp>
        <p:sp>
          <p:nvSpPr>
            <p:cNvPr id="9" name="TextBox 9"/>
            <p:cNvSpPr txBox="1"/>
            <p:nvPr/>
          </p:nvSpPr>
          <p:spPr>
            <a:xfrm>
              <a:off x="0" y="-47625"/>
              <a:ext cx="1527717" cy="1054249"/>
            </a:xfrm>
            <a:prstGeom prst="rect">
              <a:avLst/>
            </a:prstGeom>
          </p:spPr>
          <p:txBody>
            <a:bodyPr lIns="0" tIns="0" rIns="0" bIns="0" rtlCol="0" anchor="ctr"/>
            <a:lstStyle/>
            <a:p>
              <a:pPr algn="ctr">
                <a:lnSpc>
                  <a:spcPts val="2611"/>
                </a:lnSpc>
              </a:pPr>
              <a:r>
                <a:rPr lang="en-US" sz="2175" spc="0">
                  <a:solidFill>
                    <a:srgbClr val="FFFFFF"/>
                  </a:solidFill>
                  <a:latin typeface="Calibri (MS)"/>
                  <a:ea typeface="Calibri (MS)"/>
                  <a:cs typeface="Calibri (MS)"/>
                  <a:sym typeface="Calibri (MS)"/>
                </a:rPr>
                <a:t>19</a:t>
              </a:r>
            </a:p>
            <a:p>
              <a:pPr algn="ctr">
                <a:lnSpc>
                  <a:spcPts val="2611"/>
                </a:lnSpc>
              </a:pPr>
              <a:endParaRPr lang="en-US" sz="2175" spc="0">
                <a:solidFill>
                  <a:srgbClr val="FFFFFF"/>
                </a:solidFill>
                <a:latin typeface="Calibri (MS)"/>
                <a:ea typeface="Calibri (MS)"/>
                <a:cs typeface="Calibri (MS)"/>
                <a:sym typeface="Calibri (MS)"/>
              </a:endParaRPr>
            </a:p>
          </p:txBody>
        </p:sp>
      </p:gr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1" y="-14316"/>
            <a:ext cx="1148219" cy="10318571"/>
            <a:chOff x="0" y="0"/>
            <a:chExt cx="1530958" cy="13758094"/>
          </a:xfrm>
        </p:grpSpPr>
        <p:sp>
          <p:nvSpPr>
            <p:cNvPr id="3" name="Freeform 3"/>
            <p:cNvSpPr/>
            <p:nvPr/>
          </p:nvSpPr>
          <p:spPr>
            <a:xfrm>
              <a:off x="0" y="0"/>
              <a:ext cx="1530985" cy="13758038"/>
            </a:xfrm>
            <a:custGeom>
              <a:avLst/>
              <a:gdLst/>
              <a:ahLst/>
              <a:cxnLst/>
              <a:rect l="l" t="t" r="r" b="b"/>
              <a:pathLst>
                <a:path w="1530985" h="13758038">
                  <a:moveTo>
                    <a:pt x="0" y="0"/>
                  </a:moveTo>
                  <a:lnTo>
                    <a:pt x="1530985" y="0"/>
                  </a:lnTo>
                  <a:lnTo>
                    <a:pt x="1530985" y="13758038"/>
                  </a:lnTo>
                  <a:lnTo>
                    <a:pt x="0" y="13758038"/>
                  </a:lnTo>
                  <a:close/>
                </a:path>
              </a:pathLst>
            </a:custGeom>
            <a:solidFill>
              <a:srgbClr val="EFEFEF"/>
            </a:solidFill>
          </p:spPr>
        </p:sp>
      </p:grpSp>
      <p:sp>
        <p:nvSpPr>
          <p:cNvPr id="4" name="Freeform 4"/>
          <p:cNvSpPr/>
          <p:nvPr/>
        </p:nvSpPr>
        <p:spPr>
          <a:xfrm>
            <a:off x="758726" y="664730"/>
            <a:ext cx="773042" cy="1122018"/>
          </a:xfrm>
          <a:custGeom>
            <a:avLst/>
            <a:gdLst/>
            <a:ahLst/>
            <a:cxnLst/>
            <a:rect l="l" t="t" r="r" b="b"/>
            <a:pathLst>
              <a:path w="773042" h="1122018">
                <a:moveTo>
                  <a:pt x="0" y="0"/>
                </a:moveTo>
                <a:lnTo>
                  <a:pt x="773042" y="0"/>
                </a:lnTo>
                <a:lnTo>
                  <a:pt x="773042" y="1122018"/>
                </a:lnTo>
                <a:lnTo>
                  <a:pt x="0" y="1122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rot="-5400000">
            <a:off x="17065294" y="8757372"/>
            <a:ext cx="1040067" cy="386464"/>
          </a:xfrm>
          <a:prstGeom prst="rect">
            <a:avLst/>
          </a:prstGeom>
        </p:spPr>
        <p:txBody>
          <a:bodyPr lIns="0" tIns="0" rIns="0" bIns="0" rtlCol="0" anchor="t">
            <a:spAutoFit/>
          </a:bodyPr>
          <a:lstStyle/>
          <a:p>
            <a:pPr algn="l">
              <a:lnSpc>
                <a:spcPts val="2340"/>
              </a:lnSpc>
            </a:pPr>
            <a:r>
              <a:rPr lang="en-US" sz="1950" b="1" spc="0">
                <a:solidFill>
                  <a:srgbClr val="EFEFEF"/>
                </a:solidFill>
                <a:latin typeface="Calibri (MS) Bold"/>
                <a:ea typeface="Calibri (MS) Bold"/>
                <a:cs typeface="Calibri (MS) Bold"/>
                <a:sym typeface="Calibri (MS) Bold"/>
              </a:rPr>
              <a:t>insp.gov.ro</a:t>
            </a:r>
          </a:p>
        </p:txBody>
      </p:sp>
      <p:sp>
        <p:nvSpPr>
          <p:cNvPr id="6" name="TextBox 6"/>
          <p:cNvSpPr txBox="1"/>
          <p:nvPr/>
        </p:nvSpPr>
        <p:spPr>
          <a:xfrm>
            <a:off x="2336860" y="688969"/>
            <a:ext cx="7157777" cy="1054490"/>
          </a:xfrm>
          <a:prstGeom prst="rect">
            <a:avLst/>
          </a:prstGeom>
        </p:spPr>
        <p:txBody>
          <a:bodyPr lIns="0" tIns="0" rIns="0" bIns="0" rtlCol="0" anchor="t">
            <a:spAutoFit/>
          </a:bodyPr>
          <a:lstStyle/>
          <a:p>
            <a:pPr algn="l">
              <a:lnSpc>
                <a:spcPts val="2755"/>
              </a:lnSpc>
            </a:pPr>
            <a:r>
              <a:rPr lang="en-US" sz="2550" b="1" spc="0">
                <a:solidFill>
                  <a:srgbClr val="005D79"/>
                </a:solidFill>
                <a:latin typeface="Calibri (MS) Bold"/>
                <a:ea typeface="Calibri (MS) Bold"/>
                <a:cs typeface="Calibri (MS) Bold"/>
                <a:sym typeface="Calibri (MS) Bold"/>
              </a:rPr>
              <a:t>CUPRINS</a:t>
            </a:r>
          </a:p>
        </p:txBody>
      </p:sp>
      <p:grpSp>
        <p:nvGrpSpPr>
          <p:cNvPr id="7" name="Group 7"/>
          <p:cNvGrpSpPr/>
          <p:nvPr/>
        </p:nvGrpSpPr>
        <p:grpSpPr>
          <a:xfrm>
            <a:off x="0" y="9550121"/>
            <a:ext cx="1145788" cy="549125"/>
            <a:chOff x="0" y="0"/>
            <a:chExt cx="1527717" cy="732166"/>
          </a:xfrm>
        </p:grpSpPr>
        <p:sp>
          <p:nvSpPr>
            <p:cNvPr id="8" name="Freeform 8"/>
            <p:cNvSpPr/>
            <p:nvPr/>
          </p:nvSpPr>
          <p:spPr>
            <a:xfrm>
              <a:off x="0" y="0"/>
              <a:ext cx="1527717" cy="732166"/>
            </a:xfrm>
            <a:custGeom>
              <a:avLst/>
              <a:gdLst/>
              <a:ahLst/>
              <a:cxnLst/>
              <a:rect l="l" t="t" r="r" b="b"/>
              <a:pathLst>
                <a:path w="1527717" h="732166">
                  <a:moveTo>
                    <a:pt x="0" y="0"/>
                  </a:moveTo>
                  <a:lnTo>
                    <a:pt x="1527717" y="0"/>
                  </a:lnTo>
                  <a:lnTo>
                    <a:pt x="1527717" y="732166"/>
                  </a:lnTo>
                  <a:lnTo>
                    <a:pt x="0" y="732166"/>
                  </a:lnTo>
                  <a:close/>
                </a:path>
              </a:pathLst>
            </a:custGeom>
            <a:solidFill>
              <a:srgbClr val="000000">
                <a:alpha val="0"/>
              </a:srgbClr>
            </a:solidFill>
          </p:spPr>
        </p:sp>
        <p:sp>
          <p:nvSpPr>
            <p:cNvPr id="9" name="TextBox 9"/>
            <p:cNvSpPr txBox="1"/>
            <p:nvPr/>
          </p:nvSpPr>
          <p:spPr>
            <a:xfrm>
              <a:off x="0" y="-47625"/>
              <a:ext cx="1527717" cy="779791"/>
            </a:xfrm>
            <a:prstGeom prst="rect">
              <a:avLst/>
            </a:prstGeom>
          </p:spPr>
          <p:txBody>
            <a:bodyPr lIns="0" tIns="0" rIns="0" bIns="0" rtlCol="0" anchor="ctr"/>
            <a:lstStyle/>
            <a:p>
              <a:pPr algn="ctr">
                <a:lnSpc>
                  <a:spcPts val="2611"/>
                </a:lnSpc>
              </a:pPr>
              <a:r>
                <a:rPr lang="en-US" sz="2175" spc="0">
                  <a:solidFill>
                    <a:srgbClr val="FFFFFF"/>
                  </a:solidFill>
                  <a:latin typeface="Calibri (MS)"/>
                  <a:ea typeface="Calibri (MS)"/>
                  <a:cs typeface="Calibri (MS)"/>
                  <a:sym typeface="Calibri (MS)"/>
                </a:rPr>
                <a:t>2</a:t>
              </a:r>
            </a:p>
          </p:txBody>
        </p:sp>
      </p:grpSp>
      <p:sp>
        <p:nvSpPr>
          <p:cNvPr id="10" name="TextBox 10"/>
          <p:cNvSpPr txBox="1"/>
          <p:nvPr/>
        </p:nvSpPr>
        <p:spPr>
          <a:xfrm>
            <a:off x="2164951" y="1153617"/>
            <a:ext cx="15444190" cy="7928547"/>
          </a:xfrm>
          <a:prstGeom prst="rect">
            <a:avLst/>
          </a:prstGeom>
        </p:spPr>
        <p:txBody>
          <a:bodyPr lIns="0" tIns="0" rIns="0" bIns="0" rtlCol="0" anchor="t">
            <a:spAutoFit/>
          </a:bodyPr>
          <a:lstStyle/>
          <a:p>
            <a:pPr algn="l">
              <a:lnSpc>
                <a:spcPts val="3961"/>
              </a:lnSpc>
            </a:pPr>
            <a:r>
              <a:rPr lang="en-US" sz="2200" b="1" spc="0">
                <a:solidFill>
                  <a:srgbClr val="005D79"/>
                </a:solidFill>
                <a:latin typeface="Calibri (MS) Bold"/>
                <a:ea typeface="Calibri (MS) Bold"/>
                <a:cs typeface="Calibri (MS) Bold"/>
                <a:sym typeface="Calibri (MS) Bold"/>
              </a:rPr>
              <a:t>   1. Introducere</a:t>
            </a:r>
          </a:p>
          <a:p>
            <a:pPr marL="199225" lvl="1" indent="-99612" algn="l">
              <a:lnSpc>
                <a:spcPts val="3961"/>
              </a:lnSpc>
            </a:pPr>
            <a:r>
              <a:rPr lang="en-US" sz="2200" b="1" spc="0">
                <a:solidFill>
                  <a:srgbClr val="005D79"/>
                </a:solidFill>
                <a:latin typeface="Calibri (MS) Bold"/>
                <a:ea typeface="Calibri (MS) Bold"/>
                <a:cs typeface="Calibri (MS) Bold"/>
                <a:sym typeface="Calibri (MS) Bold"/>
              </a:rPr>
              <a:t>2.	Tema campaniei</a:t>
            </a:r>
          </a:p>
          <a:p>
            <a:pPr marL="199225" lvl="1" indent="-99612" algn="l">
              <a:lnSpc>
                <a:spcPts val="3961"/>
              </a:lnSpc>
            </a:pPr>
            <a:r>
              <a:rPr lang="en-US" sz="2200" b="1" spc="0">
                <a:solidFill>
                  <a:srgbClr val="005D79"/>
                </a:solidFill>
                <a:latin typeface="Calibri (MS) Bold"/>
                <a:ea typeface="Calibri (MS) Bold"/>
                <a:cs typeface="Calibri (MS) Bold"/>
                <a:sym typeface="Calibri (MS) Bold"/>
              </a:rPr>
              <a:t>3.	Grupul/grupurile țintă</a:t>
            </a:r>
          </a:p>
          <a:p>
            <a:pPr marL="199225" lvl="1" indent="-99612" algn="l">
              <a:lnSpc>
                <a:spcPts val="3961"/>
              </a:lnSpc>
            </a:pPr>
            <a:r>
              <a:rPr lang="en-US" sz="2200" b="1" spc="0">
                <a:solidFill>
                  <a:srgbClr val="005D79"/>
                </a:solidFill>
                <a:latin typeface="Calibri (MS) Bold"/>
                <a:ea typeface="Calibri (MS) Bold"/>
                <a:cs typeface="Calibri (MS) Bold"/>
                <a:sym typeface="Calibri (MS) Bold"/>
              </a:rPr>
              <a:t>4.	Scopul campaniei</a:t>
            </a:r>
          </a:p>
          <a:p>
            <a:pPr marL="199225" lvl="1" indent="-99612" algn="l">
              <a:lnSpc>
                <a:spcPts val="3961"/>
              </a:lnSpc>
            </a:pPr>
            <a:r>
              <a:rPr lang="en-US" sz="2200" b="1" spc="0">
                <a:solidFill>
                  <a:srgbClr val="005D79"/>
                </a:solidFill>
                <a:latin typeface="Calibri (MS) Bold"/>
                <a:ea typeface="Calibri (MS) Bold"/>
                <a:cs typeface="Calibri (MS) Bold"/>
                <a:sym typeface="Calibri (MS) Bold"/>
              </a:rPr>
              <a:t>5.	Obiectivele campaniei</a:t>
            </a:r>
          </a:p>
          <a:p>
            <a:pPr marL="199225" lvl="1" indent="-99612" algn="l">
              <a:lnSpc>
                <a:spcPts val="3961"/>
              </a:lnSpc>
            </a:pPr>
            <a:r>
              <a:rPr lang="en-US" sz="2200" b="1" spc="0">
                <a:solidFill>
                  <a:srgbClr val="005D79"/>
                </a:solidFill>
                <a:latin typeface="Calibri (MS) Bold"/>
                <a:ea typeface="Calibri (MS) Bold"/>
                <a:cs typeface="Calibri (MS) Bold"/>
                <a:sym typeface="Calibri (MS) Bold"/>
              </a:rPr>
              <a:t>6.	Perioada de derulare a campaniei</a:t>
            </a:r>
          </a:p>
          <a:p>
            <a:pPr marL="199225" lvl="1" indent="-99612" algn="l">
              <a:lnSpc>
                <a:spcPts val="3961"/>
              </a:lnSpc>
            </a:pPr>
            <a:r>
              <a:rPr lang="en-US" sz="2200" b="1" spc="0">
                <a:solidFill>
                  <a:srgbClr val="005D79"/>
                </a:solidFill>
                <a:latin typeface="Calibri (MS) Bold"/>
                <a:ea typeface="Calibri (MS) Bold"/>
                <a:cs typeface="Calibri (MS) Bold"/>
                <a:sym typeface="Calibri (MS) Bold"/>
              </a:rPr>
              <a:t>7.	Sloganul campaniei </a:t>
            </a:r>
          </a:p>
          <a:p>
            <a:pPr marL="199225" lvl="1" indent="-99612" algn="l">
              <a:lnSpc>
                <a:spcPts val="3961"/>
              </a:lnSpc>
            </a:pPr>
            <a:r>
              <a:rPr lang="en-US" sz="2200" b="1" spc="0">
                <a:solidFill>
                  <a:srgbClr val="005D79"/>
                </a:solidFill>
                <a:latin typeface="Calibri (MS) Bold"/>
                <a:ea typeface="Calibri (MS) Bold"/>
                <a:cs typeface="Calibri (MS) Bold"/>
                <a:sym typeface="Calibri (MS) Bold"/>
              </a:rPr>
              <a:t>8.	Mesajele principale ale campaniei</a:t>
            </a:r>
          </a:p>
          <a:p>
            <a:pPr marL="199225" lvl="1" indent="-99612" algn="l">
              <a:lnSpc>
                <a:spcPts val="3961"/>
              </a:lnSpc>
            </a:pPr>
            <a:r>
              <a:rPr lang="en-US" sz="2200" b="1" spc="0">
                <a:solidFill>
                  <a:srgbClr val="005D79"/>
                </a:solidFill>
                <a:latin typeface="Calibri (MS) Bold"/>
                <a:ea typeface="Calibri (MS) Bold"/>
                <a:cs typeface="Calibri (MS) Bold"/>
                <a:sym typeface="Calibri (MS) Bold"/>
              </a:rPr>
              <a:t>9.	Lista materialelor informaționale propuse</a:t>
            </a:r>
          </a:p>
          <a:p>
            <a:pPr marL="199225" lvl="1" indent="-99612" algn="l">
              <a:lnSpc>
                <a:spcPts val="3961"/>
              </a:lnSpc>
            </a:pPr>
            <a:r>
              <a:rPr lang="en-US" sz="2200" b="1" spc="0">
                <a:solidFill>
                  <a:srgbClr val="005D79"/>
                </a:solidFill>
                <a:latin typeface="Calibri (MS) Bold"/>
                <a:ea typeface="Calibri (MS) Bold"/>
                <a:cs typeface="Calibri (MS) Bold"/>
                <a:sym typeface="Calibri (MS) Bold"/>
              </a:rPr>
              <a:t>10.Propuneri de activităţi pentru planificare și implementare la nivelul compartimentelor de evaluare şi promovare a sănătăţii din direcţiile de sănătate publică judeţene şi direcţia de sănătate publică a municipiului Bucureşti 11.Parteneri posibili la nivel judeţean</a:t>
            </a:r>
          </a:p>
          <a:p>
            <a:pPr algn="l">
              <a:lnSpc>
                <a:spcPts val="3961"/>
              </a:lnSpc>
            </a:pPr>
            <a:r>
              <a:rPr lang="en-US" sz="2200" b="1">
                <a:solidFill>
                  <a:srgbClr val="005D79"/>
                </a:solidFill>
                <a:latin typeface="Calibri (MS) Bold"/>
                <a:ea typeface="Calibri (MS) Bold"/>
                <a:cs typeface="Calibri (MS) Bold"/>
                <a:sym typeface="Calibri (MS) Bold"/>
              </a:rPr>
              <a:t>11. Parteneri posibili la nivel local și județean</a:t>
            </a:r>
          </a:p>
          <a:p>
            <a:pPr marL="199225" lvl="1" indent="-99612" algn="l">
              <a:lnSpc>
                <a:spcPts val="3961"/>
              </a:lnSpc>
            </a:pPr>
            <a:r>
              <a:rPr lang="en-US" sz="2200" b="1" spc="0">
                <a:solidFill>
                  <a:srgbClr val="005D79"/>
                </a:solidFill>
                <a:latin typeface="Calibri (MS) Bold"/>
                <a:ea typeface="Calibri (MS) Bold"/>
                <a:cs typeface="Calibri (MS) Bold"/>
                <a:sym typeface="Calibri (MS) Bold"/>
              </a:rPr>
              <a:t>12.Implementarea campaniei IEC</a:t>
            </a:r>
          </a:p>
          <a:p>
            <a:pPr marL="199225" lvl="1" indent="-99612" algn="l">
              <a:lnSpc>
                <a:spcPts val="3961"/>
              </a:lnSpc>
            </a:pPr>
            <a:r>
              <a:rPr lang="en-US" sz="2200" b="1" spc="0">
                <a:solidFill>
                  <a:srgbClr val="005D79"/>
                </a:solidFill>
                <a:latin typeface="Calibri (MS) Bold"/>
                <a:ea typeface="Calibri (MS) Bold"/>
                <a:cs typeface="Calibri (MS) Bold"/>
                <a:sym typeface="Calibri (MS) Bold"/>
              </a:rPr>
              <a:t>13.Indicatori de monitorizare/evaluare a conform legislației în vigoare</a:t>
            </a:r>
          </a:p>
          <a:p>
            <a:pPr marL="199225" lvl="1" indent="-99612" algn="l">
              <a:lnSpc>
                <a:spcPts val="3961"/>
              </a:lnSpc>
            </a:pPr>
            <a:r>
              <a:rPr lang="en-US" sz="2200" b="1" spc="0">
                <a:solidFill>
                  <a:srgbClr val="005D79"/>
                </a:solidFill>
                <a:latin typeface="Calibri (MS) Bold"/>
                <a:ea typeface="Calibri (MS) Bold"/>
                <a:cs typeface="Calibri (MS) Bold"/>
                <a:sym typeface="Calibri (MS) Bold"/>
              </a:rPr>
              <a:t>14.Termenul de raportare către CRSP ul desemnat</a:t>
            </a:r>
          </a:p>
          <a:p>
            <a:pPr marL="199225" lvl="1" indent="-99612" algn="l">
              <a:lnSpc>
                <a:spcPts val="3961"/>
              </a:lnSpc>
            </a:pPr>
            <a:r>
              <a:rPr lang="en-US" sz="2200" b="1" spc="0">
                <a:solidFill>
                  <a:srgbClr val="005D79"/>
                </a:solidFill>
                <a:latin typeface="Calibri (MS) Bold"/>
                <a:ea typeface="Calibri (MS) Bold"/>
                <a:cs typeface="Calibri (MS) Bold"/>
                <a:sym typeface="Calibri (MS) Bold"/>
              </a:rPr>
              <a:t>15.Date pentru informaţii şi contact</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1" y="-14316"/>
            <a:ext cx="1148219" cy="10318571"/>
            <a:chOff x="0" y="0"/>
            <a:chExt cx="1530958" cy="13758094"/>
          </a:xfrm>
        </p:grpSpPr>
        <p:sp>
          <p:nvSpPr>
            <p:cNvPr id="3" name="Freeform 3"/>
            <p:cNvSpPr/>
            <p:nvPr/>
          </p:nvSpPr>
          <p:spPr>
            <a:xfrm>
              <a:off x="0" y="0"/>
              <a:ext cx="1530985" cy="13758038"/>
            </a:xfrm>
            <a:custGeom>
              <a:avLst/>
              <a:gdLst/>
              <a:ahLst/>
              <a:cxnLst/>
              <a:rect l="l" t="t" r="r" b="b"/>
              <a:pathLst>
                <a:path w="1530985" h="13758038">
                  <a:moveTo>
                    <a:pt x="0" y="0"/>
                  </a:moveTo>
                  <a:lnTo>
                    <a:pt x="1530985" y="0"/>
                  </a:lnTo>
                  <a:lnTo>
                    <a:pt x="1530985" y="13758038"/>
                  </a:lnTo>
                  <a:lnTo>
                    <a:pt x="0" y="13758038"/>
                  </a:lnTo>
                  <a:close/>
                </a:path>
              </a:pathLst>
            </a:custGeom>
            <a:solidFill>
              <a:srgbClr val="EFEFEF"/>
            </a:solidFill>
          </p:spPr>
        </p:sp>
      </p:grpSp>
      <p:sp>
        <p:nvSpPr>
          <p:cNvPr id="4" name="Freeform 4"/>
          <p:cNvSpPr/>
          <p:nvPr/>
        </p:nvSpPr>
        <p:spPr>
          <a:xfrm>
            <a:off x="758726" y="664730"/>
            <a:ext cx="773042" cy="1122018"/>
          </a:xfrm>
          <a:custGeom>
            <a:avLst/>
            <a:gdLst/>
            <a:ahLst/>
            <a:cxnLst/>
            <a:rect l="l" t="t" r="r" b="b"/>
            <a:pathLst>
              <a:path w="773042" h="1122018">
                <a:moveTo>
                  <a:pt x="0" y="0"/>
                </a:moveTo>
                <a:lnTo>
                  <a:pt x="773042" y="0"/>
                </a:lnTo>
                <a:lnTo>
                  <a:pt x="773042" y="1122018"/>
                </a:lnTo>
                <a:lnTo>
                  <a:pt x="0" y="1122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rot="-5400000">
            <a:off x="17065294" y="8757372"/>
            <a:ext cx="1040067" cy="386464"/>
          </a:xfrm>
          <a:prstGeom prst="rect">
            <a:avLst/>
          </a:prstGeom>
        </p:spPr>
        <p:txBody>
          <a:bodyPr lIns="0" tIns="0" rIns="0" bIns="0" rtlCol="0" anchor="t">
            <a:spAutoFit/>
          </a:bodyPr>
          <a:lstStyle/>
          <a:p>
            <a:pPr algn="l">
              <a:lnSpc>
                <a:spcPts val="2340"/>
              </a:lnSpc>
            </a:pPr>
            <a:r>
              <a:rPr lang="en-US" sz="1950" b="1" spc="0">
                <a:solidFill>
                  <a:srgbClr val="EFEFEF"/>
                </a:solidFill>
                <a:latin typeface="Calibri (MS) Bold"/>
                <a:ea typeface="Calibri (MS) Bold"/>
                <a:cs typeface="Calibri (MS) Bold"/>
                <a:sym typeface="Calibri (MS) Bold"/>
              </a:rPr>
              <a:t>insp.gov.ro</a:t>
            </a:r>
          </a:p>
        </p:txBody>
      </p:sp>
      <p:grpSp>
        <p:nvGrpSpPr>
          <p:cNvPr id="6" name="Group 6"/>
          <p:cNvGrpSpPr/>
          <p:nvPr/>
        </p:nvGrpSpPr>
        <p:grpSpPr>
          <a:xfrm>
            <a:off x="0" y="9550121"/>
            <a:ext cx="1145788" cy="754968"/>
            <a:chOff x="0" y="0"/>
            <a:chExt cx="1527717" cy="1006624"/>
          </a:xfrm>
        </p:grpSpPr>
        <p:sp>
          <p:nvSpPr>
            <p:cNvPr id="7" name="Freeform 7"/>
            <p:cNvSpPr/>
            <p:nvPr/>
          </p:nvSpPr>
          <p:spPr>
            <a:xfrm>
              <a:off x="0" y="0"/>
              <a:ext cx="1527717" cy="1006624"/>
            </a:xfrm>
            <a:custGeom>
              <a:avLst/>
              <a:gdLst/>
              <a:ahLst/>
              <a:cxnLst/>
              <a:rect l="l" t="t" r="r" b="b"/>
              <a:pathLst>
                <a:path w="1527717" h="1006624">
                  <a:moveTo>
                    <a:pt x="0" y="0"/>
                  </a:moveTo>
                  <a:lnTo>
                    <a:pt x="1527717" y="0"/>
                  </a:lnTo>
                  <a:lnTo>
                    <a:pt x="1527717" y="1006624"/>
                  </a:lnTo>
                  <a:lnTo>
                    <a:pt x="0" y="1006624"/>
                  </a:lnTo>
                  <a:close/>
                </a:path>
              </a:pathLst>
            </a:custGeom>
            <a:solidFill>
              <a:srgbClr val="000000">
                <a:alpha val="0"/>
              </a:srgbClr>
            </a:solidFill>
          </p:spPr>
        </p:sp>
        <p:sp>
          <p:nvSpPr>
            <p:cNvPr id="8" name="TextBox 8"/>
            <p:cNvSpPr txBox="1"/>
            <p:nvPr/>
          </p:nvSpPr>
          <p:spPr>
            <a:xfrm>
              <a:off x="0" y="-47625"/>
              <a:ext cx="1527717" cy="1054249"/>
            </a:xfrm>
            <a:prstGeom prst="rect">
              <a:avLst/>
            </a:prstGeom>
          </p:spPr>
          <p:txBody>
            <a:bodyPr lIns="0" tIns="0" rIns="0" bIns="0" rtlCol="0" anchor="ctr"/>
            <a:lstStyle/>
            <a:p>
              <a:pPr algn="ctr">
                <a:lnSpc>
                  <a:spcPts val="2611"/>
                </a:lnSpc>
              </a:pPr>
              <a:r>
                <a:rPr lang="en-US" sz="2175" spc="0">
                  <a:solidFill>
                    <a:srgbClr val="FFFFFF"/>
                  </a:solidFill>
                  <a:latin typeface="Calibri (MS)"/>
                  <a:ea typeface="Calibri (MS)"/>
                  <a:cs typeface="Calibri (MS)"/>
                  <a:sym typeface="Calibri (MS)"/>
                </a:rPr>
                <a:t>20</a:t>
              </a:r>
            </a:p>
            <a:p>
              <a:pPr algn="ctr">
                <a:lnSpc>
                  <a:spcPts val="2611"/>
                </a:lnSpc>
              </a:pPr>
              <a:endParaRPr lang="en-US" sz="2175" spc="0">
                <a:solidFill>
                  <a:srgbClr val="FFFFFF"/>
                </a:solidFill>
                <a:latin typeface="Calibri (MS)"/>
                <a:ea typeface="Calibri (MS)"/>
                <a:cs typeface="Calibri (MS)"/>
                <a:sym typeface="Calibri (MS)"/>
              </a:endParaRPr>
            </a:p>
          </p:txBody>
        </p:sp>
      </p:grpSp>
      <p:sp>
        <p:nvSpPr>
          <p:cNvPr id="9" name="TextBox 9"/>
          <p:cNvSpPr txBox="1"/>
          <p:nvPr/>
        </p:nvSpPr>
        <p:spPr>
          <a:xfrm>
            <a:off x="1926807" y="1866828"/>
            <a:ext cx="15061875" cy="4796873"/>
          </a:xfrm>
          <a:prstGeom prst="rect">
            <a:avLst/>
          </a:prstGeom>
        </p:spPr>
        <p:txBody>
          <a:bodyPr lIns="0" tIns="0" rIns="0" bIns="0" rtlCol="0" anchor="t">
            <a:spAutoFit/>
          </a:bodyPr>
          <a:lstStyle/>
          <a:p>
            <a:pPr algn="l">
              <a:lnSpc>
                <a:spcPts val="2917"/>
              </a:lnSpc>
            </a:pPr>
            <a:r>
              <a:rPr lang="en-US" sz="2701" b="1" spc="0">
                <a:solidFill>
                  <a:srgbClr val="262262"/>
                </a:solidFill>
                <a:latin typeface="Calibri (MS) Bold"/>
                <a:ea typeface="Calibri (MS) Bold"/>
                <a:cs typeface="Calibri (MS) Bold"/>
                <a:sym typeface="Calibri (MS) Bold"/>
              </a:rPr>
              <a:t>CNSBN transmite prin email către compartimentele de evaluare și promovare a sănătății a Direcțiilor de Sănătate Publică Județene și a municipiului București şi în cc către toate celelalte centre regionale de sănătate publică și personalul CNSBN proiectul de planificare a campaniei IEC în România și materialele IEC pregătite.</a:t>
            </a:r>
          </a:p>
          <a:p>
            <a:pPr algn="l">
              <a:lnSpc>
                <a:spcPts val="2917"/>
              </a:lnSpc>
            </a:pPr>
            <a:r>
              <a:rPr lang="en-US" sz="2701" b="1" spc="0">
                <a:solidFill>
                  <a:srgbClr val="262262"/>
                </a:solidFill>
                <a:latin typeface="Calibri (MS) Bold"/>
                <a:ea typeface="Calibri (MS) Bold"/>
                <a:cs typeface="Calibri (MS) Bold"/>
                <a:sym typeface="Calibri (MS) Bold"/>
              </a:rPr>
              <a:t>Personalul compartimentelor de evaluare şi promovare a sănătăţii din direcţiile de sănătate publică judeţene şi direcţia de sănătate publică a municipiului Bucureşti consultă metodologia primită şi elaborează propuneri de activități conform tabelului nr. 2 pe care îl transmit completat prin email către Centrul Regional de Sănătate Publică desemnat şi în cc către celelalte centre regionale de sănătate publică şi CNSBN, în termen de 5 zile de la primirea metodologiei.</a:t>
            </a:r>
          </a:p>
          <a:p>
            <a:pPr algn="l">
              <a:lnSpc>
                <a:spcPts val="2917"/>
              </a:lnSpc>
            </a:pPr>
            <a:endParaRPr lang="en-US" sz="2701" b="1" spc="0">
              <a:solidFill>
                <a:srgbClr val="262262"/>
              </a:solidFill>
              <a:latin typeface="Calibri (MS) Bold"/>
              <a:ea typeface="Calibri (MS) Bold"/>
              <a:cs typeface="Calibri (MS) Bold"/>
              <a:sym typeface="Calibri (MS) Bold"/>
            </a:endParaRPr>
          </a:p>
          <a:p>
            <a:pPr algn="l">
              <a:lnSpc>
                <a:spcPts val="2917"/>
              </a:lnSpc>
            </a:pPr>
            <a:r>
              <a:rPr lang="en-US" sz="2701" b="1" spc="0">
                <a:solidFill>
                  <a:srgbClr val="262262"/>
                </a:solidFill>
                <a:latin typeface="Calibri (MS) Bold"/>
                <a:ea typeface="Calibri (MS) Bold"/>
                <a:cs typeface="Calibri (MS) Bold"/>
                <a:sym typeface="Calibri (MS) Bold"/>
              </a:rPr>
              <a:t>Tabelul nr. 2. Planificarea activităților la nivelul DSP</a:t>
            </a:r>
          </a:p>
          <a:p>
            <a:pPr algn="l">
              <a:lnSpc>
                <a:spcPts val="2917"/>
              </a:lnSpc>
            </a:pPr>
            <a:endParaRPr lang="en-US" sz="2701" b="1" spc="0">
              <a:solidFill>
                <a:srgbClr val="262262"/>
              </a:solidFill>
              <a:latin typeface="Calibri (MS) Bold"/>
              <a:ea typeface="Calibri (MS) Bold"/>
              <a:cs typeface="Calibri (MS) Bold"/>
              <a:sym typeface="Calibri (MS) Bold"/>
            </a:endParaRPr>
          </a:p>
        </p:txBody>
      </p:sp>
      <p:sp>
        <p:nvSpPr>
          <p:cNvPr id="10" name="TextBox 10"/>
          <p:cNvSpPr txBox="1"/>
          <p:nvPr/>
        </p:nvSpPr>
        <p:spPr>
          <a:xfrm>
            <a:off x="2206547" y="1210527"/>
            <a:ext cx="5413345" cy="445688"/>
          </a:xfrm>
          <a:prstGeom prst="rect">
            <a:avLst/>
          </a:prstGeom>
        </p:spPr>
        <p:txBody>
          <a:bodyPr lIns="0" tIns="0" rIns="0" bIns="0" rtlCol="0" anchor="t">
            <a:spAutoFit/>
          </a:bodyPr>
          <a:lstStyle/>
          <a:p>
            <a:pPr algn="l">
              <a:lnSpc>
                <a:spcPts val="3241"/>
              </a:lnSpc>
            </a:pPr>
            <a:r>
              <a:rPr lang="en-US" sz="2701" b="1" spc="0">
                <a:solidFill>
                  <a:srgbClr val="005B4E"/>
                </a:solidFill>
                <a:latin typeface="Calibri (MS) Bold"/>
                <a:ea typeface="Calibri (MS) Bold"/>
                <a:cs typeface="Calibri (MS) Bold"/>
                <a:sym typeface="Calibri (MS) Bold"/>
              </a:rPr>
              <a:t>12. IMPLEMENTAREA CAMPANIEI IEC</a:t>
            </a:r>
          </a:p>
        </p:txBody>
      </p:sp>
      <p:grpSp>
        <p:nvGrpSpPr>
          <p:cNvPr id="11" name="Group 11"/>
          <p:cNvGrpSpPr>
            <a:grpSpLocks noChangeAspect="1"/>
          </p:cNvGrpSpPr>
          <p:nvPr/>
        </p:nvGrpSpPr>
        <p:grpSpPr>
          <a:xfrm>
            <a:off x="2461924" y="6294185"/>
            <a:ext cx="11778761" cy="2814770"/>
            <a:chOff x="0" y="0"/>
            <a:chExt cx="15705015" cy="3753026"/>
          </a:xfrm>
        </p:grpSpPr>
        <p:sp>
          <p:nvSpPr>
            <p:cNvPr id="12" name="Freeform 12"/>
            <p:cNvSpPr/>
            <p:nvPr/>
          </p:nvSpPr>
          <p:spPr>
            <a:xfrm>
              <a:off x="0" y="0"/>
              <a:ext cx="15705074" cy="3752977"/>
            </a:xfrm>
            <a:custGeom>
              <a:avLst/>
              <a:gdLst/>
              <a:ahLst/>
              <a:cxnLst/>
              <a:rect l="l" t="t" r="r" b="b"/>
              <a:pathLst>
                <a:path w="15705074" h="3752977">
                  <a:moveTo>
                    <a:pt x="0" y="0"/>
                  </a:moveTo>
                  <a:lnTo>
                    <a:pt x="15705074" y="0"/>
                  </a:lnTo>
                  <a:lnTo>
                    <a:pt x="15705074" y="3752977"/>
                  </a:lnTo>
                  <a:lnTo>
                    <a:pt x="0" y="3752977"/>
                  </a:lnTo>
                  <a:lnTo>
                    <a:pt x="0" y="0"/>
                  </a:lnTo>
                  <a:close/>
                </a:path>
              </a:pathLst>
            </a:custGeom>
            <a:blipFill>
              <a:blip r:embed="rId4"/>
              <a:stretch>
                <a:fillRect l="-16" r="-15" b="-1"/>
              </a:stretch>
            </a:blipFill>
          </p:spPr>
        </p:sp>
      </p:gr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1" y="-14316"/>
            <a:ext cx="1148219" cy="10318571"/>
            <a:chOff x="0" y="0"/>
            <a:chExt cx="1530958" cy="13758094"/>
          </a:xfrm>
        </p:grpSpPr>
        <p:sp>
          <p:nvSpPr>
            <p:cNvPr id="3" name="Freeform 3"/>
            <p:cNvSpPr/>
            <p:nvPr/>
          </p:nvSpPr>
          <p:spPr>
            <a:xfrm>
              <a:off x="0" y="0"/>
              <a:ext cx="1530985" cy="13758038"/>
            </a:xfrm>
            <a:custGeom>
              <a:avLst/>
              <a:gdLst/>
              <a:ahLst/>
              <a:cxnLst/>
              <a:rect l="l" t="t" r="r" b="b"/>
              <a:pathLst>
                <a:path w="1530985" h="13758038">
                  <a:moveTo>
                    <a:pt x="0" y="0"/>
                  </a:moveTo>
                  <a:lnTo>
                    <a:pt x="1530985" y="0"/>
                  </a:lnTo>
                  <a:lnTo>
                    <a:pt x="1530985" y="13758038"/>
                  </a:lnTo>
                  <a:lnTo>
                    <a:pt x="0" y="13758038"/>
                  </a:lnTo>
                  <a:close/>
                </a:path>
              </a:pathLst>
            </a:custGeom>
            <a:solidFill>
              <a:srgbClr val="EFEFEF"/>
            </a:solidFill>
          </p:spPr>
        </p:sp>
      </p:grpSp>
      <p:sp>
        <p:nvSpPr>
          <p:cNvPr id="4" name="Freeform 4"/>
          <p:cNvSpPr/>
          <p:nvPr/>
        </p:nvSpPr>
        <p:spPr>
          <a:xfrm>
            <a:off x="758726" y="664730"/>
            <a:ext cx="773042" cy="1122018"/>
          </a:xfrm>
          <a:custGeom>
            <a:avLst/>
            <a:gdLst/>
            <a:ahLst/>
            <a:cxnLst/>
            <a:rect l="l" t="t" r="r" b="b"/>
            <a:pathLst>
              <a:path w="773042" h="1122018">
                <a:moveTo>
                  <a:pt x="0" y="0"/>
                </a:moveTo>
                <a:lnTo>
                  <a:pt x="773042" y="0"/>
                </a:lnTo>
                <a:lnTo>
                  <a:pt x="773042" y="1122018"/>
                </a:lnTo>
                <a:lnTo>
                  <a:pt x="0" y="1122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rot="-5400000">
            <a:off x="17065294" y="8757372"/>
            <a:ext cx="1040067" cy="386464"/>
          </a:xfrm>
          <a:prstGeom prst="rect">
            <a:avLst/>
          </a:prstGeom>
        </p:spPr>
        <p:txBody>
          <a:bodyPr lIns="0" tIns="0" rIns="0" bIns="0" rtlCol="0" anchor="t">
            <a:spAutoFit/>
          </a:bodyPr>
          <a:lstStyle/>
          <a:p>
            <a:pPr algn="l">
              <a:lnSpc>
                <a:spcPts val="2340"/>
              </a:lnSpc>
            </a:pPr>
            <a:r>
              <a:rPr lang="en-US" sz="1950" b="1" spc="0">
                <a:solidFill>
                  <a:srgbClr val="EFEFEF"/>
                </a:solidFill>
                <a:latin typeface="Calibri (MS) Bold"/>
                <a:ea typeface="Calibri (MS) Bold"/>
                <a:cs typeface="Calibri (MS) Bold"/>
                <a:sym typeface="Calibri (MS) Bold"/>
              </a:rPr>
              <a:t>insp.gov.ro</a:t>
            </a:r>
          </a:p>
        </p:txBody>
      </p:sp>
      <p:sp>
        <p:nvSpPr>
          <p:cNvPr id="6" name="TextBox 6"/>
          <p:cNvSpPr txBox="1"/>
          <p:nvPr/>
        </p:nvSpPr>
        <p:spPr>
          <a:xfrm>
            <a:off x="1984872" y="1000125"/>
            <a:ext cx="7159128" cy="4809838"/>
          </a:xfrm>
          <a:prstGeom prst="rect">
            <a:avLst/>
          </a:prstGeom>
        </p:spPr>
        <p:txBody>
          <a:bodyPr lIns="0" tIns="0" rIns="0" bIns="0" rtlCol="0" anchor="t">
            <a:spAutoFit/>
          </a:bodyPr>
          <a:lstStyle/>
          <a:p>
            <a:pPr algn="l">
              <a:lnSpc>
                <a:spcPts val="2917"/>
              </a:lnSpc>
            </a:pPr>
            <a:r>
              <a:rPr lang="en-US" sz="2701" b="1" spc="0">
                <a:solidFill>
                  <a:srgbClr val="005D79"/>
                </a:solidFill>
                <a:latin typeface="Calibri (MS) Bold"/>
                <a:ea typeface="Calibri (MS) Bold"/>
                <a:cs typeface="Calibri (MS) Bold"/>
                <a:sym typeface="Calibri (MS) Bold"/>
              </a:rPr>
              <a:t>13. Indicatori de monitorizare/evaluare</a:t>
            </a:r>
          </a:p>
          <a:p>
            <a:pPr algn="l">
              <a:lnSpc>
                <a:spcPts val="2917"/>
              </a:lnSpc>
            </a:pPr>
            <a:endParaRPr lang="en-US" sz="2701" b="1" spc="0">
              <a:solidFill>
                <a:srgbClr val="005D79"/>
              </a:solidFill>
              <a:latin typeface="Calibri (MS) Bold"/>
              <a:ea typeface="Calibri (MS) Bold"/>
              <a:cs typeface="Calibri (MS) Bold"/>
              <a:sym typeface="Calibri (MS) Bold"/>
            </a:endParaRPr>
          </a:p>
          <a:p>
            <a:pPr algn="l">
              <a:lnSpc>
                <a:spcPts val="2917"/>
              </a:lnSpc>
            </a:pPr>
            <a:endParaRPr lang="en-US" sz="2701" b="1" spc="0">
              <a:solidFill>
                <a:srgbClr val="005D79"/>
              </a:solidFill>
              <a:latin typeface="Calibri (MS) Bold"/>
              <a:ea typeface="Calibri (MS) Bold"/>
              <a:cs typeface="Calibri (MS) Bold"/>
              <a:sym typeface="Calibri (MS) Bold"/>
            </a:endParaRPr>
          </a:p>
        </p:txBody>
      </p:sp>
      <p:grpSp>
        <p:nvGrpSpPr>
          <p:cNvPr id="7" name="Group 7"/>
          <p:cNvGrpSpPr/>
          <p:nvPr/>
        </p:nvGrpSpPr>
        <p:grpSpPr>
          <a:xfrm>
            <a:off x="0" y="9550121"/>
            <a:ext cx="1145788" cy="549125"/>
            <a:chOff x="0" y="0"/>
            <a:chExt cx="1527717" cy="732166"/>
          </a:xfrm>
        </p:grpSpPr>
        <p:sp>
          <p:nvSpPr>
            <p:cNvPr id="8" name="Freeform 8"/>
            <p:cNvSpPr/>
            <p:nvPr/>
          </p:nvSpPr>
          <p:spPr>
            <a:xfrm>
              <a:off x="0" y="0"/>
              <a:ext cx="1527717" cy="732166"/>
            </a:xfrm>
            <a:custGeom>
              <a:avLst/>
              <a:gdLst/>
              <a:ahLst/>
              <a:cxnLst/>
              <a:rect l="l" t="t" r="r" b="b"/>
              <a:pathLst>
                <a:path w="1527717" h="732166">
                  <a:moveTo>
                    <a:pt x="0" y="0"/>
                  </a:moveTo>
                  <a:lnTo>
                    <a:pt x="1527717" y="0"/>
                  </a:lnTo>
                  <a:lnTo>
                    <a:pt x="1527717" y="732166"/>
                  </a:lnTo>
                  <a:lnTo>
                    <a:pt x="0" y="732166"/>
                  </a:lnTo>
                  <a:close/>
                </a:path>
              </a:pathLst>
            </a:custGeom>
            <a:solidFill>
              <a:srgbClr val="000000">
                <a:alpha val="0"/>
              </a:srgbClr>
            </a:solidFill>
          </p:spPr>
        </p:sp>
        <p:sp>
          <p:nvSpPr>
            <p:cNvPr id="9" name="TextBox 9"/>
            <p:cNvSpPr txBox="1"/>
            <p:nvPr/>
          </p:nvSpPr>
          <p:spPr>
            <a:xfrm>
              <a:off x="0" y="-47625"/>
              <a:ext cx="1527717" cy="779791"/>
            </a:xfrm>
            <a:prstGeom prst="rect">
              <a:avLst/>
            </a:prstGeom>
          </p:spPr>
          <p:txBody>
            <a:bodyPr lIns="0" tIns="0" rIns="0" bIns="0" rtlCol="0" anchor="ctr"/>
            <a:lstStyle/>
            <a:p>
              <a:pPr algn="ctr">
                <a:lnSpc>
                  <a:spcPts val="2611"/>
                </a:lnSpc>
              </a:pPr>
              <a:r>
                <a:rPr lang="en-US" sz="2175" spc="0">
                  <a:solidFill>
                    <a:srgbClr val="FFFFFF"/>
                  </a:solidFill>
                  <a:latin typeface="Calibri (MS)"/>
                  <a:ea typeface="Calibri (MS)"/>
                  <a:cs typeface="Calibri (MS)"/>
                  <a:sym typeface="Calibri (MS)"/>
                </a:rPr>
                <a:t>21</a:t>
              </a:r>
            </a:p>
          </p:txBody>
        </p:sp>
      </p:grpSp>
      <p:sp>
        <p:nvSpPr>
          <p:cNvPr id="10" name="TextBox 10"/>
          <p:cNvSpPr txBox="1"/>
          <p:nvPr/>
        </p:nvSpPr>
        <p:spPr>
          <a:xfrm>
            <a:off x="3332035" y="1691498"/>
            <a:ext cx="5384544" cy="3089148"/>
          </a:xfrm>
          <a:prstGeom prst="rect">
            <a:avLst/>
          </a:prstGeom>
        </p:spPr>
        <p:txBody>
          <a:bodyPr lIns="0" tIns="0" rIns="0" bIns="0" rtlCol="0" anchor="t">
            <a:spAutoFit/>
          </a:bodyPr>
          <a:lstStyle/>
          <a:p>
            <a:pPr algn="l">
              <a:lnSpc>
                <a:spcPts val="3456"/>
              </a:lnSpc>
            </a:pPr>
            <a:r>
              <a:rPr lang="en-US" sz="2400" b="1" spc="0">
                <a:solidFill>
                  <a:srgbClr val="262262"/>
                </a:solidFill>
                <a:latin typeface="Calibri (MS) Bold"/>
                <a:ea typeface="Calibri (MS) Bold"/>
                <a:cs typeface="Calibri (MS) Bold"/>
                <a:sym typeface="Calibri (MS) Bold"/>
              </a:rPr>
              <a:t>Indicatori fizici</a:t>
            </a:r>
            <a:r>
              <a:rPr lang="en-US" sz="2400" spc="0">
                <a:solidFill>
                  <a:srgbClr val="262262"/>
                </a:solidFill>
                <a:latin typeface="Calibri (MS)"/>
                <a:ea typeface="Calibri (MS)"/>
                <a:cs typeface="Calibri (MS)"/>
                <a:sym typeface="Calibri (MS)"/>
              </a:rPr>
              <a:t> </a:t>
            </a:r>
          </a:p>
          <a:p>
            <a:pPr algn="l">
              <a:lnSpc>
                <a:spcPts val="3456"/>
              </a:lnSpc>
            </a:pPr>
            <a:endParaRPr lang="en-US" sz="2400" spc="0">
              <a:solidFill>
                <a:srgbClr val="262262"/>
              </a:solidFill>
              <a:latin typeface="Calibri (MS)"/>
              <a:ea typeface="Calibri (MS)"/>
              <a:cs typeface="Calibri (MS)"/>
              <a:sym typeface="Calibri (MS)"/>
            </a:endParaRPr>
          </a:p>
          <a:p>
            <a:pPr marL="217255" lvl="1" indent="-108627" algn="l">
              <a:lnSpc>
                <a:spcPts val="3456"/>
              </a:lnSpc>
              <a:buFont typeface="Arial"/>
              <a:buChar char="•"/>
            </a:pPr>
            <a:r>
              <a:rPr lang="en-US" sz="2400" b="1" spc="0">
                <a:solidFill>
                  <a:srgbClr val="262262"/>
                </a:solidFill>
                <a:latin typeface="Calibri (MS) Bold"/>
                <a:ea typeface="Calibri (MS) Bold"/>
                <a:cs typeface="Calibri (MS) Bold"/>
                <a:sym typeface="Calibri (MS) Bold"/>
              </a:rPr>
              <a:t>Număr de activităţi realizate</a:t>
            </a:r>
          </a:p>
          <a:p>
            <a:pPr marL="217255" lvl="1" indent="-108627" algn="l">
              <a:lnSpc>
                <a:spcPts val="3456"/>
              </a:lnSpc>
              <a:buFont typeface="Arial"/>
              <a:buChar char="•"/>
            </a:pPr>
            <a:r>
              <a:rPr lang="en-US" sz="2400" b="1" spc="0">
                <a:solidFill>
                  <a:srgbClr val="262262"/>
                </a:solidFill>
                <a:latin typeface="Calibri (MS) Bold"/>
                <a:ea typeface="Calibri (MS) Bold"/>
                <a:cs typeface="Calibri (MS) Bold"/>
                <a:sym typeface="Calibri (MS) Bold"/>
              </a:rPr>
              <a:t>Număr de materiale IEC distribuite</a:t>
            </a:r>
          </a:p>
          <a:p>
            <a:pPr marL="217255" lvl="1" indent="-108627" algn="l">
              <a:lnSpc>
                <a:spcPts val="3456"/>
              </a:lnSpc>
              <a:buFont typeface="Arial"/>
              <a:buChar char="•"/>
            </a:pPr>
            <a:r>
              <a:rPr lang="en-US" sz="2400" b="1" spc="0">
                <a:solidFill>
                  <a:srgbClr val="262262"/>
                </a:solidFill>
                <a:latin typeface="Calibri (MS) Bold"/>
                <a:ea typeface="Calibri (MS) Bold"/>
                <a:cs typeface="Calibri (MS) Bold"/>
                <a:sym typeface="Calibri (MS) Bold"/>
              </a:rPr>
              <a:t>Nr. articole în presa locală</a:t>
            </a:r>
          </a:p>
          <a:p>
            <a:pPr marL="217255" lvl="1" indent="-108627" algn="l">
              <a:lnSpc>
                <a:spcPts val="3456"/>
              </a:lnSpc>
              <a:buFont typeface="Arial"/>
              <a:buChar char="•"/>
            </a:pPr>
            <a:r>
              <a:rPr lang="en-US" sz="2400" b="1" spc="0">
                <a:solidFill>
                  <a:srgbClr val="262262"/>
                </a:solidFill>
                <a:latin typeface="Calibri (MS) Bold"/>
                <a:ea typeface="Calibri (MS) Bold"/>
                <a:cs typeface="Calibri (MS) Bold"/>
                <a:sym typeface="Calibri (MS) Bold"/>
              </a:rPr>
              <a:t>Nr. apariții radio-TV</a:t>
            </a:r>
          </a:p>
          <a:p>
            <a:pPr marL="217255" lvl="1" indent="-108627" algn="l">
              <a:lnSpc>
                <a:spcPts val="3456"/>
              </a:lnSpc>
            </a:pPr>
            <a:endParaRPr lang="en-US" sz="2400" b="1" spc="0">
              <a:solidFill>
                <a:srgbClr val="262262"/>
              </a:solidFill>
              <a:latin typeface="Calibri (MS) Bold"/>
              <a:ea typeface="Calibri (MS) Bold"/>
              <a:cs typeface="Calibri (MS) Bold"/>
              <a:sym typeface="Calibri (MS) Bold"/>
            </a:endParaRPr>
          </a:p>
        </p:txBody>
      </p:sp>
      <p:sp>
        <p:nvSpPr>
          <p:cNvPr id="11" name="TextBox 11"/>
          <p:cNvSpPr txBox="1"/>
          <p:nvPr/>
        </p:nvSpPr>
        <p:spPr>
          <a:xfrm>
            <a:off x="3332035" y="5049720"/>
            <a:ext cx="5811965" cy="1774698"/>
          </a:xfrm>
          <a:prstGeom prst="rect">
            <a:avLst/>
          </a:prstGeom>
        </p:spPr>
        <p:txBody>
          <a:bodyPr lIns="0" tIns="0" rIns="0" bIns="0" rtlCol="0" anchor="t">
            <a:spAutoFit/>
          </a:bodyPr>
          <a:lstStyle/>
          <a:p>
            <a:pPr algn="l">
              <a:lnSpc>
                <a:spcPts val="3456"/>
              </a:lnSpc>
            </a:pPr>
            <a:r>
              <a:rPr lang="en-US" sz="2400" b="1" spc="0">
                <a:solidFill>
                  <a:srgbClr val="262262"/>
                </a:solidFill>
                <a:latin typeface="Calibri (MS) Bold"/>
                <a:ea typeface="Calibri (MS) Bold"/>
                <a:cs typeface="Calibri (MS) Bold"/>
                <a:sym typeface="Calibri (MS) Bold"/>
              </a:rPr>
              <a:t>Indicatori de eficienţă</a:t>
            </a:r>
          </a:p>
          <a:p>
            <a:pPr algn="l">
              <a:lnSpc>
                <a:spcPts val="3456"/>
              </a:lnSpc>
            </a:pPr>
            <a:endParaRPr lang="en-US" sz="2400" b="1" spc="0">
              <a:solidFill>
                <a:srgbClr val="262262"/>
              </a:solidFill>
              <a:latin typeface="Calibri (MS) Bold"/>
              <a:ea typeface="Calibri (MS) Bold"/>
              <a:cs typeface="Calibri (MS) Bold"/>
              <a:sym typeface="Calibri (MS) Bold"/>
            </a:endParaRPr>
          </a:p>
          <a:p>
            <a:pPr marL="217255" lvl="1" indent="-108627" algn="l">
              <a:lnSpc>
                <a:spcPts val="3456"/>
              </a:lnSpc>
              <a:buFont typeface="Arial"/>
              <a:buChar char="•"/>
            </a:pPr>
            <a:r>
              <a:rPr lang="en-US" sz="2400" b="1" spc="0">
                <a:solidFill>
                  <a:srgbClr val="262262"/>
                </a:solidFill>
                <a:latin typeface="Calibri (MS) Bold"/>
                <a:ea typeface="Calibri (MS) Bold"/>
                <a:cs typeface="Calibri (MS) Bold"/>
                <a:sym typeface="Calibri (MS) Bold"/>
              </a:rPr>
              <a:t>Cost mediu/campanie judeţeană (RON)</a:t>
            </a:r>
          </a:p>
          <a:p>
            <a:pPr marL="217255" lvl="1" indent="-108627" algn="l">
              <a:lnSpc>
                <a:spcPts val="3456"/>
              </a:lnSpc>
            </a:pPr>
            <a:endParaRPr lang="en-US" sz="2400" b="1" spc="0">
              <a:solidFill>
                <a:srgbClr val="262262"/>
              </a:solidFill>
              <a:latin typeface="Calibri (MS) Bold"/>
              <a:ea typeface="Calibri (MS) Bold"/>
              <a:cs typeface="Calibri (MS) Bold"/>
              <a:sym typeface="Calibri (MS) Bold"/>
            </a:endParaRPr>
          </a:p>
        </p:txBody>
      </p:sp>
      <p:sp>
        <p:nvSpPr>
          <p:cNvPr id="12" name="TextBox 12"/>
          <p:cNvSpPr txBox="1"/>
          <p:nvPr/>
        </p:nvSpPr>
        <p:spPr>
          <a:xfrm>
            <a:off x="3332035" y="7423175"/>
            <a:ext cx="5441928" cy="1527429"/>
          </a:xfrm>
          <a:prstGeom prst="rect">
            <a:avLst/>
          </a:prstGeom>
        </p:spPr>
        <p:txBody>
          <a:bodyPr lIns="0" tIns="0" rIns="0" bIns="0" rtlCol="0" anchor="t">
            <a:spAutoFit/>
          </a:bodyPr>
          <a:lstStyle/>
          <a:p>
            <a:pPr algn="l">
              <a:lnSpc>
                <a:spcPts val="2928"/>
              </a:lnSpc>
            </a:pPr>
            <a:r>
              <a:rPr lang="en-US" sz="2400" b="1" spc="0">
                <a:solidFill>
                  <a:srgbClr val="262262"/>
                </a:solidFill>
                <a:latin typeface="Calibri (MS) Bold"/>
                <a:ea typeface="Calibri (MS) Bold"/>
                <a:cs typeface="Calibri (MS) Bold"/>
                <a:sym typeface="Calibri (MS) Bold"/>
              </a:rPr>
              <a:t>Indicatori de rezultat</a:t>
            </a:r>
          </a:p>
          <a:p>
            <a:pPr algn="l">
              <a:lnSpc>
                <a:spcPts val="2928"/>
              </a:lnSpc>
            </a:pPr>
            <a:endParaRPr lang="en-US" sz="2400" b="1" spc="0">
              <a:solidFill>
                <a:srgbClr val="262262"/>
              </a:solidFill>
              <a:latin typeface="Calibri (MS) Bold"/>
              <a:ea typeface="Calibri (MS) Bold"/>
              <a:cs typeface="Calibri (MS) Bold"/>
              <a:sym typeface="Calibri (MS) Bold"/>
            </a:endParaRPr>
          </a:p>
          <a:p>
            <a:pPr marL="217255" lvl="1" indent="-108627" algn="l">
              <a:lnSpc>
                <a:spcPts val="2928"/>
              </a:lnSpc>
              <a:buFont typeface="Arial"/>
              <a:buChar char="•"/>
            </a:pPr>
            <a:r>
              <a:rPr lang="en-US" sz="2400" b="1" spc="0">
                <a:solidFill>
                  <a:srgbClr val="262262"/>
                </a:solidFill>
                <a:latin typeface="Calibri (MS) Bold"/>
                <a:ea typeface="Calibri (MS) Bold"/>
                <a:cs typeface="Calibri (MS) Bold"/>
                <a:sym typeface="Calibri (MS) Bold"/>
              </a:rPr>
              <a:t>Raport al implementării campaniei</a:t>
            </a:r>
          </a:p>
          <a:p>
            <a:pPr marL="217255" lvl="1" indent="-108627" algn="l">
              <a:lnSpc>
                <a:spcPts val="2928"/>
              </a:lnSpc>
              <a:buFont typeface="Arial"/>
              <a:buChar char="•"/>
            </a:pPr>
            <a:r>
              <a:rPr lang="en-US" sz="2400" b="1" spc="0">
                <a:solidFill>
                  <a:srgbClr val="262262"/>
                </a:solidFill>
                <a:latin typeface="Calibri (MS) Bold"/>
                <a:ea typeface="Calibri (MS) Bold"/>
                <a:cs typeface="Calibri (MS) Bold"/>
                <a:sym typeface="Calibri (MS) Bold"/>
              </a:rPr>
              <a:t>Valorificare foto, web, media</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1" y="-14316"/>
            <a:ext cx="1148219" cy="10318571"/>
            <a:chOff x="0" y="0"/>
            <a:chExt cx="1530958" cy="13758094"/>
          </a:xfrm>
        </p:grpSpPr>
        <p:sp>
          <p:nvSpPr>
            <p:cNvPr id="3" name="Freeform 3"/>
            <p:cNvSpPr/>
            <p:nvPr/>
          </p:nvSpPr>
          <p:spPr>
            <a:xfrm>
              <a:off x="0" y="0"/>
              <a:ext cx="1530985" cy="13758038"/>
            </a:xfrm>
            <a:custGeom>
              <a:avLst/>
              <a:gdLst/>
              <a:ahLst/>
              <a:cxnLst/>
              <a:rect l="l" t="t" r="r" b="b"/>
              <a:pathLst>
                <a:path w="1530985" h="13758038">
                  <a:moveTo>
                    <a:pt x="0" y="0"/>
                  </a:moveTo>
                  <a:lnTo>
                    <a:pt x="1530985" y="0"/>
                  </a:lnTo>
                  <a:lnTo>
                    <a:pt x="1530985" y="13758038"/>
                  </a:lnTo>
                  <a:lnTo>
                    <a:pt x="0" y="13758038"/>
                  </a:lnTo>
                  <a:close/>
                </a:path>
              </a:pathLst>
            </a:custGeom>
            <a:solidFill>
              <a:srgbClr val="EFEFEF"/>
            </a:solidFill>
          </p:spPr>
        </p:sp>
      </p:grpSp>
      <p:sp>
        <p:nvSpPr>
          <p:cNvPr id="4" name="Freeform 4"/>
          <p:cNvSpPr/>
          <p:nvPr/>
        </p:nvSpPr>
        <p:spPr>
          <a:xfrm>
            <a:off x="758726" y="664730"/>
            <a:ext cx="773042" cy="1122018"/>
          </a:xfrm>
          <a:custGeom>
            <a:avLst/>
            <a:gdLst/>
            <a:ahLst/>
            <a:cxnLst/>
            <a:rect l="l" t="t" r="r" b="b"/>
            <a:pathLst>
              <a:path w="773042" h="1122018">
                <a:moveTo>
                  <a:pt x="0" y="0"/>
                </a:moveTo>
                <a:lnTo>
                  <a:pt x="773042" y="0"/>
                </a:lnTo>
                <a:lnTo>
                  <a:pt x="773042" y="1122018"/>
                </a:lnTo>
                <a:lnTo>
                  <a:pt x="0" y="1122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rot="-5400000">
            <a:off x="17065294" y="8757372"/>
            <a:ext cx="1040067" cy="386464"/>
          </a:xfrm>
          <a:prstGeom prst="rect">
            <a:avLst/>
          </a:prstGeom>
        </p:spPr>
        <p:txBody>
          <a:bodyPr lIns="0" tIns="0" rIns="0" bIns="0" rtlCol="0" anchor="t">
            <a:spAutoFit/>
          </a:bodyPr>
          <a:lstStyle/>
          <a:p>
            <a:pPr algn="l">
              <a:lnSpc>
                <a:spcPts val="2340"/>
              </a:lnSpc>
            </a:pPr>
            <a:r>
              <a:rPr lang="en-US" sz="1950" b="1" spc="0">
                <a:solidFill>
                  <a:srgbClr val="EFEFEF"/>
                </a:solidFill>
                <a:latin typeface="Calibri (MS) Bold"/>
                <a:ea typeface="Calibri (MS) Bold"/>
                <a:cs typeface="Calibri (MS) Bold"/>
                <a:sym typeface="Calibri (MS) Bold"/>
              </a:rPr>
              <a:t>insp.gov.ro</a:t>
            </a:r>
          </a:p>
        </p:txBody>
      </p:sp>
      <p:sp>
        <p:nvSpPr>
          <p:cNvPr id="6" name="TextBox 6"/>
          <p:cNvSpPr txBox="1"/>
          <p:nvPr/>
        </p:nvSpPr>
        <p:spPr>
          <a:xfrm>
            <a:off x="2143361" y="1216214"/>
            <a:ext cx="14874619" cy="2569845"/>
          </a:xfrm>
          <a:prstGeom prst="rect">
            <a:avLst/>
          </a:prstGeom>
        </p:spPr>
        <p:txBody>
          <a:bodyPr lIns="0" tIns="0" rIns="0" bIns="0" rtlCol="0" anchor="t">
            <a:spAutoFit/>
          </a:bodyPr>
          <a:lstStyle/>
          <a:p>
            <a:pPr algn="l">
              <a:lnSpc>
                <a:spcPts val="2520"/>
              </a:lnSpc>
            </a:pPr>
            <a:r>
              <a:rPr lang="en-US" sz="2400" b="1" spc="72">
                <a:solidFill>
                  <a:srgbClr val="005D79"/>
                </a:solidFill>
                <a:latin typeface="Calibri (MS) Bold"/>
                <a:ea typeface="Calibri (MS) Bold"/>
                <a:cs typeface="Calibri (MS) Bold"/>
                <a:sym typeface="Calibri (MS) Bold"/>
              </a:rPr>
              <a:t>14. Termenul de raportare către CRSP-ul desemnat</a:t>
            </a:r>
          </a:p>
          <a:p>
            <a:pPr marL="217255" lvl="1" indent="-108627" algn="l">
              <a:lnSpc>
                <a:spcPts val="2520"/>
              </a:lnSpc>
              <a:buFont typeface="Arial"/>
              <a:buChar char="•"/>
            </a:pPr>
            <a:r>
              <a:rPr lang="en-US" sz="2400" b="1" spc="72">
                <a:solidFill>
                  <a:srgbClr val="262262"/>
                </a:solidFill>
                <a:latin typeface="Calibri (MS) Bold"/>
                <a:ea typeface="Calibri (MS) Bold"/>
                <a:cs typeface="Calibri (MS) Bold"/>
                <a:sym typeface="Calibri (MS) Bold"/>
              </a:rPr>
              <a:t>după cel mult 30 de zile de la finalizarea campaniei către CRSP TgMures – Secția Externă Sibiu, in format Excel, împreună cu varianta semnată </a:t>
            </a:r>
            <a:r>
              <a:rPr lang="en-US" sz="2400" b="1" spc="72">
                <a:solidFill>
                  <a:srgbClr val="EF7791"/>
                </a:solidFill>
                <a:latin typeface="Calibri (MS) Bold"/>
                <a:ea typeface="Calibri (MS) Bold"/>
                <a:cs typeface="Calibri (MS) Bold"/>
                <a:sym typeface="Calibri (MS) Bold"/>
              </a:rPr>
              <a:t>: </a:t>
            </a:r>
          </a:p>
          <a:p>
            <a:pPr marL="217255" lvl="1" indent="-108627" algn="ctr">
              <a:lnSpc>
                <a:spcPts val="2520"/>
              </a:lnSpc>
            </a:pPr>
            <a:r>
              <a:rPr lang="en-US" sz="2400" b="1" spc="72">
                <a:solidFill>
                  <a:srgbClr val="EF7791"/>
                </a:solidFill>
                <a:latin typeface="Calibri (MS) Bold"/>
                <a:ea typeface="Calibri (MS) Bold"/>
                <a:cs typeface="Calibri (MS) Bold"/>
                <a:sym typeface="Calibri (MS) Bold"/>
              </a:rPr>
              <a:t>      </a:t>
            </a:r>
            <a:r>
              <a:rPr lang="en-US" sz="2400" b="1" spc="72">
                <a:solidFill>
                  <a:srgbClr val="AC1535"/>
                </a:solidFill>
                <a:latin typeface="Calibri (MS) Bold"/>
                <a:ea typeface="Calibri (MS) Bold"/>
                <a:cs typeface="Calibri (MS) Bold"/>
                <a:sym typeface="Calibri (MS) Bold"/>
              </a:rPr>
              <a:t>3O NOIEMBRIE 2025</a:t>
            </a:r>
          </a:p>
          <a:p>
            <a:pPr marL="217255" lvl="1" indent="-108627" algn="ctr">
              <a:lnSpc>
                <a:spcPts val="2520"/>
              </a:lnSpc>
            </a:pPr>
            <a:endParaRPr lang="en-US" sz="2400" b="1" spc="72">
              <a:solidFill>
                <a:srgbClr val="AC1535"/>
              </a:solidFill>
              <a:latin typeface="Calibri (MS) Bold"/>
              <a:ea typeface="Calibri (MS) Bold"/>
              <a:cs typeface="Calibri (MS) Bold"/>
              <a:sym typeface="Calibri (MS) Bold"/>
            </a:endParaRPr>
          </a:p>
          <a:p>
            <a:pPr marL="217255" lvl="1" indent="-108627" algn="l">
              <a:lnSpc>
                <a:spcPts val="2520"/>
              </a:lnSpc>
            </a:pPr>
            <a:r>
              <a:rPr lang="en-US" sz="2400" b="1" spc="72">
                <a:solidFill>
                  <a:srgbClr val="005D79"/>
                </a:solidFill>
                <a:latin typeface="Calibri (MS) Bold"/>
                <a:ea typeface="Calibri (MS) Bold"/>
                <a:cs typeface="Calibri (MS) Bold"/>
                <a:sym typeface="Calibri (MS) Bold"/>
              </a:rPr>
              <a:t>Tabel de raportare in</a:t>
            </a:r>
            <a:r>
              <a:rPr lang="en-US" sz="2400" b="1" spc="72">
                <a:solidFill>
                  <a:srgbClr val="C00000"/>
                </a:solidFill>
                <a:latin typeface="Calibri (MS) Bold"/>
                <a:ea typeface="Calibri (MS) Bold"/>
                <a:cs typeface="Calibri (MS) Bold"/>
                <a:sym typeface="Calibri (MS) Bold"/>
              </a:rPr>
              <a:t> EXCEL </a:t>
            </a:r>
            <a:r>
              <a:rPr lang="en-US" sz="2400" b="1" spc="72">
                <a:solidFill>
                  <a:srgbClr val="005D79"/>
                </a:solidFill>
                <a:latin typeface="Calibri (MS) Bold"/>
                <a:ea typeface="Calibri (MS) Bold"/>
                <a:cs typeface="Calibri (MS) Bold"/>
                <a:sym typeface="Calibri (MS) Bold"/>
              </a:rPr>
              <a:t>:</a:t>
            </a:r>
          </a:p>
          <a:p>
            <a:pPr marL="217255" lvl="1" indent="-108627" algn="l">
              <a:lnSpc>
                <a:spcPts val="2520"/>
              </a:lnSpc>
            </a:pPr>
            <a:endParaRPr lang="en-US" sz="2400" b="1" spc="72">
              <a:solidFill>
                <a:srgbClr val="005D79"/>
              </a:solidFill>
              <a:latin typeface="Calibri (MS) Bold"/>
              <a:ea typeface="Calibri (MS) Bold"/>
              <a:cs typeface="Calibri (MS) Bold"/>
              <a:sym typeface="Calibri (MS) Bold"/>
            </a:endParaRPr>
          </a:p>
          <a:p>
            <a:pPr marL="217255" lvl="1" indent="-108627" algn="l">
              <a:lnSpc>
                <a:spcPts val="2520"/>
              </a:lnSpc>
            </a:pPr>
            <a:endParaRPr lang="en-US" sz="2400" b="1" spc="72">
              <a:solidFill>
                <a:srgbClr val="005D79"/>
              </a:solidFill>
              <a:latin typeface="Calibri (MS) Bold"/>
              <a:ea typeface="Calibri (MS) Bold"/>
              <a:cs typeface="Calibri (MS) Bold"/>
              <a:sym typeface="Calibri (MS) Bold"/>
            </a:endParaRPr>
          </a:p>
        </p:txBody>
      </p:sp>
      <p:grpSp>
        <p:nvGrpSpPr>
          <p:cNvPr id="7" name="Group 7"/>
          <p:cNvGrpSpPr/>
          <p:nvPr/>
        </p:nvGrpSpPr>
        <p:grpSpPr>
          <a:xfrm>
            <a:off x="0" y="9550121"/>
            <a:ext cx="1145788" cy="754968"/>
            <a:chOff x="0" y="0"/>
            <a:chExt cx="1527717" cy="1006624"/>
          </a:xfrm>
        </p:grpSpPr>
        <p:sp>
          <p:nvSpPr>
            <p:cNvPr id="8" name="Freeform 8"/>
            <p:cNvSpPr/>
            <p:nvPr/>
          </p:nvSpPr>
          <p:spPr>
            <a:xfrm>
              <a:off x="0" y="0"/>
              <a:ext cx="1527717" cy="1006624"/>
            </a:xfrm>
            <a:custGeom>
              <a:avLst/>
              <a:gdLst/>
              <a:ahLst/>
              <a:cxnLst/>
              <a:rect l="l" t="t" r="r" b="b"/>
              <a:pathLst>
                <a:path w="1527717" h="1006624">
                  <a:moveTo>
                    <a:pt x="0" y="0"/>
                  </a:moveTo>
                  <a:lnTo>
                    <a:pt x="1527717" y="0"/>
                  </a:lnTo>
                  <a:lnTo>
                    <a:pt x="1527717" y="1006624"/>
                  </a:lnTo>
                  <a:lnTo>
                    <a:pt x="0" y="1006624"/>
                  </a:lnTo>
                  <a:close/>
                </a:path>
              </a:pathLst>
            </a:custGeom>
            <a:solidFill>
              <a:srgbClr val="000000">
                <a:alpha val="0"/>
              </a:srgbClr>
            </a:solidFill>
          </p:spPr>
        </p:sp>
        <p:sp>
          <p:nvSpPr>
            <p:cNvPr id="9" name="TextBox 9"/>
            <p:cNvSpPr txBox="1"/>
            <p:nvPr/>
          </p:nvSpPr>
          <p:spPr>
            <a:xfrm>
              <a:off x="0" y="-47625"/>
              <a:ext cx="1527717" cy="1054249"/>
            </a:xfrm>
            <a:prstGeom prst="rect">
              <a:avLst/>
            </a:prstGeom>
          </p:spPr>
          <p:txBody>
            <a:bodyPr lIns="0" tIns="0" rIns="0" bIns="0" rtlCol="0" anchor="ctr"/>
            <a:lstStyle/>
            <a:p>
              <a:pPr algn="ctr">
                <a:lnSpc>
                  <a:spcPts val="2611"/>
                </a:lnSpc>
              </a:pPr>
              <a:r>
                <a:rPr lang="en-US" sz="2175" spc="0">
                  <a:solidFill>
                    <a:srgbClr val="FFFFFF"/>
                  </a:solidFill>
                  <a:latin typeface="Calibri (MS)"/>
                  <a:ea typeface="Calibri (MS)"/>
                  <a:cs typeface="Calibri (MS)"/>
                  <a:sym typeface="Calibri (MS)"/>
                </a:rPr>
                <a:t>22</a:t>
              </a:r>
            </a:p>
            <a:p>
              <a:pPr algn="ctr">
                <a:lnSpc>
                  <a:spcPts val="2611"/>
                </a:lnSpc>
              </a:pPr>
              <a:endParaRPr lang="en-US" sz="2175" spc="0">
                <a:solidFill>
                  <a:srgbClr val="FFFFFF"/>
                </a:solidFill>
                <a:latin typeface="Calibri (MS)"/>
                <a:ea typeface="Calibri (MS)"/>
                <a:cs typeface="Calibri (MS)"/>
                <a:sym typeface="Calibri (MS)"/>
              </a:endParaRPr>
            </a:p>
          </p:txBody>
        </p:sp>
      </p:grpSp>
      <p:grpSp>
        <p:nvGrpSpPr>
          <p:cNvPr id="10" name="Group 10"/>
          <p:cNvGrpSpPr>
            <a:grpSpLocks noChangeAspect="1"/>
          </p:cNvGrpSpPr>
          <p:nvPr/>
        </p:nvGrpSpPr>
        <p:grpSpPr>
          <a:xfrm>
            <a:off x="2867558" y="4668957"/>
            <a:ext cx="12552883" cy="3347147"/>
            <a:chOff x="0" y="0"/>
            <a:chExt cx="16737178" cy="4462863"/>
          </a:xfrm>
        </p:grpSpPr>
        <p:sp>
          <p:nvSpPr>
            <p:cNvPr id="11" name="Freeform 11"/>
            <p:cNvSpPr/>
            <p:nvPr/>
          </p:nvSpPr>
          <p:spPr>
            <a:xfrm>
              <a:off x="0" y="0"/>
              <a:ext cx="16737203" cy="4462907"/>
            </a:xfrm>
            <a:custGeom>
              <a:avLst/>
              <a:gdLst/>
              <a:ahLst/>
              <a:cxnLst/>
              <a:rect l="l" t="t" r="r" b="b"/>
              <a:pathLst>
                <a:path w="16737203" h="4462907">
                  <a:moveTo>
                    <a:pt x="0" y="0"/>
                  </a:moveTo>
                  <a:lnTo>
                    <a:pt x="16737203" y="0"/>
                  </a:lnTo>
                  <a:lnTo>
                    <a:pt x="16737203" y="4462907"/>
                  </a:lnTo>
                  <a:lnTo>
                    <a:pt x="0" y="4462907"/>
                  </a:lnTo>
                  <a:lnTo>
                    <a:pt x="0" y="0"/>
                  </a:lnTo>
                  <a:close/>
                </a:path>
              </a:pathLst>
            </a:custGeom>
            <a:blipFill>
              <a:blip r:embed="rId4"/>
              <a:stretch>
                <a:fillRect l="-13" r="-13"/>
              </a:stretch>
            </a:blipFill>
          </p:spPr>
        </p:sp>
      </p:gr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1" y="-14316"/>
            <a:ext cx="1148219" cy="10318571"/>
            <a:chOff x="0" y="0"/>
            <a:chExt cx="1530958" cy="13758094"/>
          </a:xfrm>
        </p:grpSpPr>
        <p:sp>
          <p:nvSpPr>
            <p:cNvPr id="3" name="Freeform 3"/>
            <p:cNvSpPr/>
            <p:nvPr/>
          </p:nvSpPr>
          <p:spPr>
            <a:xfrm>
              <a:off x="0" y="0"/>
              <a:ext cx="1530985" cy="13758038"/>
            </a:xfrm>
            <a:custGeom>
              <a:avLst/>
              <a:gdLst/>
              <a:ahLst/>
              <a:cxnLst/>
              <a:rect l="l" t="t" r="r" b="b"/>
              <a:pathLst>
                <a:path w="1530985" h="13758038">
                  <a:moveTo>
                    <a:pt x="0" y="0"/>
                  </a:moveTo>
                  <a:lnTo>
                    <a:pt x="1530985" y="0"/>
                  </a:lnTo>
                  <a:lnTo>
                    <a:pt x="1530985" y="13758038"/>
                  </a:lnTo>
                  <a:lnTo>
                    <a:pt x="0" y="13758038"/>
                  </a:lnTo>
                  <a:close/>
                </a:path>
              </a:pathLst>
            </a:custGeom>
            <a:solidFill>
              <a:srgbClr val="EFEFEF"/>
            </a:solidFill>
          </p:spPr>
        </p:sp>
      </p:grpSp>
      <p:sp>
        <p:nvSpPr>
          <p:cNvPr id="4" name="Freeform 4"/>
          <p:cNvSpPr/>
          <p:nvPr/>
        </p:nvSpPr>
        <p:spPr>
          <a:xfrm>
            <a:off x="758726" y="664730"/>
            <a:ext cx="773042" cy="1122018"/>
          </a:xfrm>
          <a:custGeom>
            <a:avLst/>
            <a:gdLst/>
            <a:ahLst/>
            <a:cxnLst/>
            <a:rect l="l" t="t" r="r" b="b"/>
            <a:pathLst>
              <a:path w="773042" h="1122018">
                <a:moveTo>
                  <a:pt x="0" y="0"/>
                </a:moveTo>
                <a:lnTo>
                  <a:pt x="773042" y="0"/>
                </a:lnTo>
                <a:lnTo>
                  <a:pt x="773042" y="1122018"/>
                </a:lnTo>
                <a:lnTo>
                  <a:pt x="0" y="1122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rot="-5400000">
            <a:off x="17065294" y="8757372"/>
            <a:ext cx="1040067" cy="386464"/>
          </a:xfrm>
          <a:prstGeom prst="rect">
            <a:avLst/>
          </a:prstGeom>
        </p:spPr>
        <p:txBody>
          <a:bodyPr lIns="0" tIns="0" rIns="0" bIns="0" rtlCol="0" anchor="t">
            <a:spAutoFit/>
          </a:bodyPr>
          <a:lstStyle/>
          <a:p>
            <a:pPr algn="l">
              <a:lnSpc>
                <a:spcPts val="2340"/>
              </a:lnSpc>
            </a:pPr>
            <a:r>
              <a:rPr lang="en-US" sz="1950" b="1" spc="0">
                <a:solidFill>
                  <a:srgbClr val="EFEFEF"/>
                </a:solidFill>
                <a:latin typeface="Calibri (MS) Bold"/>
                <a:ea typeface="Calibri (MS) Bold"/>
                <a:cs typeface="Calibri (MS) Bold"/>
                <a:sym typeface="Calibri (MS) Bold"/>
              </a:rPr>
              <a:t>insp.gov.ro</a:t>
            </a:r>
          </a:p>
        </p:txBody>
      </p:sp>
      <p:sp>
        <p:nvSpPr>
          <p:cNvPr id="6" name="TextBox 6"/>
          <p:cNvSpPr txBox="1"/>
          <p:nvPr/>
        </p:nvSpPr>
        <p:spPr>
          <a:xfrm>
            <a:off x="2235950" y="1000125"/>
            <a:ext cx="9430445" cy="2965339"/>
          </a:xfrm>
          <a:prstGeom prst="rect">
            <a:avLst/>
          </a:prstGeom>
        </p:spPr>
        <p:txBody>
          <a:bodyPr lIns="0" tIns="0" rIns="0" bIns="0" rtlCol="0" anchor="t">
            <a:spAutoFit/>
          </a:bodyPr>
          <a:lstStyle/>
          <a:p>
            <a:pPr algn="l">
              <a:lnSpc>
                <a:spcPts val="2917"/>
              </a:lnSpc>
            </a:pPr>
            <a:r>
              <a:rPr lang="en-US" sz="2701" b="1" spc="0">
                <a:solidFill>
                  <a:srgbClr val="005D79"/>
                </a:solidFill>
                <a:latin typeface="Calibri (MS) Bold"/>
                <a:ea typeface="Calibri (MS) Bold"/>
                <a:cs typeface="Calibri (MS) Bold"/>
                <a:sym typeface="Calibri (MS) Bold"/>
              </a:rPr>
              <a:t>15. Date pentru informații și contact</a:t>
            </a:r>
          </a:p>
          <a:p>
            <a:pPr algn="l">
              <a:lnSpc>
                <a:spcPts val="2917"/>
              </a:lnSpc>
            </a:pPr>
            <a:endParaRPr lang="en-US" sz="2701" b="1" spc="0">
              <a:solidFill>
                <a:srgbClr val="005D79"/>
              </a:solidFill>
              <a:latin typeface="Calibri (MS) Bold"/>
              <a:ea typeface="Calibri (MS) Bold"/>
              <a:cs typeface="Calibri (MS) Bold"/>
              <a:sym typeface="Calibri (MS) Bold"/>
            </a:endParaRPr>
          </a:p>
          <a:p>
            <a:pPr algn="l">
              <a:lnSpc>
                <a:spcPts val="2917"/>
              </a:lnSpc>
            </a:pPr>
            <a:r>
              <a:rPr lang="en-US" sz="2701" b="1" spc="0">
                <a:solidFill>
                  <a:srgbClr val="005D79"/>
                </a:solidFill>
                <a:latin typeface="Calibri (MS) Bold"/>
                <a:ea typeface="Calibri (MS) Bold"/>
                <a:cs typeface="Calibri (MS) Bold"/>
                <a:sym typeface="Calibri (MS) Bold"/>
              </a:rPr>
              <a:t>ioana.vestemean@insp.gov.ro </a:t>
            </a:r>
          </a:p>
          <a:p>
            <a:pPr algn="l">
              <a:lnSpc>
                <a:spcPts val="2917"/>
              </a:lnSpc>
            </a:pPr>
            <a:r>
              <a:rPr lang="en-US" sz="2701" b="1" spc="0">
                <a:solidFill>
                  <a:srgbClr val="005D79"/>
                </a:solidFill>
                <a:latin typeface="Calibri (MS) Bold"/>
                <a:ea typeface="Calibri (MS) Bold"/>
                <a:cs typeface="Calibri (MS) Bold"/>
                <a:sym typeface="Calibri (MS) Bold"/>
              </a:rPr>
              <a:t>Și în cc ioana.filip@insp.gov.ro</a:t>
            </a:r>
          </a:p>
          <a:p>
            <a:pPr algn="l">
              <a:lnSpc>
                <a:spcPts val="2917"/>
              </a:lnSpc>
            </a:pPr>
            <a:r>
              <a:rPr lang="en-US" sz="2701" b="1" spc="0">
                <a:solidFill>
                  <a:srgbClr val="005D79"/>
                </a:solidFill>
                <a:latin typeface="Arial Bold"/>
                <a:ea typeface="Arial Bold"/>
                <a:cs typeface="Arial Bold"/>
                <a:sym typeface="Arial Bold"/>
              </a:rPr>
              <a:t>				</a:t>
            </a:r>
          </a:p>
          <a:p>
            <a:pPr algn="l">
              <a:lnSpc>
                <a:spcPts val="2917"/>
              </a:lnSpc>
            </a:pPr>
            <a:endParaRPr lang="en-US" sz="2701" b="1" spc="0">
              <a:solidFill>
                <a:srgbClr val="005D79"/>
              </a:solidFill>
              <a:latin typeface="Arial Bold"/>
              <a:ea typeface="Arial Bold"/>
              <a:cs typeface="Arial Bold"/>
              <a:sym typeface="Arial Bold"/>
            </a:endParaRPr>
          </a:p>
          <a:p>
            <a:pPr algn="l">
              <a:lnSpc>
                <a:spcPts val="2917"/>
              </a:lnSpc>
            </a:pPr>
            <a:endParaRPr lang="en-US" sz="2701" b="1" spc="0">
              <a:solidFill>
                <a:srgbClr val="005D79"/>
              </a:solidFill>
              <a:latin typeface="Arial Bold"/>
              <a:ea typeface="Arial Bold"/>
              <a:cs typeface="Arial Bold"/>
              <a:sym typeface="Arial Bold"/>
            </a:endParaRPr>
          </a:p>
          <a:p>
            <a:pPr algn="l">
              <a:lnSpc>
                <a:spcPts val="2917"/>
              </a:lnSpc>
            </a:pPr>
            <a:endParaRPr lang="en-US" sz="2701" b="1" spc="0">
              <a:solidFill>
                <a:srgbClr val="005D79"/>
              </a:solidFill>
              <a:latin typeface="Arial Bold"/>
              <a:ea typeface="Arial Bold"/>
              <a:cs typeface="Arial Bold"/>
              <a:sym typeface="Arial Bold"/>
            </a:endParaRPr>
          </a:p>
        </p:txBody>
      </p:sp>
      <p:grpSp>
        <p:nvGrpSpPr>
          <p:cNvPr id="7" name="Group 7"/>
          <p:cNvGrpSpPr/>
          <p:nvPr/>
        </p:nvGrpSpPr>
        <p:grpSpPr>
          <a:xfrm>
            <a:off x="0" y="9550121"/>
            <a:ext cx="1145788" cy="549125"/>
            <a:chOff x="0" y="0"/>
            <a:chExt cx="1527717" cy="732166"/>
          </a:xfrm>
        </p:grpSpPr>
        <p:sp>
          <p:nvSpPr>
            <p:cNvPr id="8" name="Freeform 8"/>
            <p:cNvSpPr/>
            <p:nvPr/>
          </p:nvSpPr>
          <p:spPr>
            <a:xfrm>
              <a:off x="0" y="0"/>
              <a:ext cx="1527717" cy="732166"/>
            </a:xfrm>
            <a:custGeom>
              <a:avLst/>
              <a:gdLst/>
              <a:ahLst/>
              <a:cxnLst/>
              <a:rect l="l" t="t" r="r" b="b"/>
              <a:pathLst>
                <a:path w="1527717" h="732166">
                  <a:moveTo>
                    <a:pt x="0" y="0"/>
                  </a:moveTo>
                  <a:lnTo>
                    <a:pt x="1527717" y="0"/>
                  </a:lnTo>
                  <a:lnTo>
                    <a:pt x="1527717" y="732166"/>
                  </a:lnTo>
                  <a:lnTo>
                    <a:pt x="0" y="732166"/>
                  </a:lnTo>
                  <a:close/>
                </a:path>
              </a:pathLst>
            </a:custGeom>
            <a:solidFill>
              <a:srgbClr val="000000">
                <a:alpha val="0"/>
              </a:srgbClr>
            </a:solidFill>
          </p:spPr>
        </p:sp>
        <p:sp>
          <p:nvSpPr>
            <p:cNvPr id="9" name="TextBox 9"/>
            <p:cNvSpPr txBox="1"/>
            <p:nvPr/>
          </p:nvSpPr>
          <p:spPr>
            <a:xfrm>
              <a:off x="0" y="-47625"/>
              <a:ext cx="1527717" cy="779791"/>
            </a:xfrm>
            <a:prstGeom prst="rect">
              <a:avLst/>
            </a:prstGeom>
          </p:spPr>
          <p:txBody>
            <a:bodyPr lIns="0" tIns="0" rIns="0" bIns="0" rtlCol="0" anchor="ctr"/>
            <a:lstStyle/>
            <a:p>
              <a:pPr algn="ctr">
                <a:lnSpc>
                  <a:spcPts val="2611"/>
                </a:lnSpc>
              </a:pPr>
              <a:r>
                <a:rPr lang="en-US" sz="2175">
                  <a:solidFill>
                    <a:srgbClr val="FFFFFF"/>
                  </a:solidFill>
                  <a:latin typeface="Calibri (MS)"/>
                  <a:ea typeface="Calibri (MS)"/>
                  <a:cs typeface="Calibri (MS)"/>
                  <a:sym typeface="Calibri (MS)"/>
                </a:rPr>
                <a:t>23</a:t>
              </a:r>
            </a:p>
          </p:txBody>
        </p:sp>
      </p:gr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6226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4467815" cy="10304255"/>
            <a:chOff x="0" y="0"/>
            <a:chExt cx="5957087" cy="13739007"/>
          </a:xfrm>
        </p:grpSpPr>
        <p:sp>
          <p:nvSpPr>
            <p:cNvPr id="3" name="Freeform 3"/>
            <p:cNvSpPr/>
            <p:nvPr/>
          </p:nvSpPr>
          <p:spPr>
            <a:xfrm>
              <a:off x="0" y="0"/>
              <a:ext cx="5957062" cy="13738988"/>
            </a:xfrm>
            <a:custGeom>
              <a:avLst/>
              <a:gdLst/>
              <a:ahLst/>
              <a:cxnLst/>
              <a:rect l="l" t="t" r="r" b="b"/>
              <a:pathLst>
                <a:path w="5957062" h="13738988">
                  <a:moveTo>
                    <a:pt x="0" y="0"/>
                  </a:moveTo>
                  <a:lnTo>
                    <a:pt x="5957062" y="0"/>
                  </a:lnTo>
                  <a:lnTo>
                    <a:pt x="5957062" y="13738988"/>
                  </a:lnTo>
                  <a:lnTo>
                    <a:pt x="0" y="13738988"/>
                  </a:lnTo>
                  <a:close/>
                </a:path>
              </a:pathLst>
            </a:custGeom>
            <a:solidFill>
              <a:srgbClr val="01B69B"/>
            </a:solidFill>
          </p:spPr>
        </p:sp>
      </p:grpSp>
      <p:grpSp>
        <p:nvGrpSpPr>
          <p:cNvPr id="4" name="Group 4"/>
          <p:cNvGrpSpPr>
            <a:grpSpLocks noChangeAspect="1"/>
          </p:cNvGrpSpPr>
          <p:nvPr/>
        </p:nvGrpSpPr>
        <p:grpSpPr>
          <a:xfrm>
            <a:off x="1650615" y="878113"/>
            <a:ext cx="1783237" cy="686068"/>
            <a:chOff x="0" y="0"/>
            <a:chExt cx="2377649" cy="914757"/>
          </a:xfrm>
        </p:grpSpPr>
        <p:sp>
          <p:nvSpPr>
            <p:cNvPr id="5" name="Freeform 5"/>
            <p:cNvSpPr/>
            <p:nvPr/>
          </p:nvSpPr>
          <p:spPr>
            <a:xfrm>
              <a:off x="0" y="0"/>
              <a:ext cx="2377694" cy="914781"/>
            </a:xfrm>
            <a:custGeom>
              <a:avLst/>
              <a:gdLst/>
              <a:ahLst/>
              <a:cxnLst/>
              <a:rect l="l" t="t" r="r" b="b"/>
              <a:pathLst>
                <a:path w="2377694" h="914781">
                  <a:moveTo>
                    <a:pt x="0" y="0"/>
                  </a:moveTo>
                  <a:lnTo>
                    <a:pt x="2377694" y="0"/>
                  </a:lnTo>
                  <a:lnTo>
                    <a:pt x="2377694" y="914781"/>
                  </a:lnTo>
                  <a:lnTo>
                    <a:pt x="0" y="914781"/>
                  </a:lnTo>
                  <a:lnTo>
                    <a:pt x="0" y="0"/>
                  </a:lnTo>
                  <a:close/>
                </a:path>
              </a:pathLst>
            </a:custGeom>
            <a:blipFill>
              <a:blip r:embed="rId2"/>
              <a:stretch>
                <a:fillRect l="-15" r="-13" b="2"/>
              </a:stretch>
            </a:blipFill>
          </p:spPr>
        </p:sp>
      </p:grpSp>
      <p:sp>
        <p:nvSpPr>
          <p:cNvPr id="6" name="Freeform 6"/>
          <p:cNvSpPr/>
          <p:nvPr/>
        </p:nvSpPr>
        <p:spPr>
          <a:xfrm>
            <a:off x="558578" y="669321"/>
            <a:ext cx="803564" cy="1167396"/>
          </a:xfrm>
          <a:custGeom>
            <a:avLst/>
            <a:gdLst/>
            <a:ahLst/>
            <a:cxnLst/>
            <a:rect l="l" t="t" r="r" b="b"/>
            <a:pathLst>
              <a:path w="803564" h="1167396">
                <a:moveTo>
                  <a:pt x="0" y="0"/>
                </a:moveTo>
                <a:lnTo>
                  <a:pt x="803564" y="0"/>
                </a:lnTo>
                <a:lnTo>
                  <a:pt x="803564" y="1167396"/>
                </a:lnTo>
                <a:lnTo>
                  <a:pt x="0" y="11673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2956305" y="6801257"/>
            <a:ext cx="3024101" cy="2711859"/>
          </a:xfrm>
          <a:custGeom>
            <a:avLst/>
            <a:gdLst/>
            <a:ahLst/>
            <a:cxnLst/>
            <a:rect l="l" t="t" r="r" b="b"/>
            <a:pathLst>
              <a:path w="3024101" h="2711859">
                <a:moveTo>
                  <a:pt x="0" y="0"/>
                </a:moveTo>
                <a:lnTo>
                  <a:pt x="3024101" y="0"/>
                </a:lnTo>
                <a:lnTo>
                  <a:pt x="3024101" y="2711859"/>
                </a:lnTo>
                <a:lnTo>
                  <a:pt x="0" y="27118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rot="-5400000">
            <a:off x="16890714" y="8626354"/>
            <a:ext cx="1345666" cy="342900"/>
          </a:xfrm>
          <a:prstGeom prst="rect">
            <a:avLst/>
          </a:prstGeom>
        </p:spPr>
        <p:txBody>
          <a:bodyPr lIns="0" tIns="0" rIns="0" bIns="0" rtlCol="0" anchor="t">
            <a:spAutoFit/>
          </a:bodyPr>
          <a:lstStyle/>
          <a:p>
            <a:pPr algn="l">
              <a:lnSpc>
                <a:spcPts val="2340"/>
              </a:lnSpc>
            </a:pPr>
            <a:r>
              <a:rPr lang="en-US" sz="1950" b="1" spc="0">
                <a:solidFill>
                  <a:srgbClr val="FFFFFF"/>
                </a:solidFill>
                <a:latin typeface="Calibri (MS) Bold"/>
                <a:ea typeface="Calibri (MS) Bold"/>
                <a:cs typeface="Calibri (MS) Bold"/>
                <a:sym typeface="Calibri (MS) Bold"/>
              </a:rPr>
              <a:t>insp.gov.ro</a:t>
            </a:r>
          </a:p>
        </p:txBody>
      </p:sp>
      <p:sp>
        <p:nvSpPr>
          <p:cNvPr id="9" name="TextBox 9"/>
          <p:cNvSpPr txBox="1"/>
          <p:nvPr/>
        </p:nvSpPr>
        <p:spPr>
          <a:xfrm>
            <a:off x="6786186" y="7288625"/>
            <a:ext cx="5462234" cy="836347"/>
          </a:xfrm>
          <a:prstGeom prst="rect">
            <a:avLst/>
          </a:prstGeom>
        </p:spPr>
        <p:txBody>
          <a:bodyPr lIns="0" tIns="0" rIns="0" bIns="0" rtlCol="0" anchor="t">
            <a:spAutoFit/>
          </a:bodyPr>
          <a:lstStyle/>
          <a:p>
            <a:pPr algn="l">
              <a:lnSpc>
                <a:spcPts val="5942"/>
              </a:lnSpc>
            </a:pPr>
            <a:r>
              <a:rPr lang="en-US" sz="4951" b="1" spc="0">
                <a:solidFill>
                  <a:srgbClr val="FFFFFF"/>
                </a:solidFill>
                <a:latin typeface="Calibri (MS) Bold"/>
                <a:ea typeface="Calibri (MS) Bold"/>
                <a:cs typeface="Calibri (MS) Bold"/>
                <a:sym typeface="Calibri (MS) Bold"/>
              </a:rPr>
              <a:t>Mulțumim.</a:t>
            </a:r>
          </a:p>
        </p:txBody>
      </p:sp>
      <p:sp>
        <p:nvSpPr>
          <p:cNvPr id="10" name="TextBox 10"/>
          <p:cNvSpPr txBox="1"/>
          <p:nvPr/>
        </p:nvSpPr>
        <p:spPr>
          <a:xfrm>
            <a:off x="6789427" y="8554711"/>
            <a:ext cx="5654549" cy="727393"/>
          </a:xfrm>
          <a:prstGeom prst="rect">
            <a:avLst/>
          </a:prstGeom>
        </p:spPr>
        <p:txBody>
          <a:bodyPr lIns="0" tIns="0" rIns="0" bIns="0" rtlCol="0" anchor="t">
            <a:spAutoFit/>
          </a:bodyPr>
          <a:lstStyle/>
          <a:p>
            <a:pPr algn="l">
              <a:lnSpc>
                <a:spcPts val="1440"/>
              </a:lnSpc>
            </a:pPr>
            <a:r>
              <a:rPr lang="en-US" sz="1200" spc="0">
                <a:solidFill>
                  <a:srgbClr val="FFFFFF"/>
                </a:solidFill>
                <a:latin typeface="Calibri (MS)"/>
                <a:ea typeface="Calibri (MS)"/>
                <a:cs typeface="Calibri (MS)"/>
                <a:sym typeface="Calibri (MS)"/>
              </a:rPr>
              <a:t>Adresa: str. Dr. Leonte Anastasievici nr. 1-3, sector 5, cod poștal 050463, București, România</a:t>
            </a:r>
          </a:p>
          <a:p>
            <a:pPr algn="l">
              <a:lnSpc>
                <a:spcPts val="1440"/>
              </a:lnSpc>
            </a:pPr>
            <a:r>
              <a:rPr lang="en-US" sz="1200" spc="0">
                <a:solidFill>
                  <a:srgbClr val="FFFFFF"/>
                </a:solidFill>
                <a:latin typeface="Calibri (MS)"/>
                <a:ea typeface="Calibri (MS)"/>
                <a:cs typeface="Calibri (MS)"/>
                <a:sym typeface="Calibri (MS)"/>
              </a:rPr>
              <a:t>Telefon secretariat: +4 0213 183 620, +4 0213 183 619</a:t>
            </a:r>
          </a:p>
          <a:p>
            <a:pPr algn="l">
              <a:lnSpc>
                <a:spcPts val="1440"/>
              </a:lnSpc>
            </a:pPr>
            <a:r>
              <a:rPr lang="en-US" sz="1200" spc="0">
                <a:solidFill>
                  <a:srgbClr val="FFFFFF"/>
                </a:solidFill>
                <a:latin typeface="Calibri (MS)"/>
                <a:ea typeface="Calibri (MS)"/>
                <a:cs typeface="Calibri (MS)"/>
                <a:sym typeface="Calibri (MS)"/>
              </a:rPr>
              <a:t>Fax: +4 0213 123 426</a:t>
            </a:r>
          </a:p>
          <a:p>
            <a:pPr algn="l">
              <a:lnSpc>
                <a:spcPts val="1440"/>
              </a:lnSpc>
            </a:pPr>
            <a:r>
              <a:rPr lang="en-US" sz="1200" spc="0">
                <a:solidFill>
                  <a:srgbClr val="FFFFFF"/>
                </a:solidFill>
                <a:latin typeface="Calibri (MS)"/>
                <a:ea typeface="Calibri (MS)"/>
                <a:cs typeface="Calibri (MS)"/>
                <a:sym typeface="Calibri (MS)"/>
              </a:rPr>
              <a:t>E-mail: directie.generala@insp.gov.ro</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1" y="-14316"/>
            <a:ext cx="1148219" cy="10318571"/>
            <a:chOff x="0" y="0"/>
            <a:chExt cx="1530958" cy="13758094"/>
          </a:xfrm>
        </p:grpSpPr>
        <p:sp>
          <p:nvSpPr>
            <p:cNvPr id="3" name="Freeform 3"/>
            <p:cNvSpPr/>
            <p:nvPr/>
          </p:nvSpPr>
          <p:spPr>
            <a:xfrm>
              <a:off x="0" y="0"/>
              <a:ext cx="1530985" cy="13758038"/>
            </a:xfrm>
            <a:custGeom>
              <a:avLst/>
              <a:gdLst/>
              <a:ahLst/>
              <a:cxnLst/>
              <a:rect l="l" t="t" r="r" b="b"/>
              <a:pathLst>
                <a:path w="1530985" h="13758038">
                  <a:moveTo>
                    <a:pt x="0" y="0"/>
                  </a:moveTo>
                  <a:lnTo>
                    <a:pt x="1530985" y="0"/>
                  </a:lnTo>
                  <a:lnTo>
                    <a:pt x="1530985" y="13758038"/>
                  </a:lnTo>
                  <a:lnTo>
                    <a:pt x="0" y="13758038"/>
                  </a:lnTo>
                  <a:close/>
                </a:path>
              </a:pathLst>
            </a:custGeom>
            <a:solidFill>
              <a:srgbClr val="EFEFEF"/>
            </a:solidFill>
          </p:spPr>
        </p:sp>
      </p:grpSp>
      <p:sp>
        <p:nvSpPr>
          <p:cNvPr id="4" name="Freeform 4"/>
          <p:cNvSpPr/>
          <p:nvPr/>
        </p:nvSpPr>
        <p:spPr>
          <a:xfrm>
            <a:off x="758726" y="664730"/>
            <a:ext cx="773042" cy="1122018"/>
          </a:xfrm>
          <a:custGeom>
            <a:avLst/>
            <a:gdLst/>
            <a:ahLst/>
            <a:cxnLst/>
            <a:rect l="l" t="t" r="r" b="b"/>
            <a:pathLst>
              <a:path w="773042" h="1122018">
                <a:moveTo>
                  <a:pt x="0" y="0"/>
                </a:moveTo>
                <a:lnTo>
                  <a:pt x="773042" y="0"/>
                </a:lnTo>
                <a:lnTo>
                  <a:pt x="773042" y="1122018"/>
                </a:lnTo>
                <a:lnTo>
                  <a:pt x="0" y="1122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rot="-5400000">
            <a:off x="17065294" y="8757372"/>
            <a:ext cx="1040067" cy="386464"/>
          </a:xfrm>
          <a:prstGeom prst="rect">
            <a:avLst/>
          </a:prstGeom>
        </p:spPr>
        <p:txBody>
          <a:bodyPr lIns="0" tIns="0" rIns="0" bIns="0" rtlCol="0" anchor="t">
            <a:spAutoFit/>
          </a:bodyPr>
          <a:lstStyle/>
          <a:p>
            <a:pPr algn="l">
              <a:lnSpc>
                <a:spcPts val="2340"/>
              </a:lnSpc>
            </a:pPr>
            <a:r>
              <a:rPr lang="en-US" sz="1950" b="1" spc="0">
                <a:solidFill>
                  <a:srgbClr val="EFEFEF"/>
                </a:solidFill>
                <a:latin typeface="Calibri (MS) Bold"/>
                <a:ea typeface="Calibri (MS) Bold"/>
                <a:cs typeface="Calibri (MS) Bold"/>
                <a:sym typeface="Calibri (MS) Bold"/>
              </a:rPr>
              <a:t>insp.gov.ro</a:t>
            </a:r>
          </a:p>
        </p:txBody>
      </p:sp>
      <p:sp>
        <p:nvSpPr>
          <p:cNvPr id="6" name="TextBox 6"/>
          <p:cNvSpPr txBox="1"/>
          <p:nvPr/>
        </p:nvSpPr>
        <p:spPr>
          <a:xfrm>
            <a:off x="2251744" y="772090"/>
            <a:ext cx="7157777" cy="1166637"/>
          </a:xfrm>
          <a:prstGeom prst="rect">
            <a:avLst/>
          </a:prstGeom>
        </p:spPr>
        <p:txBody>
          <a:bodyPr lIns="0" tIns="0" rIns="0" bIns="0" rtlCol="0" anchor="t">
            <a:spAutoFit/>
          </a:bodyPr>
          <a:lstStyle/>
          <a:p>
            <a:pPr algn="l">
              <a:lnSpc>
                <a:spcPts val="3295"/>
              </a:lnSpc>
            </a:pPr>
            <a:r>
              <a:rPr lang="en-US" sz="3050" b="1" spc="0">
                <a:solidFill>
                  <a:srgbClr val="005D79"/>
                </a:solidFill>
                <a:latin typeface="Calibri (MS) Bold"/>
                <a:ea typeface="Calibri (MS) Bold"/>
                <a:cs typeface="Calibri (MS) Bold"/>
                <a:sym typeface="Calibri (MS) Bold"/>
              </a:rPr>
              <a:t>Campania Promovarea activității fizice</a:t>
            </a:r>
          </a:p>
          <a:p>
            <a:pPr algn="l">
              <a:lnSpc>
                <a:spcPts val="2755"/>
              </a:lnSpc>
            </a:pPr>
            <a:endParaRPr lang="en-US" sz="3050" b="1" spc="0">
              <a:solidFill>
                <a:srgbClr val="005D79"/>
              </a:solidFill>
              <a:latin typeface="Calibri (MS) Bold"/>
              <a:ea typeface="Calibri (MS) Bold"/>
              <a:cs typeface="Calibri (MS) Bold"/>
              <a:sym typeface="Calibri (MS) Bold"/>
            </a:endParaRPr>
          </a:p>
          <a:p>
            <a:pPr algn="l">
              <a:lnSpc>
                <a:spcPts val="2755"/>
              </a:lnSpc>
            </a:pPr>
            <a:r>
              <a:rPr lang="en-US" sz="2550" b="1" spc="0">
                <a:solidFill>
                  <a:srgbClr val="005D79"/>
                </a:solidFill>
                <a:latin typeface="Calibri (MS) Bold"/>
                <a:ea typeface="Calibri (MS) Bold"/>
                <a:cs typeface="Calibri (MS) Bold"/>
                <a:sym typeface="Calibri (MS) Bold"/>
              </a:rPr>
              <a:t>1.Introducere</a:t>
            </a:r>
          </a:p>
        </p:txBody>
      </p:sp>
      <p:grpSp>
        <p:nvGrpSpPr>
          <p:cNvPr id="7" name="Group 7"/>
          <p:cNvGrpSpPr/>
          <p:nvPr/>
        </p:nvGrpSpPr>
        <p:grpSpPr>
          <a:xfrm>
            <a:off x="0" y="9550121"/>
            <a:ext cx="1145788" cy="549125"/>
            <a:chOff x="0" y="0"/>
            <a:chExt cx="1527717" cy="732166"/>
          </a:xfrm>
        </p:grpSpPr>
        <p:sp>
          <p:nvSpPr>
            <p:cNvPr id="8" name="Freeform 8"/>
            <p:cNvSpPr/>
            <p:nvPr/>
          </p:nvSpPr>
          <p:spPr>
            <a:xfrm>
              <a:off x="0" y="0"/>
              <a:ext cx="1527717" cy="732166"/>
            </a:xfrm>
            <a:custGeom>
              <a:avLst/>
              <a:gdLst/>
              <a:ahLst/>
              <a:cxnLst/>
              <a:rect l="l" t="t" r="r" b="b"/>
              <a:pathLst>
                <a:path w="1527717" h="732166">
                  <a:moveTo>
                    <a:pt x="0" y="0"/>
                  </a:moveTo>
                  <a:lnTo>
                    <a:pt x="1527717" y="0"/>
                  </a:lnTo>
                  <a:lnTo>
                    <a:pt x="1527717" y="732166"/>
                  </a:lnTo>
                  <a:lnTo>
                    <a:pt x="0" y="732166"/>
                  </a:lnTo>
                  <a:close/>
                </a:path>
              </a:pathLst>
            </a:custGeom>
            <a:solidFill>
              <a:srgbClr val="000000">
                <a:alpha val="0"/>
              </a:srgbClr>
            </a:solidFill>
          </p:spPr>
        </p:sp>
        <p:sp>
          <p:nvSpPr>
            <p:cNvPr id="9" name="TextBox 9"/>
            <p:cNvSpPr txBox="1"/>
            <p:nvPr/>
          </p:nvSpPr>
          <p:spPr>
            <a:xfrm>
              <a:off x="0" y="-47625"/>
              <a:ext cx="1527717" cy="779791"/>
            </a:xfrm>
            <a:prstGeom prst="rect">
              <a:avLst/>
            </a:prstGeom>
          </p:spPr>
          <p:txBody>
            <a:bodyPr lIns="0" tIns="0" rIns="0" bIns="0" rtlCol="0" anchor="ctr"/>
            <a:lstStyle/>
            <a:p>
              <a:pPr algn="ctr">
                <a:lnSpc>
                  <a:spcPts val="2611"/>
                </a:lnSpc>
              </a:pPr>
              <a:r>
                <a:rPr lang="en-US" sz="2175" spc="0">
                  <a:solidFill>
                    <a:srgbClr val="FFFFFF"/>
                  </a:solidFill>
                  <a:latin typeface="Calibri (MS)"/>
                  <a:ea typeface="Calibri (MS)"/>
                  <a:cs typeface="Calibri (MS)"/>
                  <a:sym typeface="Calibri (MS)"/>
                </a:rPr>
                <a:t>3</a:t>
              </a:r>
            </a:p>
          </p:txBody>
        </p:sp>
      </p:grpSp>
      <p:sp>
        <p:nvSpPr>
          <p:cNvPr id="10" name="TextBox 10"/>
          <p:cNvSpPr txBox="1"/>
          <p:nvPr/>
        </p:nvSpPr>
        <p:spPr>
          <a:xfrm>
            <a:off x="1705050" y="1900831"/>
            <a:ext cx="16180256" cy="2317972"/>
          </a:xfrm>
          <a:prstGeom prst="rect">
            <a:avLst/>
          </a:prstGeom>
        </p:spPr>
        <p:txBody>
          <a:bodyPr lIns="0" tIns="0" rIns="0" bIns="0" rtlCol="0" anchor="t">
            <a:spAutoFit/>
          </a:bodyPr>
          <a:lstStyle/>
          <a:p>
            <a:pPr algn="just">
              <a:lnSpc>
                <a:spcPts val="4861"/>
              </a:lnSpc>
            </a:pPr>
            <a:r>
              <a:rPr lang="en-US" sz="2701" spc="0">
                <a:solidFill>
                  <a:srgbClr val="262262"/>
                </a:solidFill>
                <a:latin typeface="Calibri (MS)"/>
                <a:ea typeface="Calibri (MS)"/>
                <a:cs typeface="Calibri (MS)"/>
                <a:sym typeface="Calibri (MS)"/>
              </a:rPr>
              <a:t>	</a:t>
            </a:r>
            <a:r>
              <a:rPr lang="en-US" sz="2701" b="1" spc="0">
                <a:solidFill>
                  <a:srgbClr val="262262"/>
                </a:solidFill>
                <a:latin typeface="Calibri (MS) Bold"/>
                <a:ea typeface="Calibri (MS) Bold"/>
                <a:cs typeface="Calibri (MS) Bold"/>
                <a:sym typeface="Calibri (MS) Bold"/>
              </a:rPr>
              <a:t>Speranța de viață la naștere în România este de aproximativ 74 de ani, semnificativ mai mică decât în țările din vestul Europei, unde aceasta depășește 80 de ani. Diferențele mari între țările europene sunt influențate de factori precum accesul la servicii medicale de calitate, stilul de viață și nivelul de educație pentru sănătate​. </a:t>
            </a:r>
          </a:p>
          <a:p>
            <a:pPr algn="just">
              <a:lnSpc>
                <a:spcPts val="2917"/>
              </a:lnSpc>
            </a:pPr>
            <a:r>
              <a:rPr lang="en-US" sz="2701" b="1">
                <a:solidFill>
                  <a:srgbClr val="262262"/>
                </a:solidFill>
                <a:latin typeface="Calibri (MS) Bold"/>
                <a:ea typeface="Calibri (MS) Bold"/>
                <a:cs typeface="Calibri (MS) Bold"/>
                <a:sym typeface="Calibri (MS) Bold"/>
              </a:rPr>
              <a:t>	</a:t>
            </a:r>
          </a:p>
        </p:txBody>
      </p:sp>
      <p:grpSp>
        <p:nvGrpSpPr>
          <p:cNvPr id="11" name="Group 11"/>
          <p:cNvGrpSpPr>
            <a:grpSpLocks noChangeAspect="1"/>
          </p:cNvGrpSpPr>
          <p:nvPr/>
        </p:nvGrpSpPr>
        <p:grpSpPr>
          <a:xfrm>
            <a:off x="13319118" y="3975983"/>
            <a:ext cx="4459442" cy="5747035"/>
            <a:chOff x="0" y="0"/>
            <a:chExt cx="5945923" cy="7662713"/>
          </a:xfrm>
        </p:grpSpPr>
        <p:sp>
          <p:nvSpPr>
            <p:cNvPr id="12" name="Freeform 12" descr="Influenza virus characterization: summary report, Europe, January 2024"/>
            <p:cNvSpPr/>
            <p:nvPr/>
          </p:nvSpPr>
          <p:spPr>
            <a:xfrm>
              <a:off x="0" y="0"/>
              <a:ext cx="5945886" cy="7662672"/>
            </a:xfrm>
            <a:custGeom>
              <a:avLst/>
              <a:gdLst/>
              <a:ahLst/>
              <a:cxnLst/>
              <a:rect l="l" t="t" r="r" b="b"/>
              <a:pathLst>
                <a:path w="5945886" h="7662672">
                  <a:moveTo>
                    <a:pt x="0" y="0"/>
                  </a:moveTo>
                  <a:lnTo>
                    <a:pt x="5945886" y="0"/>
                  </a:lnTo>
                  <a:lnTo>
                    <a:pt x="5945886" y="7662672"/>
                  </a:lnTo>
                  <a:lnTo>
                    <a:pt x="0" y="7662672"/>
                  </a:lnTo>
                  <a:lnTo>
                    <a:pt x="0" y="0"/>
                  </a:lnTo>
                  <a:close/>
                </a:path>
              </a:pathLst>
            </a:custGeom>
            <a:blipFill>
              <a:blip r:embed="rId4"/>
              <a:stretch>
                <a:fillRect t="-2" b="-3"/>
              </a:stretch>
            </a:blipFill>
          </p:spPr>
        </p:sp>
      </p:grpSp>
      <p:sp>
        <p:nvSpPr>
          <p:cNvPr id="13" name="TextBox 13"/>
          <p:cNvSpPr txBox="1"/>
          <p:nvPr/>
        </p:nvSpPr>
        <p:spPr>
          <a:xfrm>
            <a:off x="1705050" y="4283799"/>
            <a:ext cx="11371100" cy="3537172"/>
          </a:xfrm>
          <a:prstGeom prst="rect">
            <a:avLst/>
          </a:prstGeom>
        </p:spPr>
        <p:txBody>
          <a:bodyPr lIns="0" tIns="0" rIns="0" bIns="0" rtlCol="0" anchor="t">
            <a:spAutoFit/>
          </a:bodyPr>
          <a:lstStyle/>
          <a:p>
            <a:pPr algn="just">
              <a:lnSpc>
                <a:spcPts val="4861"/>
              </a:lnSpc>
            </a:pPr>
            <a:r>
              <a:rPr lang="en-US" sz="2701">
                <a:solidFill>
                  <a:srgbClr val="262262"/>
                </a:solidFill>
                <a:latin typeface="Calibri (MS)"/>
                <a:ea typeface="Calibri (MS)"/>
                <a:cs typeface="Calibri (MS)"/>
                <a:sym typeface="Calibri (MS)"/>
              </a:rPr>
              <a:t>	</a:t>
            </a:r>
            <a:r>
              <a:rPr lang="en-US" sz="2701" b="1">
                <a:solidFill>
                  <a:srgbClr val="262262"/>
                </a:solidFill>
                <a:latin typeface="Calibri (MS) Bold"/>
                <a:ea typeface="Calibri (MS) Bold"/>
                <a:cs typeface="Calibri (MS) Bold"/>
                <a:sym typeface="Calibri (MS) Bold"/>
              </a:rPr>
              <a:t>Unele dintre mesajele-cheie ale Raportului European de Sănătate 2024 se </a:t>
            </a:r>
          </a:p>
          <a:p>
            <a:pPr algn="just">
              <a:lnSpc>
                <a:spcPts val="4861"/>
              </a:lnSpc>
            </a:pPr>
            <a:r>
              <a:rPr lang="en-US" sz="2701" b="1" spc="0">
                <a:solidFill>
                  <a:srgbClr val="262262"/>
                </a:solidFill>
                <a:latin typeface="Calibri (MS) Bold"/>
                <a:ea typeface="Calibri (MS) Bold"/>
                <a:cs typeface="Calibri (MS) Bold"/>
                <a:sym typeface="Calibri (MS) Bold"/>
              </a:rPr>
              <a:t>referă la nevoia de acțiuni comune </a:t>
            </a:r>
          </a:p>
          <a:p>
            <a:pPr marL="244507" lvl="1" indent="-122254" algn="just">
              <a:lnSpc>
                <a:spcPts val="4861"/>
              </a:lnSpc>
              <a:buFont typeface="Arial"/>
              <a:buChar char="•"/>
            </a:pPr>
            <a:r>
              <a:rPr lang="en-US" sz="2701" b="1" spc="0">
                <a:solidFill>
                  <a:srgbClr val="262262"/>
                </a:solidFill>
                <a:latin typeface="Calibri (MS) Bold"/>
                <a:ea typeface="Calibri (MS) Bold"/>
                <a:cs typeface="Calibri (MS) Bold"/>
                <a:sym typeface="Calibri (MS) Bold"/>
              </a:rPr>
              <a:t> pentru a proteja mai bine sănătatea copiilor, </a:t>
            </a:r>
          </a:p>
          <a:p>
            <a:pPr marL="244507" lvl="1" indent="-122254" algn="just">
              <a:lnSpc>
                <a:spcPts val="4861"/>
              </a:lnSpc>
              <a:buFont typeface="Arial"/>
              <a:buChar char="•"/>
            </a:pPr>
            <a:r>
              <a:rPr lang="en-US" sz="2701" b="1" spc="0">
                <a:solidFill>
                  <a:srgbClr val="262262"/>
                </a:solidFill>
                <a:latin typeface="Calibri (MS) Bold"/>
                <a:ea typeface="Calibri (MS) Bold"/>
                <a:cs typeface="Calibri (MS) Bold"/>
                <a:sym typeface="Calibri (MS) Bold"/>
              </a:rPr>
              <a:t> pentru a preveni povara bolilor netransmisibile, </a:t>
            </a:r>
          </a:p>
          <a:p>
            <a:pPr marL="244507" lvl="1" indent="-122254" algn="just">
              <a:lnSpc>
                <a:spcPts val="4861"/>
              </a:lnSpc>
              <a:buFont typeface="Arial"/>
              <a:buChar char="•"/>
            </a:pPr>
            <a:r>
              <a:rPr lang="en-US" sz="2701" b="1" spc="0">
                <a:solidFill>
                  <a:srgbClr val="262262"/>
                </a:solidFill>
                <a:latin typeface="Calibri (MS) Bold"/>
                <a:ea typeface="Calibri (MS) Bold"/>
                <a:cs typeface="Calibri (MS) Bold"/>
                <a:sym typeface="Calibri (MS) Bold"/>
              </a:rPr>
              <a:t> pentru a elabora politici în domeniul sănătății bazate pe dovezi. </a:t>
            </a:r>
          </a:p>
          <a:p>
            <a:pPr marL="244507" lvl="1" indent="-122254" algn="just">
              <a:lnSpc>
                <a:spcPts val="2917"/>
              </a:lnSpc>
            </a:pPr>
            <a:endParaRPr lang="en-US" sz="2701" b="1" spc="0">
              <a:solidFill>
                <a:srgbClr val="262262"/>
              </a:solidFill>
              <a:latin typeface="Calibri (MS) Bold"/>
              <a:ea typeface="Calibri (MS) Bold"/>
              <a:cs typeface="Calibri (MS) Bold"/>
              <a:sym typeface="Calibri (MS) Bold"/>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1" y="-14316"/>
            <a:ext cx="1148219" cy="10318571"/>
            <a:chOff x="0" y="0"/>
            <a:chExt cx="1530958" cy="13758094"/>
          </a:xfrm>
        </p:grpSpPr>
        <p:sp>
          <p:nvSpPr>
            <p:cNvPr id="3" name="Freeform 3"/>
            <p:cNvSpPr/>
            <p:nvPr/>
          </p:nvSpPr>
          <p:spPr>
            <a:xfrm>
              <a:off x="0" y="0"/>
              <a:ext cx="1530985" cy="13758038"/>
            </a:xfrm>
            <a:custGeom>
              <a:avLst/>
              <a:gdLst/>
              <a:ahLst/>
              <a:cxnLst/>
              <a:rect l="l" t="t" r="r" b="b"/>
              <a:pathLst>
                <a:path w="1530985" h="13758038">
                  <a:moveTo>
                    <a:pt x="0" y="0"/>
                  </a:moveTo>
                  <a:lnTo>
                    <a:pt x="1530985" y="0"/>
                  </a:lnTo>
                  <a:lnTo>
                    <a:pt x="1530985" y="13758038"/>
                  </a:lnTo>
                  <a:lnTo>
                    <a:pt x="0" y="13758038"/>
                  </a:lnTo>
                  <a:close/>
                </a:path>
              </a:pathLst>
            </a:custGeom>
            <a:solidFill>
              <a:srgbClr val="EFEFEF"/>
            </a:solidFill>
          </p:spPr>
        </p:sp>
      </p:grpSp>
      <p:sp>
        <p:nvSpPr>
          <p:cNvPr id="4" name="Freeform 4"/>
          <p:cNvSpPr/>
          <p:nvPr/>
        </p:nvSpPr>
        <p:spPr>
          <a:xfrm>
            <a:off x="758726" y="664730"/>
            <a:ext cx="773042" cy="1122018"/>
          </a:xfrm>
          <a:custGeom>
            <a:avLst/>
            <a:gdLst/>
            <a:ahLst/>
            <a:cxnLst/>
            <a:rect l="l" t="t" r="r" b="b"/>
            <a:pathLst>
              <a:path w="773042" h="1122018">
                <a:moveTo>
                  <a:pt x="0" y="0"/>
                </a:moveTo>
                <a:lnTo>
                  <a:pt x="773042" y="0"/>
                </a:lnTo>
                <a:lnTo>
                  <a:pt x="773042" y="1122018"/>
                </a:lnTo>
                <a:lnTo>
                  <a:pt x="0" y="1122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rot="-5400000">
            <a:off x="17065294" y="8757372"/>
            <a:ext cx="1040067" cy="386464"/>
          </a:xfrm>
          <a:prstGeom prst="rect">
            <a:avLst/>
          </a:prstGeom>
        </p:spPr>
        <p:txBody>
          <a:bodyPr lIns="0" tIns="0" rIns="0" bIns="0" rtlCol="0" anchor="t">
            <a:spAutoFit/>
          </a:bodyPr>
          <a:lstStyle/>
          <a:p>
            <a:pPr algn="l">
              <a:lnSpc>
                <a:spcPts val="2340"/>
              </a:lnSpc>
            </a:pPr>
            <a:r>
              <a:rPr lang="en-US" sz="1950" b="1" spc="0">
                <a:solidFill>
                  <a:srgbClr val="EFEFEF"/>
                </a:solidFill>
                <a:latin typeface="Calibri (MS) Bold"/>
                <a:ea typeface="Calibri (MS) Bold"/>
                <a:cs typeface="Calibri (MS) Bold"/>
                <a:sym typeface="Calibri (MS) Bold"/>
              </a:rPr>
              <a:t>insp.gov.ro</a:t>
            </a:r>
          </a:p>
        </p:txBody>
      </p:sp>
      <p:grpSp>
        <p:nvGrpSpPr>
          <p:cNvPr id="6" name="Group 6"/>
          <p:cNvGrpSpPr>
            <a:grpSpLocks noChangeAspect="1"/>
          </p:cNvGrpSpPr>
          <p:nvPr/>
        </p:nvGrpSpPr>
        <p:grpSpPr>
          <a:xfrm>
            <a:off x="13694079" y="0"/>
            <a:ext cx="4600977" cy="3370917"/>
            <a:chOff x="0" y="0"/>
            <a:chExt cx="6134636" cy="4494556"/>
          </a:xfrm>
        </p:grpSpPr>
        <p:sp>
          <p:nvSpPr>
            <p:cNvPr id="7" name="Freeform 7" descr="Premium Vector | Child obesity and overweight abstract concept vector ..."/>
            <p:cNvSpPr/>
            <p:nvPr/>
          </p:nvSpPr>
          <p:spPr>
            <a:xfrm>
              <a:off x="0" y="0"/>
              <a:ext cx="6134608" cy="4494530"/>
            </a:xfrm>
            <a:custGeom>
              <a:avLst/>
              <a:gdLst/>
              <a:ahLst/>
              <a:cxnLst/>
              <a:rect l="l" t="t" r="r" b="b"/>
              <a:pathLst>
                <a:path w="6134608" h="4494530">
                  <a:moveTo>
                    <a:pt x="0" y="0"/>
                  </a:moveTo>
                  <a:lnTo>
                    <a:pt x="6134608" y="0"/>
                  </a:lnTo>
                  <a:lnTo>
                    <a:pt x="6134608" y="4494530"/>
                  </a:lnTo>
                  <a:lnTo>
                    <a:pt x="0" y="4494530"/>
                  </a:lnTo>
                  <a:lnTo>
                    <a:pt x="0" y="0"/>
                  </a:lnTo>
                  <a:close/>
                </a:path>
              </a:pathLst>
            </a:custGeom>
            <a:blipFill>
              <a:blip r:embed="rId4"/>
              <a:stretch>
                <a:fillRect l="-10" r="-10"/>
              </a:stretch>
            </a:blipFill>
          </p:spPr>
        </p:sp>
      </p:grpSp>
      <p:sp>
        <p:nvSpPr>
          <p:cNvPr id="8" name="TextBox 8"/>
          <p:cNvSpPr txBox="1"/>
          <p:nvPr/>
        </p:nvSpPr>
        <p:spPr>
          <a:xfrm>
            <a:off x="2251744" y="772090"/>
            <a:ext cx="7157777" cy="1166637"/>
          </a:xfrm>
          <a:prstGeom prst="rect">
            <a:avLst/>
          </a:prstGeom>
        </p:spPr>
        <p:txBody>
          <a:bodyPr lIns="0" tIns="0" rIns="0" bIns="0" rtlCol="0" anchor="t">
            <a:spAutoFit/>
          </a:bodyPr>
          <a:lstStyle/>
          <a:p>
            <a:pPr algn="l">
              <a:lnSpc>
                <a:spcPts val="3295"/>
              </a:lnSpc>
            </a:pPr>
            <a:r>
              <a:rPr lang="en-US" sz="3050" b="1" spc="0">
                <a:solidFill>
                  <a:srgbClr val="005D79"/>
                </a:solidFill>
                <a:latin typeface="Calibri (MS) Bold"/>
                <a:ea typeface="Calibri (MS) Bold"/>
                <a:cs typeface="Calibri (MS) Bold"/>
                <a:sym typeface="Calibri (MS) Bold"/>
              </a:rPr>
              <a:t>Campania Promovarea activității fizice</a:t>
            </a:r>
          </a:p>
          <a:p>
            <a:pPr algn="l">
              <a:lnSpc>
                <a:spcPts val="2755"/>
              </a:lnSpc>
            </a:pPr>
            <a:endParaRPr lang="en-US" sz="3050" b="1" spc="0">
              <a:solidFill>
                <a:srgbClr val="005D79"/>
              </a:solidFill>
              <a:latin typeface="Calibri (MS) Bold"/>
              <a:ea typeface="Calibri (MS) Bold"/>
              <a:cs typeface="Calibri (MS) Bold"/>
              <a:sym typeface="Calibri (MS) Bold"/>
            </a:endParaRPr>
          </a:p>
          <a:p>
            <a:pPr algn="l">
              <a:lnSpc>
                <a:spcPts val="2755"/>
              </a:lnSpc>
            </a:pPr>
            <a:r>
              <a:rPr lang="en-US" sz="2550" b="1" spc="0">
                <a:solidFill>
                  <a:srgbClr val="005D79"/>
                </a:solidFill>
                <a:latin typeface="Calibri (MS) Bold"/>
                <a:ea typeface="Calibri (MS) Bold"/>
                <a:cs typeface="Calibri (MS) Bold"/>
                <a:sym typeface="Calibri (MS) Bold"/>
              </a:rPr>
              <a:t>1.Introducere - continuare</a:t>
            </a:r>
          </a:p>
        </p:txBody>
      </p:sp>
      <p:grpSp>
        <p:nvGrpSpPr>
          <p:cNvPr id="9" name="Group 9"/>
          <p:cNvGrpSpPr/>
          <p:nvPr/>
        </p:nvGrpSpPr>
        <p:grpSpPr>
          <a:xfrm>
            <a:off x="0" y="9550121"/>
            <a:ext cx="1145788" cy="549125"/>
            <a:chOff x="0" y="0"/>
            <a:chExt cx="1527717" cy="732166"/>
          </a:xfrm>
        </p:grpSpPr>
        <p:sp>
          <p:nvSpPr>
            <p:cNvPr id="10" name="Freeform 10"/>
            <p:cNvSpPr/>
            <p:nvPr/>
          </p:nvSpPr>
          <p:spPr>
            <a:xfrm>
              <a:off x="0" y="0"/>
              <a:ext cx="1527717" cy="732166"/>
            </a:xfrm>
            <a:custGeom>
              <a:avLst/>
              <a:gdLst/>
              <a:ahLst/>
              <a:cxnLst/>
              <a:rect l="l" t="t" r="r" b="b"/>
              <a:pathLst>
                <a:path w="1527717" h="732166">
                  <a:moveTo>
                    <a:pt x="0" y="0"/>
                  </a:moveTo>
                  <a:lnTo>
                    <a:pt x="1527717" y="0"/>
                  </a:lnTo>
                  <a:lnTo>
                    <a:pt x="1527717" y="732166"/>
                  </a:lnTo>
                  <a:lnTo>
                    <a:pt x="0" y="732166"/>
                  </a:lnTo>
                  <a:close/>
                </a:path>
              </a:pathLst>
            </a:custGeom>
            <a:solidFill>
              <a:srgbClr val="000000">
                <a:alpha val="0"/>
              </a:srgbClr>
            </a:solidFill>
          </p:spPr>
        </p:sp>
        <p:sp>
          <p:nvSpPr>
            <p:cNvPr id="11" name="TextBox 11"/>
            <p:cNvSpPr txBox="1"/>
            <p:nvPr/>
          </p:nvSpPr>
          <p:spPr>
            <a:xfrm>
              <a:off x="0" y="-47625"/>
              <a:ext cx="1527717" cy="779791"/>
            </a:xfrm>
            <a:prstGeom prst="rect">
              <a:avLst/>
            </a:prstGeom>
          </p:spPr>
          <p:txBody>
            <a:bodyPr lIns="0" tIns="0" rIns="0" bIns="0" rtlCol="0" anchor="ctr"/>
            <a:lstStyle/>
            <a:p>
              <a:pPr algn="ctr">
                <a:lnSpc>
                  <a:spcPts val="2611"/>
                </a:lnSpc>
              </a:pPr>
              <a:r>
                <a:rPr lang="en-US" sz="2175" spc="0">
                  <a:solidFill>
                    <a:srgbClr val="FFFFFF"/>
                  </a:solidFill>
                  <a:latin typeface="Calibri (MS)"/>
                  <a:ea typeface="Calibri (MS)"/>
                  <a:cs typeface="Calibri (MS)"/>
                  <a:sym typeface="Calibri (MS)"/>
                </a:rPr>
                <a:t>4</a:t>
              </a:r>
            </a:p>
          </p:txBody>
        </p:sp>
      </p:grpSp>
      <p:sp>
        <p:nvSpPr>
          <p:cNvPr id="12" name="TextBox 12"/>
          <p:cNvSpPr txBox="1"/>
          <p:nvPr/>
        </p:nvSpPr>
        <p:spPr>
          <a:xfrm>
            <a:off x="1468168" y="2623602"/>
            <a:ext cx="16310392" cy="6107091"/>
          </a:xfrm>
          <a:prstGeom prst="rect">
            <a:avLst/>
          </a:prstGeom>
        </p:spPr>
        <p:txBody>
          <a:bodyPr lIns="0" tIns="0" rIns="0" bIns="0" rtlCol="0" anchor="t">
            <a:spAutoFit/>
          </a:bodyPr>
          <a:lstStyle/>
          <a:p>
            <a:pPr algn="just">
              <a:lnSpc>
                <a:spcPts val="1638"/>
              </a:lnSpc>
            </a:pPr>
            <a:r>
              <a:rPr lang="en-US" sz="1950" spc="0">
                <a:solidFill>
                  <a:srgbClr val="262262"/>
                </a:solidFill>
                <a:latin typeface="Calibri (MS)"/>
                <a:ea typeface="Calibri (MS)"/>
                <a:cs typeface="Calibri (MS)"/>
                <a:sym typeface="Calibri (MS)"/>
              </a:rPr>
              <a:t>	</a:t>
            </a:r>
          </a:p>
          <a:p>
            <a:pPr algn="just">
              <a:lnSpc>
                <a:spcPts val="4213"/>
              </a:lnSpc>
            </a:pPr>
            <a:r>
              <a:rPr lang="en-US" sz="2701" b="1" spc="0">
                <a:solidFill>
                  <a:srgbClr val="0070C0"/>
                </a:solidFill>
                <a:latin typeface="Calibri (MS) Bold"/>
                <a:ea typeface="Calibri (MS) Bold"/>
                <a:cs typeface="Calibri (MS) Bold"/>
                <a:sym typeface="Calibri (MS) Bold"/>
              </a:rPr>
              <a:t>Inițiativa europeană de supraveghere a obezității în copilărie (COSI)</a:t>
            </a:r>
            <a:r>
              <a:rPr lang="en-US" sz="2701" b="1" spc="0">
                <a:solidFill>
                  <a:srgbClr val="262262"/>
                </a:solidFill>
                <a:latin typeface="Calibri (MS) Bold"/>
                <a:ea typeface="Calibri (MS) Bold"/>
                <a:cs typeface="Calibri (MS) Bold"/>
                <a:sym typeface="Calibri (MS) Bold"/>
              </a:rPr>
              <a:t> a OMS răspunde nevoii de date standardizate privind prevalența excesului de greutate și a obezității în rândul copiilor din ciclul primar (cu vârsta între 7-9 ani). </a:t>
            </a:r>
          </a:p>
          <a:p>
            <a:pPr algn="just">
              <a:lnSpc>
                <a:spcPts val="4213"/>
              </a:lnSpc>
            </a:pPr>
            <a:r>
              <a:rPr lang="en-US" sz="2701" b="1" spc="0">
                <a:solidFill>
                  <a:srgbClr val="262262"/>
                </a:solidFill>
                <a:latin typeface="Calibri (MS) Bold"/>
                <a:ea typeface="Calibri (MS) Bold"/>
                <a:cs typeface="Calibri (MS) Bold"/>
                <a:sym typeface="Calibri (MS) Bold"/>
              </a:rPr>
              <a:t>A șasea rundă de colectare a datelor, a fost efectuată în perioada 2022-2024 și confirmă faptul că supraponderalitatea și obezitatea în copilărie rămân o provocare importantă a sănătății publice în Regiunea Europeană. </a:t>
            </a:r>
          </a:p>
          <a:p>
            <a:pPr algn="just">
              <a:lnSpc>
                <a:spcPts val="4213"/>
              </a:lnSpc>
            </a:pPr>
            <a:endParaRPr lang="en-US" sz="2701" b="1" spc="0">
              <a:solidFill>
                <a:srgbClr val="262262"/>
              </a:solidFill>
              <a:latin typeface="Calibri (MS) Bold"/>
              <a:ea typeface="Calibri (MS) Bold"/>
              <a:cs typeface="Calibri (MS) Bold"/>
              <a:sym typeface="Calibri (MS) Bold"/>
            </a:endParaRPr>
          </a:p>
          <a:p>
            <a:pPr algn="just">
              <a:lnSpc>
                <a:spcPts val="4213"/>
              </a:lnSpc>
            </a:pPr>
            <a:r>
              <a:rPr lang="en-US" sz="2701" b="1" spc="0">
                <a:solidFill>
                  <a:srgbClr val="262262"/>
                </a:solidFill>
                <a:latin typeface="Calibri (MS) Bold"/>
                <a:ea typeface="Calibri (MS) Bold"/>
                <a:cs typeface="Calibri (MS) Bold"/>
                <a:sym typeface="Calibri (MS) Bold"/>
              </a:rPr>
              <a:t>În majoritatea țărilor (27 din 46) cel puțin un copil din 10 este obez. În România prevalența supraponderalității  la băieți și fete este 28%, iar a obezității 12%. </a:t>
            </a:r>
          </a:p>
          <a:p>
            <a:pPr algn="just">
              <a:lnSpc>
                <a:spcPts val="4213"/>
              </a:lnSpc>
            </a:pPr>
            <a:r>
              <a:rPr lang="en-US" sz="2701" b="1" spc="0">
                <a:solidFill>
                  <a:srgbClr val="262262"/>
                </a:solidFill>
                <a:latin typeface="Calibri (MS) Bold"/>
                <a:ea typeface="Calibri (MS) Bold"/>
                <a:cs typeface="Calibri (MS) Bold"/>
                <a:sym typeface="Calibri (MS) Bold"/>
              </a:rPr>
              <a:t>Alimentația nesănătoasă și lipsa activității fizice sunt factori de risc importanți pentru apariția mai multor boli cronice, inclusiv a obezității, atât la adulți, cât și la copii.</a:t>
            </a:r>
          </a:p>
          <a:p>
            <a:pPr algn="just">
              <a:lnSpc>
                <a:spcPts val="1638"/>
              </a:lnSpc>
            </a:pPr>
            <a:r>
              <a:rPr lang="en-US" sz="1950" b="1" spc="0">
                <a:solidFill>
                  <a:srgbClr val="262262"/>
                </a:solidFill>
                <a:latin typeface="Calibri (MS) Bold"/>
                <a:ea typeface="Calibri (MS) Bold"/>
                <a:cs typeface="Calibri (MS) Bold"/>
                <a:sym typeface="Calibri (MS) Bold"/>
              </a:rPr>
              <a:t> Sursa:https://www.who.int/europe/publications/m/item/brief-review-of-results-from-round-6-of-cosi-2022-2024</a:t>
            </a:r>
          </a:p>
          <a:p>
            <a:pPr algn="just">
              <a:lnSpc>
                <a:spcPts val="2268"/>
              </a:lnSpc>
            </a:pPr>
            <a:endParaRPr lang="en-US" sz="1950" b="1" spc="0">
              <a:solidFill>
                <a:srgbClr val="262262"/>
              </a:solidFill>
              <a:latin typeface="Calibri (MS) Bold"/>
              <a:ea typeface="Calibri (MS) Bold"/>
              <a:cs typeface="Calibri (MS) Bold"/>
              <a:sym typeface="Calibri (MS) Bold"/>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1" y="-14316"/>
            <a:ext cx="1148219" cy="10318571"/>
            <a:chOff x="0" y="0"/>
            <a:chExt cx="1530958" cy="13758094"/>
          </a:xfrm>
        </p:grpSpPr>
        <p:sp>
          <p:nvSpPr>
            <p:cNvPr id="3" name="Freeform 3"/>
            <p:cNvSpPr/>
            <p:nvPr/>
          </p:nvSpPr>
          <p:spPr>
            <a:xfrm>
              <a:off x="0" y="0"/>
              <a:ext cx="1530985" cy="13758038"/>
            </a:xfrm>
            <a:custGeom>
              <a:avLst/>
              <a:gdLst/>
              <a:ahLst/>
              <a:cxnLst/>
              <a:rect l="l" t="t" r="r" b="b"/>
              <a:pathLst>
                <a:path w="1530985" h="13758038">
                  <a:moveTo>
                    <a:pt x="0" y="0"/>
                  </a:moveTo>
                  <a:lnTo>
                    <a:pt x="1530985" y="0"/>
                  </a:lnTo>
                  <a:lnTo>
                    <a:pt x="1530985" y="13758038"/>
                  </a:lnTo>
                  <a:lnTo>
                    <a:pt x="0" y="13758038"/>
                  </a:lnTo>
                  <a:close/>
                </a:path>
              </a:pathLst>
            </a:custGeom>
            <a:solidFill>
              <a:srgbClr val="EFEFEF"/>
            </a:solidFill>
          </p:spPr>
        </p:sp>
      </p:grpSp>
      <p:sp>
        <p:nvSpPr>
          <p:cNvPr id="4" name="Freeform 4"/>
          <p:cNvSpPr/>
          <p:nvPr/>
        </p:nvSpPr>
        <p:spPr>
          <a:xfrm>
            <a:off x="758726" y="664730"/>
            <a:ext cx="773042" cy="1122018"/>
          </a:xfrm>
          <a:custGeom>
            <a:avLst/>
            <a:gdLst/>
            <a:ahLst/>
            <a:cxnLst/>
            <a:rect l="l" t="t" r="r" b="b"/>
            <a:pathLst>
              <a:path w="773042" h="1122018">
                <a:moveTo>
                  <a:pt x="0" y="0"/>
                </a:moveTo>
                <a:lnTo>
                  <a:pt x="773042" y="0"/>
                </a:lnTo>
                <a:lnTo>
                  <a:pt x="773042" y="1122018"/>
                </a:lnTo>
                <a:lnTo>
                  <a:pt x="0" y="1122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rot="-5400000">
            <a:off x="17065294" y="8757372"/>
            <a:ext cx="1040067" cy="386464"/>
          </a:xfrm>
          <a:prstGeom prst="rect">
            <a:avLst/>
          </a:prstGeom>
        </p:spPr>
        <p:txBody>
          <a:bodyPr lIns="0" tIns="0" rIns="0" bIns="0" rtlCol="0" anchor="t">
            <a:spAutoFit/>
          </a:bodyPr>
          <a:lstStyle/>
          <a:p>
            <a:pPr algn="l">
              <a:lnSpc>
                <a:spcPts val="2340"/>
              </a:lnSpc>
            </a:pPr>
            <a:r>
              <a:rPr lang="en-US" sz="1950" b="1" spc="0">
                <a:solidFill>
                  <a:srgbClr val="EFEFEF"/>
                </a:solidFill>
                <a:latin typeface="Calibri (MS) Bold"/>
                <a:ea typeface="Calibri (MS) Bold"/>
                <a:cs typeface="Calibri (MS) Bold"/>
                <a:sym typeface="Calibri (MS) Bold"/>
              </a:rPr>
              <a:t>insp.gov.ro</a:t>
            </a:r>
          </a:p>
        </p:txBody>
      </p:sp>
      <p:sp>
        <p:nvSpPr>
          <p:cNvPr id="6" name="TextBox 6"/>
          <p:cNvSpPr txBox="1"/>
          <p:nvPr/>
        </p:nvSpPr>
        <p:spPr>
          <a:xfrm>
            <a:off x="2251744" y="772090"/>
            <a:ext cx="7157777" cy="1166637"/>
          </a:xfrm>
          <a:prstGeom prst="rect">
            <a:avLst/>
          </a:prstGeom>
        </p:spPr>
        <p:txBody>
          <a:bodyPr lIns="0" tIns="0" rIns="0" bIns="0" rtlCol="0" anchor="t">
            <a:spAutoFit/>
          </a:bodyPr>
          <a:lstStyle/>
          <a:p>
            <a:pPr algn="l">
              <a:lnSpc>
                <a:spcPts val="3295"/>
              </a:lnSpc>
            </a:pPr>
            <a:r>
              <a:rPr lang="en-US" sz="3050" b="1" spc="0">
                <a:solidFill>
                  <a:srgbClr val="005D79"/>
                </a:solidFill>
                <a:latin typeface="Calibri (MS) Bold"/>
                <a:ea typeface="Calibri (MS) Bold"/>
                <a:cs typeface="Calibri (MS) Bold"/>
                <a:sym typeface="Calibri (MS) Bold"/>
              </a:rPr>
              <a:t>Campania Promovarea activității fizice</a:t>
            </a:r>
          </a:p>
          <a:p>
            <a:pPr algn="l">
              <a:lnSpc>
                <a:spcPts val="2755"/>
              </a:lnSpc>
            </a:pPr>
            <a:endParaRPr lang="en-US" sz="3050" b="1" spc="0">
              <a:solidFill>
                <a:srgbClr val="005D79"/>
              </a:solidFill>
              <a:latin typeface="Calibri (MS) Bold"/>
              <a:ea typeface="Calibri (MS) Bold"/>
              <a:cs typeface="Calibri (MS) Bold"/>
              <a:sym typeface="Calibri (MS) Bold"/>
            </a:endParaRPr>
          </a:p>
          <a:p>
            <a:pPr algn="l">
              <a:lnSpc>
                <a:spcPts val="2755"/>
              </a:lnSpc>
            </a:pPr>
            <a:r>
              <a:rPr lang="en-US" sz="2550" b="1" spc="0">
                <a:solidFill>
                  <a:srgbClr val="005D79"/>
                </a:solidFill>
                <a:latin typeface="Calibri (MS) Bold"/>
                <a:ea typeface="Calibri (MS) Bold"/>
                <a:cs typeface="Calibri (MS) Bold"/>
                <a:sym typeface="Calibri (MS) Bold"/>
              </a:rPr>
              <a:t>1.Introducere - continuare</a:t>
            </a:r>
          </a:p>
        </p:txBody>
      </p:sp>
      <p:grpSp>
        <p:nvGrpSpPr>
          <p:cNvPr id="7" name="Group 7"/>
          <p:cNvGrpSpPr/>
          <p:nvPr/>
        </p:nvGrpSpPr>
        <p:grpSpPr>
          <a:xfrm>
            <a:off x="0" y="9550121"/>
            <a:ext cx="1145788" cy="549125"/>
            <a:chOff x="0" y="0"/>
            <a:chExt cx="1527717" cy="732166"/>
          </a:xfrm>
        </p:grpSpPr>
        <p:sp>
          <p:nvSpPr>
            <p:cNvPr id="8" name="Freeform 8"/>
            <p:cNvSpPr/>
            <p:nvPr/>
          </p:nvSpPr>
          <p:spPr>
            <a:xfrm>
              <a:off x="0" y="0"/>
              <a:ext cx="1527717" cy="732166"/>
            </a:xfrm>
            <a:custGeom>
              <a:avLst/>
              <a:gdLst/>
              <a:ahLst/>
              <a:cxnLst/>
              <a:rect l="l" t="t" r="r" b="b"/>
              <a:pathLst>
                <a:path w="1527717" h="732166">
                  <a:moveTo>
                    <a:pt x="0" y="0"/>
                  </a:moveTo>
                  <a:lnTo>
                    <a:pt x="1527717" y="0"/>
                  </a:lnTo>
                  <a:lnTo>
                    <a:pt x="1527717" y="732166"/>
                  </a:lnTo>
                  <a:lnTo>
                    <a:pt x="0" y="732166"/>
                  </a:lnTo>
                  <a:close/>
                </a:path>
              </a:pathLst>
            </a:custGeom>
            <a:solidFill>
              <a:srgbClr val="000000">
                <a:alpha val="0"/>
              </a:srgbClr>
            </a:solidFill>
          </p:spPr>
        </p:sp>
        <p:sp>
          <p:nvSpPr>
            <p:cNvPr id="9" name="TextBox 9"/>
            <p:cNvSpPr txBox="1"/>
            <p:nvPr/>
          </p:nvSpPr>
          <p:spPr>
            <a:xfrm>
              <a:off x="0" y="-47625"/>
              <a:ext cx="1527717" cy="779791"/>
            </a:xfrm>
            <a:prstGeom prst="rect">
              <a:avLst/>
            </a:prstGeom>
          </p:spPr>
          <p:txBody>
            <a:bodyPr lIns="0" tIns="0" rIns="0" bIns="0" rtlCol="0" anchor="ctr"/>
            <a:lstStyle/>
            <a:p>
              <a:pPr algn="ctr">
                <a:lnSpc>
                  <a:spcPts val="2611"/>
                </a:lnSpc>
              </a:pPr>
              <a:r>
                <a:rPr lang="en-US" sz="2175" spc="0">
                  <a:solidFill>
                    <a:srgbClr val="FFFFFF"/>
                  </a:solidFill>
                  <a:latin typeface="Calibri (MS)"/>
                  <a:ea typeface="Calibri (MS)"/>
                  <a:cs typeface="Calibri (MS)"/>
                  <a:sym typeface="Calibri (MS)"/>
                </a:rPr>
                <a:t>5</a:t>
              </a:r>
            </a:p>
          </p:txBody>
        </p:sp>
      </p:grpSp>
      <p:sp>
        <p:nvSpPr>
          <p:cNvPr id="10" name="TextBox 10"/>
          <p:cNvSpPr txBox="1"/>
          <p:nvPr/>
        </p:nvSpPr>
        <p:spPr>
          <a:xfrm>
            <a:off x="1688846" y="2785244"/>
            <a:ext cx="15750875" cy="5799410"/>
          </a:xfrm>
          <a:prstGeom prst="rect">
            <a:avLst/>
          </a:prstGeom>
        </p:spPr>
        <p:txBody>
          <a:bodyPr lIns="0" tIns="0" rIns="0" bIns="0" rtlCol="0" anchor="t">
            <a:spAutoFit/>
          </a:bodyPr>
          <a:lstStyle/>
          <a:p>
            <a:pPr algn="just">
              <a:lnSpc>
                <a:spcPts val="3484"/>
              </a:lnSpc>
            </a:pPr>
            <a:r>
              <a:rPr lang="en-US" sz="2701">
                <a:solidFill>
                  <a:srgbClr val="262262"/>
                </a:solidFill>
                <a:latin typeface="Calibri (MS)"/>
                <a:ea typeface="Calibri (MS)"/>
                <a:cs typeface="Calibri (MS)"/>
                <a:sym typeface="Calibri (MS)"/>
              </a:rPr>
              <a:t>	</a:t>
            </a:r>
            <a:r>
              <a:rPr lang="en-US" sz="2701" b="1">
                <a:solidFill>
                  <a:srgbClr val="00B050"/>
                </a:solidFill>
                <a:latin typeface="Calibri (MS) Bold"/>
                <a:ea typeface="Calibri (MS) Bold"/>
                <a:cs typeface="Calibri (MS) Bold"/>
                <a:sym typeface="Calibri (MS) Bold"/>
              </a:rPr>
              <a:t>Studiul privind comportamentul de sănătate la copiii de vârstă școlară (HBSC) </a:t>
            </a:r>
          </a:p>
          <a:p>
            <a:pPr algn="just">
              <a:lnSpc>
                <a:spcPts val="3484"/>
              </a:lnSpc>
            </a:pPr>
            <a:r>
              <a:rPr lang="en-US" sz="2701" b="1">
                <a:solidFill>
                  <a:srgbClr val="262262"/>
                </a:solidFill>
                <a:latin typeface="Calibri (MS) Bold"/>
                <a:ea typeface="Calibri (MS) Bold"/>
                <a:cs typeface="Calibri (MS) Bold"/>
                <a:sym typeface="Calibri (MS) Bold"/>
              </a:rPr>
              <a:t>este un proiect de cercetare transnațional, care investighează sănătatea și bunăstarea preadolescenților de </a:t>
            </a:r>
          </a:p>
          <a:p>
            <a:pPr algn="just">
              <a:lnSpc>
                <a:spcPts val="3484"/>
              </a:lnSpc>
            </a:pPr>
            <a:r>
              <a:rPr lang="en-US" sz="2701" b="1">
                <a:solidFill>
                  <a:srgbClr val="262262"/>
                </a:solidFill>
                <a:latin typeface="Calibri (MS) Bold"/>
                <a:ea typeface="Calibri (MS) Bold"/>
                <a:cs typeface="Calibri (MS) Bold"/>
                <a:sym typeface="Calibri (MS) Bold"/>
              </a:rPr>
              <a:t>11-15 ani din Europa, Asia Centrală și America de Nord. Sursa: </a:t>
            </a:r>
            <a:r>
              <a:rPr lang="en-US" sz="2701" u="sng">
                <a:solidFill>
                  <a:srgbClr val="0000EE"/>
                </a:solidFill>
                <a:latin typeface="Calibri (MS)"/>
                <a:ea typeface="Calibri (MS)"/>
                <a:cs typeface="Calibri (MS)"/>
                <a:sym typeface="Calibri (MS)"/>
                <a:hlinkClick r:id="rId4" tooltip="https://data-browser.hbsc.org/"/>
              </a:rPr>
              <a:t>https://data-browser.hbsc.org</a:t>
            </a:r>
          </a:p>
          <a:p>
            <a:pPr algn="just">
              <a:lnSpc>
                <a:spcPts val="2268"/>
              </a:lnSpc>
            </a:pPr>
            <a:endParaRPr lang="en-US" sz="2701" u="sng">
              <a:solidFill>
                <a:srgbClr val="0000EE"/>
              </a:solidFill>
              <a:latin typeface="Calibri (MS)"/>
              <a:ea typeface="Calibri (MS)"/>
              <a:cs typeface="Calibri (MS)"/>
              <a:sym typeface="Calibri (MS)"/>
              <a:hlinkClick r:id="rId4" tooltip="https://data-browser.hbsc.org/"/>
            </a:endParaRPr>
          </a:p>
          <a:p>
            <a:pPr algn="just">
              <a:lnSpc>
                <a:spcPts val="3484"/>
              </a:lnSpc>
            </a:pPr>
            <a:r>
              <a:rPr lang="en-US" sz="2701" b="1" spc="0">
                <a:solidFill>
                  <a:srgbClr val="005B4E"/>
                </a:solidFill>
                <a:latin typeface="Calibri (MS) Bold"/>
                <a:ea typeface="Calibri (MS) Bold"/>
                <a:cs typeface="Calibri (MS) Bold"/>
                <a:sym typeface="Calibri (MS) Bold"/>
              </a:rPr>
              <a:t>a. Rezultate privind comportamentul alimentar:</a:t>
            </a:r>
          </a:p>
          <a:p>
            <a:pPr marL="244507" lvl="1" indent="-122254" algn="just">
              <a:lnSpc>
                <a:spcPts val="3484"/>
              </a:lnSpc>
              <a:buFont typeface="Arial"/>
              <a:buChar char="•"/>
            </a:pPr>
            <a:r>
              <a:rPr lang="en-US" sz="2701" b="1" spc="0">
                <a:solidFill>
                  <a:srgbClr val="262262"/>
                </a:solidFill>
                <a:latin typeface="Calibri (MS) Bold"/>
                <a:ea typeface="Calibri (MS) Bold"/>
                <a:cs typeface="Calibri (MS) Bold"/>
                <a:sym typeface="Calibri (MS) Bold"/>
              </a:rPr>
              <a:t>Consumul de LEGUME: cel puțin o dată pe zi, la nivel mondial, prevalența la fetele de 11-15 ani este între 43% (11 ani) și 39% (15 ani), iar în România este mai mică, între 39% (11 ani) și 31% (15 ani). Băieții consumă mai puține legume zilnic: la nivel mondial prevalența este între 37% (11 ani) și 34% (15 ani), iar în România între 31% (11 ani) și 28% (15 ani). </a:t>
            </a:r>
          </a:p>
          <a:p>
            <a:pPr marL="244507" lvl="1" indent="-122254" algn="just">
              <a:lnSpc>
                <a:spcPts val="3484"/>
              </a:lnSpc>
            </a:pPr>
            <a:endParaRPr lang="en-US" sz="2701" b="1" spc="0">
              <a:solidFill>
                <a:srgbClr val="262262"/>
              </a:solidFill>
              <a:latin typeface="Calibri (MS) Bold"/>
              <a:ea typeface="Calibri (MS) Bold"/>
              <a:cs typeface="Calibri (MS) Bold"/>
              <a:sym typeface="Calibri (MS) Bold"/>
            </a:endParaRPr>
          </a:p>
          <a:p>
            <a:pPr marL="244507" lvl="1" indent="-122254" algn="just">
              <a:lnSpc>
                <a:spcPts val="3484"/>
              </a:lnSpc>
            </a:pPr>
            <a:r>
              <a:rPr lang="en-US" sz="2701" b="1" spc="0">
                <a:solidFill>
                  <a:srgbClr val="262262"/>
                </a:solidFill>
                <a:latin typeface="Calibri (MS) Bold"/>
                <a:ea typeface="Calibri (MS) Bold"/>
                <a:cs typeface="Calibri (MS) Bold"/>
                <a:sym typeface="Calibri (MS) Bold"/>
              </a:rPr>
              <a:t>*În ceea ce privește consumul zilnic de FRUCTE, prevalența în România este aproximativ aceeași ca la nivel mondial (38% la nivel internațional, 36% la noi în țară).</a:t>
            </a:r>
          </a:p>
          <a:p>
            <a:pPr marL="244507" lvl="1" indent="-122254" algn="just">
              <a:lnSpc>
                <a:spcPts val="2268"/>
              </a:lnSpc>
            </a:pPr>
            <a:endParaRPr lang="en-US" sz="2701" b="1" spc="0">
              <a:solidFill>
                <a:srgbClr val="262262"/>
              </a:solidFill>
              <a:latin typeface="Calibri (MS) Bold"/>
              <a:ea typeface="Calibri (MS) Bold"/>
              <a:cs typeface="Calibri (MS) Bold"/>
              <a:sym typeface="Calibri (MS) Bold"/>
            </a:endParaRPr>
          </a:p>
          <a:p>
            <a:pPr marL="244507" lvl="1" indent="-122254" algn="just">
              <a:lnSpc>
                <a:spcPts val="2268"/>
              </a:lnSpc>
            </a:pPr>
            <a:endParaRPr lang="en-US" sz="2701" b="1" spc="0">
              <a:solidFill>
                <a:srgbClr val="262262"/>
              </a:solidFill>
              <a:latin typeface="Calibri (MS) Bold"/>
              <a:ea typeface="Calibri (MS) Bold"/>
              <a:cs typeface="Calibri (MS) Bold"/>
              <a:sym typeface="Calibri (MS) Bold"/>
            </a:endParaRPr>
          </a:p>
        </p:txBody>
      </p:sp>
      <p:grpSp>
        <p:nvGrpSpPr>
          <p:cNvPr id="11" name="Group 11"/>
          <p:cNvGrpSpPr>
            <a:grpSpLocks noChangeAspect="1"/>
          </p:cNvGrpSpPr>
          <p:nvPr/>
        </p:nvGrpSpPr>
        <p:grpSpPr>
          <a:xfrm>
            <a:off x="14468202" y="0"/>
            <a:ext cx="3555399" cy="3270708"/>
            <a:chOff x="0" y="0"/>
            <a:chExt cx="4740532" cy="4360943"/>
          </a:xfrm>
        </p:grpSpPr>
        <p:sp>
          <p:nvSpPr>
            <p:cNvPr id="12" name="Freeform 12" descr="Eating Right for Dialysis Patients | The National Kidney Foundation ..."/>
            <p:cNvSpPr/>
            <p:nvPr/>
          </p:nvSpPr>
          <p:spPr>
            <a:xfrm>
              <a:off x="0" y="0"/>
              <a:ext cx="4740529" cy="4360926"/>
            </a:xfrm>
            <a:custGeom>
              <a:avLst/>
              <a:gdLst/>
              <a:ahLst/>
              <a:cxnLst/>
              <a:rect l="l" t="t" r="r" b="b"/>
              <a:pathLst>
                <a:path w="4740529" h="4360926">
                  <a:moveTo>
                    <a:pt x="0" y="0"/>
                  </a:moveTo>
                  <a:lnTo>
                    <a:pt x="4740529" y="0"/>
                  </a:lnTo>
                  <a:lnTo>
                    <a:pt x="4740529" y="4360926"/>
                  </a:lnTo>
                  <a:lnTo>
                    <a:pt x="0" y="4360926"/>
                  </a:lnTo>
                  <a:lnTo>
                    <a:pt x="0" y="0"/>
                  </a:lnTo>
                  <a:close/>
                </a:path>
              </a:pathLst>
            </a:custGeom>
            <a:blipFill>
              <a:blip r:embed="rId5"/>
              <a:stretch>
                <a:fillRect t="-3" b="-4"/>
              </a:stretch>
            </a:blipFill>
          </p:spPr>
        </p:sp>
      </p:gr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1" y="-14316"/>
            <a:ext cx="1148219" cy="10318571"/>
            <a:chOff x="0" y="0"/>
            <a:chExt cx="1530958" cy="13758094"/>
          </a:xfrm>
        </p:grpSpPr>
        <p:sp>
          <p:nvSpPr>
            <p:cNvPr id="3" name="Freeform 3"/>
            <p:cNvSpPr/>
            <p:nvPr/>
          </p:nvSpPr>
          <p:spPr>
            <a:xfrm>
              <a:off x="0" y="0"/>
              <a:ext cx="1530985" cy="13758038"/>
            </a:xfrm>
            <a:custGeom>
              <a:avLst/>
              <a:gdLst/>
              <a:ahLst/>
              <a:cxnLst/>
              <a:rect l="l" t="t" r="r" b="b"/>
              <a:pathLst>
                <a:path w="1530985" h="13758038">
                  <a:moveTo>
                    <a:pt x="0" y="0"/>
                  </a:moveTo>
                  <a:lnTo>
                    <a:pt x="1530985" y="0"/>
                  </a:lnTo>
                  <a:lnTo>
                    <a:pt x="1530985" y="13758038"/>
                  </a:lnTo>
                  <a:lnTo>
                    <a:pt x="0" y="13758038"/>
                  </a:lnTo>
                  <a:close/>
                </a:path>
              </a:pathLst>
            </a:custGeom>
            <a:solidFill>
              <a:srgbClr val="EFEFEF"/>
            </a:solidFill>
          </p:spPr>
        </p:sp>
      </p:grpSp>
      <p:sp>
        <p:nvSpPr>
          <p:cNvPr id="4" name="Freeform 4"/>
          <p:cNvSpPr/>
          <p:nvPr/>
        </p:nvSpPr>
        <p:spPr>
          <a:xfrm>
            <a:off x="758726" y="664730"/>
            <a:ext cx="773042" cy="1122018"/>
          </a:xfrm>
          <a:custGeom>
            <a:avLst/>
            <a:gdLst/>
            <a:ahLst/>
            <a:cxnLst/>
            <a:rect l="l" t="t" r="r" b="b"/>
            <a:pathLst>
              <a:path w="773042" h="1122018">
                <a:moveTo>
                  <a:pt x="0" y="0"/>
                </a:moveTo>
                <a:lnTo>
                  <a:pt x="773042" y="0"/>
                </a:lnTo>
                <a:lnTo>
                  <a:pt x="773042" y="1122018"/>
                </a:lnTo>
                <a:lnTo>
                  <a:pt x="0" y="1122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rot="-5400000">
            <a:off x="17065294" y="8757372"/>
            <a:ext cx="1040067" cy="386464"/>
          </a:xfrm>
          <a:prstGeom prst="rect">
            <a:avLst/>
          </a:prstGeom>
        </p:spPr>
        <p:txBody>
          <a:bodyPr lIns="0" tIns="0" rIns="0" bIns="0" rtlCol="0" anchor="t">
            <a:spAutoFit/>
          </a:bodyPr>
          <a:lstStyle/>
          <a:p>
            <a:pPr algn="l">
              <a:lnSpc>
                <a:spcPts val="2340"/>
              </a:lnSpc>
            </a:pPr>
            <a:r>
              <a:rPr lang="en-US" sz="1950" b="1" spc="0">
                <a:solidFill>
                  <a:srgbClr val="EFEFEF"/>
                </a:solidFill>
                <a:latin typeface="Calibri (MS) Bold"/>
                <a:ea typeface="Calibri (MS) Bold"/>
                <a:cs typeface="Calibri (MS) Bold"/>
                <a:sym typeface="Calibri (MS) Bold"/>
              </a:rPr>
              <a:t>insp.gov.ro</a:t>
            </a:r>
          </a:p>
        </p:txBody>
      </p:sp>
      <p:grpSp>
        <p:nvGrpSpPr>
          <p:cNvPr id="6" name="Group 6"/>
          <p:cNvGrpSpPr/>
          <p:nvPr/>
        </p:nvGrpSpPr>
        <p:grpSpPr>
          <a:xfrm>
            <a:off x="0" y="9550121"/>
            <a:ext cx="1145788" cy="754968"/>
            <a:chOff x="0" y="0"/>
            <a:chExt cx="1527717" cy="1006624"/>
          </a:xfrm>
        </p:grpSpPr>
        <p:sp>
          <p:nvSpPr>
            <p:cNvPr id="7" name="Freeform 7"/>
            <p:cNvSpPr/>
            <p:nvPr/>
          </p:nvSpPr>
          <p:spPr>
            <a:xfrm>
              <a:off x="0" y="0"/>
              <a:ext cx="1527717" cy="1006624"/>
            </a:xfrm>
            <a:custGeom>
              <a:avLst/>
              <a:gdLst/>
              <a:ahLst/>
              <a:cxnLst/>
              <a:rect l="l" t="t" r="r" b="b"/>
              <a:pathLst>
                <a:path w="1527717" h="1006624">
                  <a:moveTo>
                    <a:pt x="0" y="0"/>
                  </a:moveTo>
                  <a:lnTo>
                    <a:pt x="1527717" y="0"/>
                  </a:lnTo>
                  <a:lnTo>
                    <a:pt x="1527717" y="1006624"/>
                  </a:lnTo>
                  <a:lnTo>
                    <a:pt x="0" y="1006624"/>
                  </a:lnTo>
                  <a:close/>
                </a:path>
              </a:pathLst>
            </a:custGeom>
            <a:solidFill>
              <a:srgbClr val="000000">
                <a:alpha val="0"/>
              </a:srgbClr>
            </a:solidFill>
          </p:spPr>
        </p:sp>
        <p:sp>
          <p:nvSpPr>
            <p:cNvPr id="8" name="TextBox 8"/>
            <p:cNvSpPr txBox="1"/>
            <p:nvPr/>
          </p:nvSpPr>
          <p:spPr>
            <a:xfrm>
              <a:off x="0" y="-47625"/>
              <a:ext cx="1527717" cy="1054249"/>
            </a:xfrm>
            <a:prstGeom prst="rect">
              <a:avLst/>
            </a:prstGeom>
          </p:spPr>
          <p:txBody>
            <a:bodyPr lIns="0" tIns="0" rIns="0" bIns="0" rtlCol="0" anchor="ctr"/>
            <a:lstStyle/>
            <a:p>
              <a:pPr algn="ctr">
                <a:lnSpc>
                  <a:spcPts val="2611"/>
                </a:lnSpc>
              </a:pPr>
              <a:r>
                <a:rPr lang="en-US" sz="2175" spc="0">
                  <a:solidFill>
                    <a:srgbClr val="FFFFFF"/>
                  </a:solidFill>
                  <a:latin typeface="Calibri (MS)"/>
                  <a:ea typeface="Calibri (MS)"/>
                  <a:cs typeface="Calibri (MS)"/>
                  <a:sym typeface="Calibri (MS)"/>
                </a:rPr>
                <a:t>6</a:t>
              </a:r>
            </a:p>
          </p:txBody>
        </p:sp>
      </p:grpSp>
      <p:sp>
        <p:nvSpPr>
          <p:cNvPr id="9" name="TextBox 9"/>
          <p:cNvSpPr txBox="1"/>
          <p:nvPr/>
        </p:nvSpPr>
        <p:spPr>
          <a:xfrm>
            <a:off x="1807256" y="2033977"/>
            <a:ext cx="15632465" cy="8378270"/>
          </a:xfrm>
          <a:prstGeom prst="rect">
            <a:avLst/>
          </a:prstGeom>
        </p:spPr>
        <p:txBody>
          <a:bodyPr lIns="0" tIns="0" rIns="0" bIns="0" rtlCol="0" anchor="t">
            <a:spAutoFit/>
          </a:bodyPr>
          <a:lstStyle/>
          <a:p>
            <a:pPr algn="just">
              <a:lnSpc>
                <a:spcPts val="1620"/>
              </a:lnSpc>
            </a:pPr>
            <a:r>
              <a:rPr lang="en-US" sz="2701" b="1" spc="0">
                <a:solidFill>
                  <a:srgbClr val="005B4E"/>
                </a:solidFill>
                <a:latin typeface="Calibri (MS) Bold"/>
                <a:ea typeface="Calibri (MS) Bold"/>
                <a:cs typeface="Calibri (MS) Bold"/>
                <a:sym typeface="Calibri (MS) Bold"/>
              </a:rPr>
              <a:t>	 Rezultate privind comportamentul alimentar - continuare:</a:t>
            </a:r>
          </a:p>
          <a:p>
            <a:pPr algn="just">
              <a:lnSpc>
                <a:spcPts val="1620"/>
              </a:lnSpc>
            </a:pPr>
            <a:r>
              <a:rPr lang="en-US" sz="2701" spc="0">
                <a:solidFill>
                  <a:srgbClr val="262262"/>
                </a:solidFill>
                <a:latin typeface="Calibri (MS)"/>
                <a:ea typeface="Calibri (MS)"/>
                <a:cs typeface="Calibri (MS)"/>
                <a:sym typeface="Calibri (MS)"/>
              </a:rPr>
              <a:t>	</a:t>
            </a:r>
          </a:p>
          <a:p>
            <a:pPr algn="just">
              <a:lnSpc>
                <a:spcPts val="4213"/>
              </a:lnSpc>
            </a:pPr>
            <a:r>
              <a:rPr lang="en-US" sz="2701" b="1" spc="0">
                <a:solidFill>
                  <a:srgbClr val="00B0F0"/>
                </a:solidFill>
                <a:latin typeface="Calibri (MS) Bold"/>
                <a:ea typeface="Calibri (MS) Bold"/>
                <a:cs typeface="Calibri (MS) Bold"/>
                <a:sym typeface="Calibri (MS) Bold"/>
              </a:rPr>
              <a:t>*</a:t>
            </a:r>
            <a:r>
              <a:rPr lang="en-US" sz="2701" b="1" spc="0">
                <a:solidFill>
                  <a:srgbClr val="262262"/>
                </a:solidFill>
                <a:latin typeface="Calibri (MS) Bold"/>
                <a:ea typeface="Calibri (MS) Bold"/>
                <a:cs typeface="Calibri (MS) Bold"/>
                <a:sym typeface="Calibri (MS) Bold"/>
              </a:rPr>
              <a:t>Prevalența consumului de DULCIURI (inclusiv CIOCOLATĂ) cel puțin o dată pe zi și a băuturilor răcoritoare îndulcite cu zahăr (sucuri) cel puțin o dată pe zi este mai mare în România decât în celelalte țări, cele mai mari diferențe înregistrându-se la consumul zilnic de dulciuri (inclusiv ciocolată), România fiind pe locul 4, cu cel mai mare consum în rândul preadolescenților de 13 ani. Și anume,  la fete prevalența la nivel mondial este de 29%, iar la noi în țară de 47%, la băieți la nivel mondial este 23%, în România 30%. </a:t>
            </a:r>
          </a:p>
          <a:p>
            <a:pPr algn="just">
              <a:lnSpc>
                <a:spcPts val="4213"/>
              </a:lnSpc>
            </a:pPr>
            <a:r>
              <a:rPr lang="en-US" sz="2701" b="1" spc="0">
                <a:solidFill>
                  <a:srgbClr val="262262"/>
                </a:solidFill>
                <a:latin typeface="Calibri (MS) Bold"/>
                <a:ea typeface="Calibri (MS) Bold"/>
                <a:cs typeface="Calibri (MS) Bold"/>
                <a:sym typeface="Calibri (MS) Bold"/>
              </a:rPr>
              <a:t>BĂUTURILE RĂCORITOARE ÎNDULCITE CU ZAHĂR (sucuri)  sunt consumate cel puțin o dată pe zi în proporții aproximativ egale la nivel mondial și în țara noastră, cea mai mare diferență fiind la fetele de 15 ani: 15% la nivel mondial și 25% în țara noastră.</a:t>
            </a:r>
          </a:p>
          <a:p>
            <a:pPr algn="just">
              <a:lnSpc>
                <a:spcPts val="4213"/>
              </a:lnSpc>
            </a:pPr>
            <a:r>
              <a:rPr lang="en-US" sz="2701" b="1" spc="0">
                <a:solidFill>
                  <a:srgbClr val="0070C0"/>
                </a:solidFill>
                <a:latin typeface="Calibri (MS) Bold"/>
                <a:ea typeface="Calibri (MS) Bold"/>
                <a:cs typeface="Calibri (MS) Bold"/>
                <a:sym typeface="Calibri (MS) Bold"/>
              </a:rPr>
              <a:t>*</a:t>
            </a:r>
            <a:r>
              <a:rPr lang="en-US" sz="2701" b="1" spc="0">
                <a:solidFill>
                  <a:srgbClr val="262262"/>
                </a:solidFill>
                <a:latin typeface="Calibri (MS) Bold"/>
                <a:ea typeface="Calibri (MS) Bold"/>
                <a:cs typeface="Calibri (MS) Bold"/>
                <a:sym typeface="Calibri (MS) Bold"/>
              </a:rPr>
              <a:t> Referitor la consumul zilnic în timpul săptămânii al MICULUI DEJUN (respectiv a mai mult de un pahar cu lapte sau suc de fructe pe zi), de către fetele și băieții de 11-15 ani din România, studiul HBSC arată că suntem pe ultimul loc la tinerii de 11 ani, cu o prevalență la fete de 41% (față de 57% la nivel mondial) și de 44% la băieți (față de 61% la nivel mondial). La preadolescenții de 15 ani suntem pe antepenultimul loc, cu o prevalență de 26% la fete (față de 38% la nivel internațional) și de 35% la băieți (față de 50% la nivel internațional).</a:t>
            </a:r>
          </a:p>
          <a:p>
            <a:pPr algn="just">
              <a:lnSpc>
                <a:spcPts val="1620"/>
              </a:lnSpc>
            </a:pPr>
            <a:endParaRPr lang="en-US" sz="2701" b="1" spc="0">
              <a:solidFill>
                <a:srgbClr val="262262"/>
              </a:solidFill>
              <a:latin typeface="Calibri (MS) Bold"/>
              <a:ea typeface="Calibri (MS) Bold"/>
              <a:cs typeface="Calibri (MS) Bold"/>
              <a:sym typeface="Calibri (MS) Bold"/>
            </a:endParaRPr>
          </a:p>
          <a:p>
            <a:pPr algn="just">
              <a:lnSpc>
                <a:spcPts val="1620"/>
              </a:lnSpc>
            </a:pPr>
            <a:endParaRPr lang="en-US" sz="2701" b="1" spc="0">
              <a:solidFill>
                <a:srgbClr val="262262"/>
              </a:solidFill>
              <a:latin typeface="Calibri (MS) Bold"/>
              <a:ea typeface="Calibri (MS) Bold"/>
              <a:cs typeface="Calibri (MS) Bold"/>
              <a:sym typeface="Calibri (MS) Bold"/>
            </a:endParaRPr>
          </a:p>
        </p:txBody>
      </p:sp>
      <p:grpSp>
        <p:nvGrpSpPr>
          <p:cNvPr id="10" name="Group 10"/>
          <p:cNvGrpSpPr>
            <a:grpSpLocks noChangeAspect="1"/>
          </p:cNvGrpSpPr>
          <p:nvPr/>
        </p:nvGrpSpPr>
        <p:grpSpPr>
          <a:xfrm>
            <a:off x="15710785" y="420897"/>
            <a:ext cx="1548515" cy="1821051"/>
            <a:chOff x="0" y="0"/>
            <a:chExt cx="2064687" cy="2428068"/>
          </a:xfrm>
        </p:grpSpPr>
        <p:sp>
          <p:nvSpPr>
            <p:cNvPr id="11" name="Freeform 11"/>
            <p:cNvSpPr/>
            <p:nvPr/>
          </p:nvSpPr>
          <p:spPr>
            <a:xfrm>
              <a:off x="0" y="0"/>
              <a:ext cx="2064639" cy="2428113"/>
            </a:xfrm>
            <a:custGeom>
              <a:avLst/>
              <a:gdLst/>
              <a:ahLst/>
              <a:cxnLst/>
              <a:rect l="l" t="t" r="r" b="b"/>
              <a:pathLst>
                <a:path w="2064639" h="2428113">
                  <a:moveTo>
                    <a:pt x="0" y="0"/>
                  </a:moveTo>
                  <a:lnTo>
                    <a:pt x="2064639" y="0"/>
                  </a:lnTo>
                  <a:lnTo>
                    <a:pt x="2064639" y="2428113"/>
                  </a:lnTo>
                  <a:lnTo>
                    <a:pt x="0" y="2428113"/>
                  </a:lnTo>
                  <a:lnTo>
                    <a:pt x="0" y="0"/>
                  </a:lnTo>
                  <a:close/>
                </a:path>
              </a:pathLst>
            </a:custGeom>
            <a:blipFill>
              <a:blip r:embed="rId4"/>
              <a:stretch>
                <a:fillRect l="-126430" t="-32341" r="-127259" b="-36827"/>
              </a:stretch>
            </a:blipFill>
          </p:spPr>
        </p:sp>
      </p:grpSp>
      <p:sp>
        <p:nvSpPr>
          <p:cNvPr id="12" name="TextBox 12"/>
          <p:cNvSpPr txBox="1"/>
          <p:nvPr/>
        </p:nvSpPr>
        <p:spPr>
          <a:xfrm>
            <a:off x="2251744" y="772090"/>
            <a:ext cx="7157777" cy="1166637"/>
          </a:xfrm>
          <a:prstGeom prst="rect">
            <a:avLst/>
          </a:prstGeom>
        </p:spPr>
        <p:txBody>
          <a:bodyPr lIns="0" tIns="0" rIns="0" bIns="0" rtlCol="0" anchor="t">
            <a:spAutoFit/>
          </a:bodyPr>
          <a:lstStyle/>
          <a:p>
            <a:pPr algn="l">
              <a:lnSpc>
                <a:spcPts val="3295"/>
              </a:lnSpc>
            </a:pPr>
            <a:r>
              <a:rPr lang="en-US" sz="3050" b="1" spc="0">
                <a:solidFill>
                  <a:srgbClr val="005D79"/>
                </a:solidFill>
                <a:latin typeface="Calibri (MS) Bold"/>
                <a:ea typeface="Calibri (MS) Bold"/>
                <a:cs typeface="Calibri (MS) Bold"/>
                <a:sym typeface="Calibri (MS) Bold"/>
              </a:rPr>
              <a:t>Campania Promovarea activității fizice</a:t>
            </a:r>
          </a:p>
          <a:p>
            <a:pPr algn="l">
              <a:lnSpc>
                <a:spcPts val="2755"/>
              </a:lnSpc>
            </a:pPr>
            <a:endParaRPr lang="en-US" sz="3050" b="1" spc="0">
              <a:solidFill>
                <a:srgbClr val="005D79"/>
              </a:solidFill>
              <a:latin typeface="Calibri (MS) Bold"/>
              <a:ea typeface="Calibri (MS) Bold"/>
              <a:cs typeface="Calibri (MS) Bold"/>
              <a:sym typeface="Calibri (MS) Bold"/>
            </a:endParaRPr>
          </a:p>
          <a:p>
            <a:pPr algn="l">
              <a:lnSpc>
                <a:spcPts val="2755"/>
              </a:lnSpc>
            </a:pPr>
            <a:r>
              <a:rPr lang="en-US" sz="2550" b="1" spc="0">
                <a:solidFill>
                  <a:srgbClr val="005D79"/>
                </a:solidFill>
                <a:latin typeface="Calibri (MS) Bold"/>
                <a:ea typeface="Calibri (MS) Bold"/>
                <a:cs typeface="Calibri (MS) Bold"/>
                <a:sym typeface="Calibri (MS) Bold"/>
              </a:rPr>
              <a:t>1.Introducere - continuare</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1" y="-14316"/>
            <a:ext cx="1148219" cy="10318571"/>
            <a:chOff x="0" y="0"/>
            <a:chExt cx="1530958" cy="13758094"/>
          </a:xfrm>
        </p:grpSpPr>
        <p:sp>
          <p:nvSpPr>
            <p:cNvPr id="3" name="Freeform 3"/>
            <p:cNvSpPr/>
            <p:nvPr/>
          </p:nvSpPr>
          <p:spPr>
            <a:xfrm>
              <a:off x="0" y="0"/>
              <a:ext cx="1530985" cy="13758038"/>
            </a:xfrm>
            <a:custGeom>
              <a:avLst/>
              <a:gdLst/>
              <a:ahLst/>
              <a:cxnLst/>
              <a:rect l="l" t="t" r="r" b="b"/>
              <a:pathLst>
                <a:path w="1530985" h="13758038">
                  <a:moveTo>
                    <a:pt x="0" y="0"/>
                  </a:moveTo>
                  <a:lnTo>
                    <a:pt x="1530985" y="0"/>
                  </a:lnTo>
                  <a:lnTo>
                    <a:pt x="1530985" y="13758038"/>
                  </a:lnTo>
                  <a:lnTo>
                    <a:pt x="0" y="13758038"/>
                  </a:lnTo>
                  <a:close/>
                </a:path>
              </a:pathLst>
            </a:custGeom>
            <a:solidFill>
              <a:srgbClr val="EFEFEF"/>
            </a:solidFill>
          </p:spPr>
        </p:sp>
      </p:grpSp>
      <p:sp>
        <p:nvSpPr>
          <p:cNvPr id="4" name="Freeform 4"/>
          <p:cNvSpPr/>
          <p:nvPr/>
        </p:nvSpPr>
        <p:spPr>
          <a:xfrm>
            <a:off x="758726" y="664730"/>
            <a:ext cx="773042" cy="1122018"/>
          </a:xfrm>
          <a:custGeom>
            <a:avLst/>
            <a:gdLst/>
            <a:ahLst/>
            <a:cxnLst/>
            <a:rect l="l" t="t" r="r" b="b"/>
            <a:pathLst>
              <a:path w="773042" h="1122018">
                <a:moveTo>
                  <a:pt x="0" y="0"/>
                </a:moveTo>
                <a:lnTo>
                  <a:pt x="773042" y="0"/>
                </a:lnTo>
                <a:lnTo>
                  <a:pt x="773042" y="1122018"/>
                </a:lnTo>
                <a:lnTo>
                  <a:pt x="0" y="1122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rot="-5400000">
            <a:off x="17065294" y="8757372"/>
            <a:ext cx="1040067" cy="386464"/>
          </a:xfrm>
          <a:prstGeom prst="rect">
            <a:avLst/>
          </a:prstGeom>
        </p:spPr>
        <p:txBody>
          <a:bodyPr lIns="0" tIns="0" rIns="0" bIns="0" rtlCol="0" anchor="t">
            <a:spAutoFit/>
          </a:bodyPr>
          <a:lstStyle/>
          <a:p>
            <a:pPr algn="l">
              <a:lnSpc>
                <a:spcPts val="2340"/>
              </a:lnSpc>
            </a:pPr>
            <a:r>
              <a:rPr lang="en-US" sz="1950" b="1" spc="0">
                <a:solidFill>
                  <a:srgbClr val="EFEFEF"/>
                </a:solidFill>
                <a:latin typeface="Calibri (MS) Bold"/>
                <a:ea typeface="Calibri (MS) Bold"/>
                <a:cs typeface="Calibri (MS) Bold"/>
                <a:sym typeface="Calibri (MS) Bold"/>
              </a:rPr>
              <a:t>insp.gov.ro</a:t>
            </a:r>
          </a:p>
        </p:txBody>
      </p:sp>
      <p:grpSp>
        <p:nvGrpSpPr>
          <p:cNvPr id="6" name="Group 6"/>
          <p:cNvGrpSpPr>
            <a:grpSpLocks noChangeAspect="1"/>
          </p:cNvGrpSpPr>
          <p:nvPr/>
        </p:nvGrpSpPr>
        <p:grpSpPr>
          <a:xfrm>
            <a:off x="13852513" y="99598"/>
            <a:ext cx="3756627" cy="3755547"/>
            <a:chOff x="0" y="0"/>
            <a:chExt cx="5008837" cy="5007396"/>
          </a:xfrm>
        </p:grpSpPr>
        <p:sp>
          <p:nvSpPr>
            <p:cNvPr id="7" name="Freeform 7" descr="Yoga Poses Dictionary | Pocket Yoga"/>
            <p:cNvSpPr/>
            <p:nvPr/>
          </p:nvSpPr>
          <p:spPr>
            <a:xfrm>
              <a:off x="0" y="0"/>
              <a:ext cx="5008880" cy="5007356"/>
            </a:xfrm>
            <a:custGeom>
              <a:avLst/>
              <a:gdLst/>
              <a:ahLst/>
              <a:cxnLst/>
              <a:rect l="l" t="t" r="r" b="b"/>
              <a:pathLst>
                <a:path w="5008880" h="5007356">
                  <a:moveTo>
                    <a:pt x="0" y="0"/>
                  </a:moveTo>
                  <a:lnTo>
                    <a:pt x="5008880" y="0"/>
                  </a:lnTo>
                  <a:lnTo>
                    <a:pt x="5008880" y="5007356"/>
                  </a:lnTo>
                  <a:lnTo>
                    <a:pt x="0" y="5007356"/>
                  </a:lnTo>
                  <a:lnTo>
                    <a:pt x="0" y="0"/>
                  </a:lnTo>
                  <a:close/>
                </a:path>
              </a:pathLst>
            </a:custGeom>
            <a:blipFill>
              <a:blip r:embed="rId4"/>
              <a:stretch>
                <a:fillRect t="-14" b="-15"/>
              </a:stretch>
            </a:blipFill>
          </p:spPr>
        </p:sp>
      </p:grpSp>
      <p:grpSp>
        <p:nvGrpSpPr>
          <p:cNvPr id="8" name="Group 8"/>
          <p:cNvGrpSpPr/>
          <p:nvPr/>
        </p:nvGrpSpPr>
        <p:grpSpPr>
          <a:xfrm>
            <a:off x="85370" y="9550121"/>
            <a:ext cx="1060418" cy="549125"/>
            <a:chOff x="0" y="0"/>
            <a:chExt cx="1413891" cy="732166"/>
          </a:xfrm>
        </p:grpSpPr>
        <p:sp>
          <p:nvSpPr>
            <p:cNvPr id="9" name="Freeform 9"/>
            <p:cNvSpPr/>
            <p:nvPr/>
          </p:nvSpPr>
          <p:spPr>
            <a:xfrm>
              <a:off x="0" y="0"/>
              <a:ext cx="1413891" cy="732166"/>
            </a:xfrm>
            <a:custGeom>
              <a:avLst/>
              <a:gdLst/>
              <a:ahLst/>
              <a:cxnLst/>
              <a:rect l="l" t="t" r="r" b="b"/>
              <a:pathLst>
                <a:path w="1413891" h="732166">
                  <a:moveTo>
                    <a:pt x="0" y="0"/>
                  </a:moveTo>
                  <a:lnTo>
                    <a:pt x="1413891" y="0"/>
                  </a:lnTo>
                  <a:lnTo>
                    <a:pt x="1413891" y="732166"/>
                  </a:lnTo>
                  <a:lnTo>
                    <a:pt x="0" y="732166"/>
                  </a:lnTo>
                  <a:close/>
                </a:path>
              </a:pathLst>
            </a:custGeom>
            <a:solidFill>
              <a:srgbClr val="000000">
                <a:alpha val="0"/>
              </a:srgbClr>
            </a:solidFill>
          </p:spPr>
        </p:sp>
        <p:sp>
          <p:nvSpPr>
            <p:cNvPr id="10" name="TextBox 10"/>
            <p:cNvSpPr txBox="1"/>
            <p:nvPr/>
          </p:nvSpPr>
          <p:spPr>
            <a:xfrm>
              <a:off x="0" y="-47625"/>
              <a:ext cx="1413891" cy="779791"/>
            </a:xfrm>
            <a:prstGeom prst="rect">
              <a:avLst/>
            </a:prstGeom>
          </p:spPr>
          <p:txBody>
            <a:bodyPr lIns="0" tIns="0" rIns="0" bIns="0" rtlCol="0" anchor="ctr"/>
            <a:lstStyle/>
            <a:p>
              <a:pPr algn="ctr">
                <a:lnSpc>
                  <a:spcPts val="2611"/>
                </a:lnSpc>
              </a:pPr>
              <a:r>
                <a:rPr lang="en-US" sz="2175" spc="0">
                  <a:solidFill>
                    <a:srgbClr val="FFFFFF"/>
                  </a:solidFill>
                  <a:latin typeface="Calibri (MS)"/>
                  <a:ea typeface="Calibri (MS)"/>
                  <a:cs typeface="Calibri (MS)"/>
                  <a:sym typeface="Calibri (MS)"/>
                </a:rPr>
                <a:t>7</a:t>
              </a:r>
            </a:p>
          </p:txBody>
        </p:sp>
      </p:grpSp>
      <p:sp>
        <p:nvSpPr>
          <p:cNvPr id="11" name="TextBox 11"/>
          <p:cNvSpPr txBox="1"/>
          <p:nvPr/>
        </p:nvSpPr>
        <p:spPr>
          <a:xfrm>
            <a:off x="1693426" y="2227366"/>
            <a:ext cx="15746294" cy="4880530"/>
          </a:xfrm>
          <a:prstGeom prst="rect">
            <a:avLst/>
          </a:prstGeom>
        </p:spPr>
        <p:txBody>
          <a:bodyPr lIns="0" tIns="0" rIns="0" bIns="0" rtlCol="0" anchor="t">
            <a:spAutoFit/>
          </a:bodyPr>
          <a:lstStyle/>
          <a:p>
            <a:pPr algn="just">
              <a:lnSpc>
                <a:spcPts val="4861"/>
              </a:lnSpc>
            </a:pPr>
            <a:r>
              <a:rPr lang="en-US" sz="2701" b="1" spc="0">
                <a:solidFill>
                  <a:srgbClr val="0070C0"/>
                </a:solidFill>
                <a:latin typeface="Calibri (MS) Bold"/>
                <a:ea typeface="Calibri (MS) Bold"/>
                <a:cs typeface="Calibri (MS) Bold"/>
                <a:sym typeface="Calibri (MS) Bold"/>
              </a:rPr>
              <a:t>b. Rezultate privind activitatea fizică</a:t>
            </a:r>
          </a:p>
          <a:p>
            <a:pPr algn="just">
              <a:lnSpc>
                <a:spcPts val="4861"/>
              </a:lnSpc>
            </a:pPr>
            <a:endParaRPr lang="en-US" sz="2701" b="1" spc="0">
              <a:solidFill>
                <a:srgbClr val="0070C0"/>
              </a:solidFill>
              <a:latin typeface="Calibri (MS) Bold"/>
              <a:ea typeface="Calibri (MS) Bold"/>
              <a:cs typeface="Calibri (MS) Bold"/>
              <a:sym typeface="Calibri (MS) Bold"/>
            </a:endParaRPr>
          </a:p>
          <a:p>
            <a:pPr algn="just">
              <a:lnSpc>
                <a:spcPts val="4861"/>
              </a:lnSpc>
            </a:pPr>
            <a:r>
              <a:rPr lang="en-US" sz="2701" b="1" spc="0">
                <a:solidFill>
                  <a:srgbClr val="0070C0"/>
                </a:solidFill>
                <a:latin typeface="Calibri (MS) Bold"/>
                <a:ea typeface="Calibri (MS) Bold"/>
                <a:cs typeface="Calibri (MS) Bold"/>
                <a:sym typeface="Calibri (MS) Bold"/>
              </a:rPr>
              <a:t>*</a:t>
            </a:r>
            <a:r>
              <a:rPr lang="en-US" sz="2701" b="1" spc="0">
                <a:solidFill>
                  <a:srgbClr val="262262"/>
                </a:solidFill>
                <a:latin typeface="Calibri (MS) Bold"/>
                <a:ea typeface="Calibri (MS) Bold"/>
                <a:cs typeface="Calibri (MS) Bold"/>
                <a:sym typeface="Calibri (MS) Bold"/>
              </a:rPr>
              <a:t>În ceea ce privește activitatea fizică MODERATĂ-VIGUROASĂ</a:t>
            </a:r>
            <a:r>
              <a:rPr lang="en-US" sz="2701" b="1" u="sng" spc="0">
                <a:solidFill>
                  <a:srgbClr val="262262"/>
                </a:solidFill>
                <a:latin typeface="Calibri (MS) Bold"/>
                <a:ea typeface="Calibri (MS) Bold"/>
                <a:cs typeface="Calibri (MS) Bold"/>
                <a:sym typeface="Calibri (MS) Bold"/>
              </a:rPr>
              <a:t>,</a:t>
            </a:r>
            <a:r>
              <a:rPr lang="en-US" sz="2701" b="1" spc="0">
                <a:solidFill>
                  <a:srgbClr val="262262"/>
                </a:solidFill>
                <a:latin typeface="Calibri (MS) Bold"/>
                <a:ea typeface="Calibri (MS) Bold"/>
                <a:cs typeface="Calibri (MS) Bold"/>
                <a:sym typeface="Calibri (MS) Bold"/>
              </a:rPr>
              <a:t> prevalența cea mai mare s-a înregistrat la nivel internațional la băieții și fetele de 11 ani (28%, respectiv 20%), iar cea mai scăzută la fetele de 15 ani (11%). În România prevalența cea mai mare a acestui tip de activitate fizică a fost consemnată la băieții de 15 ani (19%) și la fetele de 11 ani (14%), iar cea mai scăzută la fetele de 13 ani (doar 10%), dar diferențele față de media internațională sunt semnificative la băieții și fetele de 11 ani, pe când la cei de 15 ani prevalențele sunt asemănătoare .</a:t>
            </a:r>
          </a:p>
        </p:txBody>
      </p:sp>
      <p:sp>
        <p:nvSpPr>
          <p:cNvPr id="12" name="TextBox 12"/>
          <p:cNvSpPr txBox="1"/>
          <p:nvPr/>
        </p:nvSpPr>
        <p:spPr>
          <a:xfrm>
            <a:off x="2251744" y="772090"/>
            <a:ext cx="7157777" cy="1166637"/>
          </a:xfrm>
          <a:prstGeom prst="rect">
            <a:avLst/>
          </a:prstGeom>
        </p:spPr>
        <p:txBody>
          <a:bodyPr lIns="0" tIns="0" rIns="0" bIns="0" rtlCol="0" anchor="t">
            <a:spAutoFit/>
          </a:bodyPr>
          <a:lstStyle/>
          <a:p>
            <a:pPr algn="l">
              <a:lnSpc>
                <a:spcPts val="3295"/>
              </a:lnSpc>
            </a:pPr>
            <a:r>
              <a:rPr lang="en-US" sz="3050" b="1" spc="0">
                <a:solidFill>
                  <a:srgbClr val="005D79"/>
                </a:solidFill>
                <a:latin typeface="Calibri (MS) Bold"/>
                <a:ea typeface="Calibri (MS) Bold"/>
                <a:cs typeface="Calibri (MS) Bold"/>
                <a:sym typeface="Calibri (MS) Bold"/>
              </a:rPr>
              <a:t>Campania Promovarea activității fizice</a:t>
            </a:r>
          </a:p>
          <a:p>
            <a:pPr algn="l">
              <a:lnSpc>
                <a:spcPts val="2755"/>
              </a:lnSpc>
            </a:pPr>
            <a:endParaRPr lang="en-US" sz="3050" b="1" spc="0">
              <a:solidFill>
                <a:srgbClr val="005D79"/>
              </a:solidFill>
              <a:latin typeface="Calibri (MS) Bold"/>
              <a:ea typeface="Calibri (MS) Bold"/>
              <a:cs typeface="Calibri (MS) Bold"/>
              <a:sym typeface="Calibri (MS) Bold"/>
            </a:endParaRPr>
          </a:p>
          <a:p>
            <a:pPr algn="l">
              <a:lnSpc>
                <a:spcPts val="2755"/>
              </a:lnSpc>
            </a:pPr>
            <a:r>
              <a:rPr lang="en-US" sz="2550" b="1" spc="0">
                <a:solidFill>
                  <a:srgbClr val="005D79"/>
                </a:solidFill>
                <a:latin typeface="Calibri (MS) Bold"/>
                <a:ea typeface="Calibri (MS) Bold"/>
                <a:cs typeface="Calibri (MS) Bold"/>
                <a:sym typeface="Calibri (MS) Bold"/>
              </a:rPr>
              <a:t>1.Introducere -continuare</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1" y="-14316"/>
            <a:ext cx="1148219" cy="10318571"/>
            <a:chOff x="0" y="0"/>
            <a:chExt cx="1530958" cy="13758094"/>
          </a:xfrm>
        </p:grpSpPr>
        <p:sp>
          <p:nvSpPr>
            <p:cNvPr id="3" name="Freeform 3"/>
            <p:cNvSpPr/>
            <p:nvPr/>
          </p:nvSpPr>
          <p:spPr>
            <a:xfrm>
              <a:off x="0" y="0"/>
              <a:ext cx="1530985" cy="13758038"/>
            </a:xfrm>
            <a:custGeom>
              <a:avLst/>
              <a:gdLst/>
              <a:ahLst/>
              <a:cxnLst/>
              <a:rect l="l" t="t" r="r" b="b"/>
              <a:pathLst>
                <a:path w="1530985" h="13758038">
                  <a:moveTo>
                    <a:pt x="0" y="0"/>
                  </a:moveTo>
                  <a:lnTo>
                    <a:pt x="1530985" y="0"/>
                  </a:lnTo>
                  <a:lnTo>
                    <a:pt x="1530985" y="13758038"/>
                  </a:lnTo>
                  <a:lnTo>
                    <a:pt x="0" y="13758038"/>
                  </a:lnTo>
                  <a:close/>
                </a:path>
              </a:pathLst>
            </a:custGeom>
            <a:solidFill>
              <a:srgbClr val="EFEFEF"/>
            </a:solidFill>
          </p:spPr>
        </p:sp>
      </p:grpSp>
      <p:sp>
        <p:nvSpPr>
          <p:cNvPr id="4" name="Freeform 4"/>
          <p:cNvSpPr/>
          <p:nvPr/>
        </p:nvSpPr>
        <p:spPr>
          <a:xfrm>
            <a:off x="758726" y="664730"/>
            <a:ext cx="773042" cy="1122018"/>
          </a:xfrm>
          <a:custGeom>
            <a:avLst/>
            <a:gdLst/>
            <a:ahLst/>
            <a:cxnLst/>
            <a:rect l="l" t="t" r="r" b="b"/>
            <a:pathLst>
              <a:path w="773042" h="1122018">
                <a:moveTo>
                  <a:pt x="0" y="0"/>
                </a:moveTo>
                <a:lnTo>
                  <a:pt x="773042" y="0"/>
                </a:lnTo>
                <a:lnTo>
                  <a:pt x="773042" y="1122018"/>
                </a:lnTo>
                <a:lnTo>
                  <a:pt x="0" y="1122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rot="-5400000">
            <a:off x="17065294" y="8757372"/>
            <a:ext cx="1040067" cy="386464"/>
          </a:xfrm>
          <a:prstGeom prst="rect">
            <a:avLst/>
          </a:prstGeom>
        </p:spPr>
        <p:txBody>
          <a:bodyPr lIns="0" tIns="0" rIns="0" bIns="0" rtlCol="0" anchor="t">
            <a:spAutoFit/>
          </a:bodyPr>
          <a:lstStyle/>
          <a:p>
            <a:pPr algn="l">
              <a:lnSpc>
                <a:spcPts val="2340"/>
              </a:lnSpc>
            </a:pPr>
            <a:r>
              <a:rPr lang="en-US" sz="1950" b="1" spc="0">
                <a:solidFill>
                  <a:srgbClr val="EFEFEF"/>
                </a:solidFill>
                <a:latin typeface="Calibri (MS) Bold"/>
                <a:ea typeface="Calibri (MS) Bold"/>
                <a:cs typeface="Calibri (MS) Bold"/>
                <a:sym typeface="Calibri (MS) Bold"/>
              </a:rPr>
              <a:t>insp.gov.ro</a:t>
            </a:r>
          </a:p>
        </p:txBody>
      </p:sp>
      <p:grpSp>
        <p:nvGrpSpPr>
          <p:cNvPr id="6" name="Group 6"/>
          <p:cNvGrpSpPr/>
          <p:nvPr/>
        </p:nvGrpSpPr>
        <p:grpSpPr>
          <a:xfrm>
            <a:off x="0" y="9550121"/>
            <a:ext cx="1145788" cy="549125"/>
            <a:chOff x="0" y="0"/>
            <a:chExt cx="1527717" cy="732166"/>
          </a:xfrm>
        </p:grpSpPr>
        <p:sp>
          <p:nvSpPr>
            <p:cNvPr id="7" name="Freeform 7"/>
            <p:cNvSpPr/>
            <p:nvPr/>
          </p:nvSpPr>
          <p:spPr>
            <a:xfrm>
              <a:off x="0" y="0"/>
              <a:ext cx="1527717" cy="732166"/>
            </a:xfrm>
            <a:custGeom>
              <a:avLst/>
              <a:gdLst/>
              <a:ahLst/>
              <a:cxnLst/>
              <a:rect l="l" t="t" r="r" b="b"/>
              <a:pathLst>
                <a:path w="1527717" h="732166">
                  <a:moveTo>
                    <a:pt x="0" y="0"/>
                  </a:moveTo>
                  <a:lnTo>
                    <a:pt x="1527717" y="0"/>
                  </a:lnTo>
                  <a:lnTo>
                    <a:pt x="1527717" y="732166"/>
                  </a:lnTo>
                  <a:lnTo>
                    <a:pt x="0" y="732166"/>
                  </a:lnTo>
                  <a:close/>
                </a:path>
              </a:pathLst>
            </a:custGeom>
            <a:solidFill>
              <a:srgbClr val="000000">
                <a:alpha val="0"/>
              </a:srgbClr>
            </a:solidFill>
          </p:spPr>
        </p:sp>
        <p:sp>
          <p:nvSpPr>
            <p:cNvPr id="8" name="TextBox 8"/>
            <p:cNvSpPr txBox="1"/>
            <p:nvPr/>
          </p:nvSpPr>
          <p:spPr>
            <a:xfrm>
              <a:off x="0" y="-47625"/>
              <a:ext cx="1527717" cy="779791"/>
            </a:xfrm>
            <a:prstGeom prst="rect">
              <a:avLst/>
            </a:prstGeom>
          </p:spPr>
          <p:txBody>
            <a:bodyPr lIns="0" tIns="0" rIns="0" bIns="0" rtlCol="0" anchor="ctr"/>
            <a:lstStyle/>
            <a:p>
              <a:pPr algn="ctr">
                <a:lnSpc>
                  <a:spcPts val="2611"/>
                </a:lnSpc>
              </a:pPr>
              <a:r>
                <a:rPr lang="en-US" sz="2175" spc="0">
                  <a:solidFill>
                    <a:srgbClr val="FFFFFF"/>
                  </a:solidFill>
                  <a:latin typeface="Calibri (MS)"/>
                  <a:ea typeface="Calibri (MS)"/>
                  <a:cs typeface="Calibri (MS)"/>
                  <a:sym typeface="Calibri (MS)"/>
                </a:rPr>
                <a:t>8</a:t>
              </a:r>
            </a:p>
          </p:txBody>
        </p:sp>
      </p:grpSp>
      <p:sp>
        <p:nvSpPr>
          <p:cNvPr id="9" name="TextBox 9"/>
          <p:cNvSpPr txBox="1"/>
          <p:nvPr/>
        </p:nvSpPr>
        <p:spPr>
          <a:xfrm>
            <a:off x="1913495" y="2747678"/>
            <a:ext cx="15432190" cy="4987259"/>
          </a:xfrm>
          <a:prstGeom prst="rect">
            <a:avLst/>
          </a:prstGeom>
        </p:spPr>
        <p:txBody>
          <a:bodyPr lIns="0" tIns="0" rIns="0" bIns="0" rtlCol="0" anchor="t">
            <a:spAutoFit/>
          </a:bodyPr>
          <a:lstStyle/>
          <a:p>
            <a:pPr algn="just">
              <a:lnSpc>
                <a:spcPts val="3241"/>
              </a:lnSpc>
            </a:pPr>
            <a:r>
              <a:rPr lang="en-US" sz="3001" b="1" spc="0">
                <a:solidFill>
                  <a:srgbClr val="0070C0"/>
                </a:solidFill>
                <a:latin typeface="Calibri (MS) Bold"/>
                <a:ea typeface="Calibri (MS) Bold"/>
                <a:cs typeface="Calibri (MS) Bold"/>
                <a:sym typeface="Calibri (MS) Bold"/>
              </a:rPr>
              <a:t>Rezultate privind activitatea fizică - continuare</a:t>
            </a:r>
          </a:p>
          <a:p>
            <a:pPr algn="just">
              <a:lnSpc>
                <a:spcPts val="2917"/>
              </a:lnSpc>
            </a:pPr>
            <a:endParaRPr lang="en-US" sz="3001" b="1" spc="0">
              <a:solidFill>
                <a:srgbClr val="0070C0"/>
              </a:solidFill>
              <a:latin typeface="Calibri (MS) Bold"/>
              <a:ea typeface="Calibri (MS) Bold"/>
              <a:cs typeface="Calibri (MS) Bold"/>
              <a:sym typeface="Calibri (MS) Bold"/>
            </a:endParaRPr>
          </a:p>
          <a:p>
            <a:pPr algn="just">
              <a:lnSpc>
                <a:spcPts val="4861"/>
              </a:lnSpc>
            </a:pPr>
            <a:r>
              <a:rPr lang="en-US" sz="2701" b="1" spc="0">
                <a:solidFill>
                  <a:srgbClr val="0070C0"/>
                </a:solidFill>
                <a:latin typeface="Calibri (MS) Bold"/>
                <a:ea typeface="Calibri (MS) Bold"/>
                <a:cs typeface="Calibri (MS) Bold"/>
                <a:sym typeface="Calibri (MS) Bold"/>
              </a:rPr>
              <a:t>*</a:t>
            </a:r>
            <a:r>
              <a:rPr lang="en-US" sz="2701" b="1" spc="0">
                <a:solidFill>
                  <a:srgbClr val="262262"/>
                </a:solidFill>
                <a:latin typeface="Calibri (MS) Bold"/>
                <a:ea typeface="Calibri (MS) Bold"/>
                <a:cs typeface="Calibri (MS) Bold"/>
                <a:sym typeface="Calibri (MS) Bold"/>
              </a:rPr>
              <a:t> Activitatea fizică VIGUROASĂ a fost desfășurată de cel puțin 3 ori pe săptămână în proporție mult mai mare față de cea moderată-viguroasă la toate grupele de vârstă, atât la  la nivel internațional, cât și național. Astfel, la nivel internațional prevalența cea mai mare a fost la preadolescenții de 11 ani (71% la băieți, 59% la fete), iar cea mai mică la cei de 15 ani (66% la băieți, 44% la fete), diferențele între diferitele vârste nefiind așa de mare ca la activitatea fizică moderată- viguroasă. În România prevalența la băieți este aproximativ aceeași la vârste diferite, respectiv 64% la 11 ani, 65% la 13 ani, 63% la 15 ani, pe când la fete diferențele sunt mai mari și anume 49% la 11 ani, 41% la 13 ani și doar 33% la 15 ani.</a:t>
            </a:r>
          </a:p>
        </p:txBody>
      </p:sp>
      <p:sp>
        <p:nvSpPr>
          <p:cNvPr id="10" name="TextBox 10"/>
          <p:cNvSpPr txBox="1"/>
          <p:nvPr/>
        </p:nvSpPr>
        <p:spPr>
          <a:xfrm>
            <a:off x="2251744" y="772090"/>
            <a:ext cx="7157777" cy="1166637"/>
          </a:xfrm>
          <a:prstGeom prst="rect">
            <a:avLst/>
          </a:prstGeom>
        </p:spPr>
        <p:txBody>
          <a:bodyPr lIns="0" tIns="0" rIns="0" bIns="0" rtlCol="0" anchor="t">
            <a:spAutoFit/>
          </a:bodyPr>
          <a:lstStyle/>
          <a:p>
            <a:pPr algn="l">
              <a:lnSpc>
                <a:spcPts val="3295"/>
              </a:lnSpc>
            </a:pPr>
            <a:r>
              <a:rPr lang="en-US" sz="3050" b="1" spc="0">
                <a:solidFill>
                  <a:srgbClr val="005D79"/>
                </a:solidFill>
                <a:latin typeface="Calibri (MS) Bold"/>
                <a:ea typeface="Calibri (MS) Bold"/>
                <a:cs typeface="Calibri (MS) Bold"/>
                <a:sym typeface="Calibri (MS) Bold"/>
              </a:rPr>
              <a:t>Campania Promovarea activității fizice</a:t>
            </a:r>
          </a:p>
          <a:p>
            <a:pPr algn="l">
              <a:lnSpc>
                <a:spcPts val="2755"/>
              </a:lnSpc>
            </a:pPr>
            <a:endParaRPr lang="en-US" sz="3050" b="1" spc="0">
              <a:solidFill>
                <a:srgbClr val="005D79"/>
              </a:solidFill>
              <a:latin typeface="Calibri (MS) Bold"/>
              <a:ea typeface="Calibri (MS) Bold"/>
              <a:cs typeface="Calibri (MS) Bold"/>
              <a:sym typeface="Calibri (MS) Bold"/>
            </a:endParaRPr>
          </a:p>
          <a:p>
            <a:pPr algn="l">
              <a:lnSpc>
                <a:spcPts val="2755"/>
              </a:lnSpc>
            </a:pPr>
            <a:r>
              <a:rPr lang="en-US" sz="2550" b="1" spc="0">
                <a:solidFill>
                  <a:srgbClr val="005D79"/>
                </a:solidFill>
                <a:latin typeface="Calibri (MS) Bold"/>
                <a:ea typeface="Calibri (MS) Bold"/>
                <a:cs typeface="Calibri (MS) Bold"/>
                <a:sym typeface="Calibri (MS) Bold"/>
              </a:rPr>
              <a:t>1.Introducere -continuare</a:t>
            </a:r>
          </a:p>
        </p:txBody>
      </p:sp>
      <p:grpSp>
        <p:nvGrpSpPr>
          <p:cNvPr id="11" name="Group 11"/>
          <p:cNvGrpSpPr>
            <a:grpSpLocks noChangeAspect="1"/>
          </p:cNvGrpSpPr>
          <p:nvPr/>
        </p:nvGrpSpPr>
        <p:grpSpPr>
          <a:xfrm>
            <a:off x="14361106" y="120197"/>
            <a:ext cx="1588761" cy="3051652"/>
            <a:chOff x="0" y="0"/>
            <a:chExt cx="2118347" cy="4068869"/>
          </a:xfrm>
        </p:grpSpPr>
        <p:sp>
          <p:nvSpPr>
            <p:cNvPr id="12" name="Freeform 12"/>
            <p:cNvSpPr/>
            <p:nvPr/>
          </p:nvSpPr>
          <p:spPr>
            <a:xfrm>
              <a:off x="0" y="0"/>
              <a:ext cx="2118360" cy="4068826"/>
            </a:xfrm>
            <a:custGeom>
              <a:avLst/>
              <a:gdLst/>
              <a:ahLst/>
              <a:cxnLst/>
              <a:rect l="l" t="t" r="r" b="b"/>
              <a:pathLst>
                <a:path w="2118360" h="4068826">
                  <a:moveTo>
                    <a:pt x="0" y="0"/>
                  </a:moveTo>
                  <a:lnTo>
                    <a:pt x="2118360" y="0"/>
                  </a:lnTo>
                  <a:lnTo>
                    <a:pt x="2118360" y="4068826"/>
                  </a:lnTo>
                  <a:lnTo>
                    <a:pt x="0" y="4068826"/>
                  </a:lnTo>
                  <a:lnTo>
                    <a:pt x="0" y="0"/>
                  </a:lnTo>
                  <a:close/>
                </a:path>
              </a:pathLst>
            </a:custGeom>
            <a:blipFill>
              <a:blip r:embed="rId4"/>
              <a:stretch>
                <a:fillRect l="-210241" t="-21103" r="-207913" b="-30641"/>
              </a:stretch>
            </a:blipFill>
          </p:spPr>
        </p:sp>
      </p:gr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1" y="-14316"/>
            <a:ext cx="1148219" cy="10318571"/>
            <a:chOff x="0" y="0"/>
            <a:chExt cx="1530958" cy="13758094"/>
          </a:xfrm>
        </p:grpSpPr>
        <p:sp>
          <p:nvSpPr>
            <p:cNvPr id="3" name="Freeform 3"/>
            <p:cNvSpPr/>
            <p:nvPr/>
          </p:nvSpPr>
          <p:spPr>
            <a:xfrm>
              <a:off x="0" y="0"/>
              <a:ext cx="1530985" cy="13758038"/>
            </a:xfrm>
            <a:custGeom>
              <a:avLst/>
              <a:gdLst/>
              <a:ahLst/>
              <a:cxnLst/>
              <a:rect l="l" t="t" r="r" b="b"/>
              <a:pathLst>
                <a:path w="1530985" h="13758038">
                  <a:moveTo>
                    <a:pt x="0" y="0"/>
                  </a:moveTo>
                  <a:lnTo>
                    <a:pt x="1530985" y="0"/>
                  </a:lnTo>
                  <a:lnTo>
                    <a:pt x="1530985" y="13758038"/>
                  </a:lnTo>
                  <a:lnTo>
                    <a:pt x="0" y="13758038"/>
                  </a:lnTo>
                  <a:close/>
                </a:path>
              </a:pathLst>
            </a:custGeom>
            <a:solidFill>
              <a:srgbClr val="EFEFEF"/>
            </a:solidFill>
          </p:spPr>
        </p:sp>
      </p:grpSp>
      <p:sp>
        <p:nvSpPr>
          <p:cNvPr id="4" name="Freeform 4"/>
          <p:cNvSpPr/>
          <p:nvPr/>
        </p:nvSpPr>
        <p:spPr>
          <a:xfrm>
            <a:off x="758726" y="664730"/>
            <a:ext cx="773042" cy="1122018"/>
          </a:xfrm>
          <a:custGeom>
            <a:avLst/>
            <a:gdLst/>
            <a:ahLst/>
            <a:cxnLst/>
            <a:rect l="l" t="t" r="r" b="b"/>
            <a:pathLst>
              <a:path w="773042" h="1122018">
                <a:moveTo>
                  <a:pt x="0" y="0"/>
                </a:moveTo>
                <a:lnTo>
                  <a:pt x="773042" y="0"/>
                </a:lnTo>
                <a:lnTo>
                  <a:pt x="773042" y="1122018"/>
                </a:lnTo>
                <a:lnTo>
                  <a:pt x="0" y="11220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rot="-5400000">
            <a:off x="17065294" y="8757372"/>
            <a:ext cx="1040067" cy="386464"/>
          </a:xfrm>
          <a:prstGeom prst="rect">
            <a:avLst/>
          </a:prstGeom>
        </p:spPr>
        <p:txBody>
          <a:bodyPr lIns="0" tIns="0" rIns="0" bIns="0" rtlCol="0" anchor="t">
            <a:spAutoFit/>
          </a:bodyPr>
          <a:lstStyle/>
          <a:p>
            <a:pPr algn="l">
              <a:lnSpc>
                <a:spcPts val="2340"/>
              </a:lnSpc>
            </a:pPr>
            <a:r>
              <a:rPr lang="en-US" sz="1950" b="1" spc="0">
                <a:solidFill>
                  <a:srgbClr val="EFEFEF"/>
                </a:solidFill>
                <a:latin typeface="Calibri (MS) Bold"/>
                <a:ea typeface="Calibri (MS) Bold"/>
                <a:cs typeface="Calibri (MS) Bold"/>
                <a:sym typeface="Calibri (MS) Bold"/>
              </a:rPr>
              <a:t>insp.gov.ro</a:t>
            </a:r>
          </a:p>
        </p:txBody>
      </p:sp>
      <p:grpSp>
        <p:nvGrpSpPr>
          <p:cNvPr id="6" name="Group 6"/>
          <p:cNvGrpSpPr/>
          <p:nvPr/>
        </p:nvGrpSpPr>
        <p:grpSpPr>
          <a:xfrm>
            <a:off x="0" y="9550121"/>
            <a:ext cx="1145788" cy="549125"/>
            <a:chOff x="0" y="0"/>
            <a:chExt cx="1527717" cy="732166"/>
          </a:xfrm>
        </p:grpSpPr>
        <p:sp>
          <p:nvSpPr>
            <p:cNvPr id="7" name="Freeform 7"/>
            <p:cNvSpPr/>
            <p:nvPr/>
          </p:nvSpPr>
          <p:spPr>
            <a:xfrm>
              <a:off x="0" y="0"/>
              <a:ext cx="1527717" cy="732166"/>
            </a:xfrm>
            <a:custGeom>
              <a:avLst/>
              <a:gdLst/>
              <a:ahLst/>
              <a:cxnLst/>
              <a:rect l="l" t="t" r="r" b="b"/>
              <a:pathLst>
                <a:path w="1527717" h="732166">
                  <a:moveTo>
                    <a:pt x="0" y="0"/>
                  </a:moveTo>
                  <a:lnTo>
                    <a:pt x="1527717" y="0"/>
                  </a:lnTo>
                  <a:lnTo>
                    <a:pt x="1527717" y="732166"/>
                  </a:lnTo>
                  <a:lnTo>
                    <a:pt x="0" y="732166"/>
                  </a:lnTo>
                  <a:close/>
                </a:path>
              </a:pathLst>
            </a:custGeom>
            <a:solidFill>
              <a:srgbClr val="000000">
                <a:alpha val="0"/>
              </a:srgbClr>
            </a:solidFill>
          </p:spPr>
        </p:sp>
        <p:sp>
          <p:nvSpPr>
            <p:cNvPr id="8" name="TextBox 8"/>
            <p:cNvSpPr txBox="1"/>
            <p:nvPr/>
          </p:nvSpPr>
          <p:spPr>
            <a:xfrm>
              <a:off x="0" y="-47625"/>
              <a:ext cx="1527717" cy="779791"/>
            </a:xfrm>
            <a:prstGeom prst="rect">
              <a:avLst/>
            </a:prstGeom>
          </p:spPr>
          <p:txBody>
            <a:bodyPr lIns="0" tIns="0" rIns="0" bIns="0" rtlCol="0" anchor="ctr"/>
            <a:lstStyle/>
            <a:p>
              <a:pPr algn="ctr">
                <a:lnSpc>
                  <a:spcPts val="2611"/>
                </a:lnSpc>
              </a:pPr>
              <a:r>
                <a:rPr lang="en-US" sz="2175">
                  <a:solidFill>
                    <a:srgbClr val="FFFFFF"/>
                  </a:solidFill>
                  <a:latin typeface="Calibri (MS)"/>
                  <a:ea typeface="Calibri (MS)"/>
                  <a:cs typeface="Calibri (MS)"/>
                  <a:sym typeface="Calibri (MS)"/>
                </a:rPr>
                <a:t>9</a:t>
              </a:r>
            </a:p>
          </p:txBody>
        </p:sp>
      </p:grpSp>
      <p:sp>
        <p:nvSpPr>
          <p:cNvPr id="9" name="TextBox 9"/>
          <p:cNvSpPr txBox="1"/>
          <p:nvPr/>
        </p:nvSpPr>
        <p:spPr>
          <a:xfrm>
            <a:off x="1855761" y="2424612"/>
            <a:ext cx="15107520" cy="2442130"/>
          </a:xfrm>
          <a:prstGeom prst="rect">
            <a:avLst/>
          </a:prstGeom>
        </p:spPr>
        <p:txBody>
          <a:bodyPr lIns="0" tIns="0" rIns="0" bIns="0" rtlCol="0" anchor="t">
            <a:spAutoFit/>
          </a:bodyPr>
          <a:lstStyle/>
          <a:p>
            <a:pPr algn="ctr">
              <a:lnSpc>
                <a:spcPts val="4861"/>
              </a:lnSpc>
            </a:pPr>
            <a:r>
              <a:rPr lang="en-US" sz="2701" b="1" spc="0">
                <a:solidFill>
                  <a:srgbClr val="002060"/>
                </a:solidFill>
                <a:latin typeface="Calibri (MS) Bold"/>
                <a:ea typeface="Calibri (MS) Bold"/>
                <a:cs typeface="Calibri (MS) Bold"/>
                <a:sym typeface="Calibri (MS) Bold"/>
              </a:rPr>
              <a:t>Punerea în aplicare a unor politici eficiente de creștere a nivelului de activitate fizică </a:t>
            </a:r>
          </a:p>
          <a:p>
            <a:pPr marL="583158" lvl="1" indent="-291579" algn="just">
              <a:lnSpc>
                <a:spcPts val="4861"/>
              </a:lnSpc>
              <a:buFont typeface="Arial"/>
              <a:buChar char="•"/>
            </a:pPr>
            <a:r>
              <a:rPr lang="en-US" sz="2701" b="1">
                <a:solidFill>
                  <a:srgbClr val="002060"/>
                </a:solidFill>
                <a:latin typeface="Calibri (MS) Bold"/>
                <a:ea typeface="Calibri (MS) Bold"/>
                <a:cs typeface="Calibri (MS) Bold"/>
                <a:sym typeface="Calibri (MS) Bold"/>
              </a:rPr>
              <a:t>necesită un efort colectiv, </a:t>
            </a:r>
          </a:p>
          <a:p>
            <a:pPr marL="583158" lvl="1" indent="-291579" algn="just">
              <a:lnSpc>
                <a:spcPts val="4861"/>
              </a:lnSpc>
              <a:buFont typeface="Arial"/>
              <a:buChar char="•"/>
            </a:pPr>
            <a:r>
              <a:rPr lang="en-US" sz="2701" b="1">
                <a:solidFill>
                  <a:srgbClr val="002060"/>
                </a:solidFill>
                <a:latin typeface="Calibri (MS) Bold"/>
                <a:ea typeface="Calibri (MS) Bold"/>
                <a:cs typeface="Calibri (MS) Bold"/>
                <a:sym typeface="Calibri (MS) Bold"/>
              </a:rPr>
              <a:t>necesită coordonarea mai multor departamente guvernamentale, a tuturor părților interesate și </a:t>
            </a:r>
          </a:p>
          <a:p>
            <a:pPr marL="583158" lvl="1" indent="-291579" algn="just">
              <a:lnSpc>
                <a:spcPts val="4861"/>
              </a:lnSpc>
              <a:buFont typeface="Arial"/>
              <a:buChar char="•"/>
            </a:pPr>
            <a:r>
              <a:rPr lang="en-US" sz="2701" b="1" spc="0">
                <a:solidFill>
                  <a:srgbClr val="002060"/>
                </a:solidFill>
                <a:latin typeface="Calibri (MS) Bold"/>
                <a:ea typeface="Calibri (MS) Bold"/>
                <a:cs typeface="Calibri (MS) Bold"/>
                <a:sym typeface="Calibri (MS) Bold"/>
              </a:rPr>
              <a:t>contribuie la reducerea impactului socio-economic și a numărului de decese prin boli netransmisibile.</a:t>
            </a:r>
          </a:p>
        </p:txBody>
      </p:sp>
      <p:sp>
        <p:nvSpPr>
          <p:cNvPr id="10" name="TextBox 10"/>
          <p:cNvSpPr txBox="1"/>
          <p:nvPr/>
        </p:nvSpPr>
        <p:spPr>
          <a:xfrm>
            <a:off x="2251744" y="772090"/>
            <a:ext cx="7157777" cy="1166637"/>
          </a:xfrm>
          <a:prstGeom prst="rect">
            <a:avLst/>
          </a:prstGeom>
        </p:spPr>
        <p:txBody>
          <a:bodyPr lIns="0" tIns="0" rIns="0" bIns="0" rtlCol="0" anchor="t">
            <a:spAutoFit/>
          </a:bodyPr>
          <a:lstStyle/>
          <a:p>
            <a:pPr algn="l">
              <a:lnSpc>
                <a:spcPts val="3295"/>
              </a:lnSpc>
            </a:pPr>
            <a:r>
              <a:rPr lang="en-US" sz="3050" b="1" spc="0">
                <a:solidFill>
                  <a:srgbClr val="005D79"/>
                </a:solidFill>
                <a:latin typeface="Calibri (MS) Bold"/>
                <a:ea typeface="Calibri (MS) Bold"/>
                <a:cs typeface="Calibri (MS) Bold"/>
                <a:sym typeface="Calibri (MS) Bold"/>
              </a:rPr>
              <a:t>Campania Promovarea activității fizice</a:t>
            </a:r>
          </a:p>
          <a:p>
            <a:pPr algn="l">
              <a:lnSpc>
                <a:spcPts val="2755"/>
              </a:lnSpc>
            </a:pPr>
            <a:endParaRPr lang="en-US" sz="3050" b="1" spc="0">
              <a:solidFill>
                <a:srgbClr val="005D79"/>
              </a:solidFill>
              <a:latin typeface="Calibri (MS) Bold"/>
              <a:ea typeface="Calibri (MS) Bold"/>
              <a:cs typeface="Calibri (MS) Bold"/>
              <a:sym typeface="Calibri (MS) Bold"/>
            </a:endParaRPr>
          </a:p>
          <a:p>
            <a:pPr algn="l">
              <a:lnSpc>
                <a:spcPts val="2755"/>
              </a:lnSpc>
            </a:pPr>
            <a:r>
              <a:rPr lang="en-US" sz="2550" b="1" spc="0">
                <a:solidFill>
                  <a:srgbClr val="005D79"/>
                </a:solidFill>
                <a:latin typeface="Calibri (MS) Bold"/>
                <a:ea typeface="Calibri (MS) Bold"/>
                <a:cs typeface="Calibri (MS) Bold"/>
                <a:sym typeface="Calibri (MS) Bold"/>
              </a:rPr>
              <a:t>1.Introducere -continuare</a:t>
            </a:r>
          </a:p>
        </p:txBody>
      </p:sp>
      <p:grpSp>
        <p:nvGrpSpPr>
          <p:cNvPr id="11" name="Group 11"/>
          <p:cNvGrpSpPr>
            <a:grpSpLocks noChangeAspect="1"/>
          </p:cNvGrpSpPr>
          <p:nvPr/>
        </p:nvGrpSpPr>
        <p:grpSpPr>
          <a:xfrm>
            <a:off x="11091603" y="5562176"/>
            <a:ext cx="5912340" cy="3696124"/>
            <a:chOff x="0" y="0"/>
            <a:chExt cx="7883119" cy="4928165"/>
          </a:xfrm>
        </p:grpSpPr>
        <p:sp>
          <p:nvSpPr>
            <p:cNvPr id="12" name="Freeform 12" descr="Premium Vector | Healthy lifestyle with physical activity"/>
            <p:cNvSpPr/>
            <p:nvPr/>
          </p:nvSpPr>
          <p:spPr>
            <a:xfrm>
              <a:off x="0" y="0"/>
              <a:ext cx="7883144" cy="4928108"/>
            </a:xfrm>
            <a:custGeom>
              <a:avLst/>
              <a:gdLst/>
              <a:ahLst/>
              <a:cxnLst/>
              <a:rect l="l" t="t" r="r" b="b"/>
              <a:pathLst>
                <a:path w="7883144" h="4928108">
                  <a:moveTo>
                    <a:pt x="0" y="0"/>
                  </a:moveTo>
                  <a:lnTo>
                    <a:pt x="7883144" y="0"/>
                  </a:lnTo>
                  <a:lnTo>
                    <a:pt x="7883144" y="4928108"/>
                  </a:lnTo>
                  <a:lnTo>
                    <a:pt x="0" y="4928108"/>
                  </a:lnTo>
                  <a:lnTo>
                    <a:pt x="0" y="0"/>
                  </a:lnTo>
                  <a:close/>
                </a:path>
              </a:pathLst>
            </a:custGeom>
            <a:blipFill>
              <a:blip r:embed="rId4"/>
              <a:stretch>
                <a:fillRect l="-12" r="-12" b="-1"/>
              </a:stretch>
            </a:blipFill>
          </p:spPr>
        </p:sp>
      </p:gr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2771</Words>
  <Application>Microsoft Office PowerPoint</Application>
  <PresentationFormat>Custom</PresentationFormat>
  <Paragraphs>271</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 (MS)</vt:lpstr>
      <vt:lpstr>Arial Bold</vt:lpstr>
      <vt:lpstr>Arial</vt:lpstr>
      <vt:lpstr>Calibri (MS) Bold Italics</vt:lpstr>
      <vt:lpstr>Calibri (MS)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Copie a Informare si planificare alimentatie-miscare 2025.ppt</dc:title>
  <cp:lastModifiedBy>Livia.Cioran</cp:lastModifiedBy>
  <cp:revision>3</cp:revision>
  <dcterms:created xsi:type="dcterms:W3CDTF">2006-08-16T00:00:00Z</dcterms:created>
  <dcterms:modified xsi:type="dcterms:W3CDTF">2025-08-12T09:13:56Z</dcterms:modified>
  <dc:identifier>DAGvR1M74jA</dc:identifier>
</cp:coreProperties>
</file>