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518900" cy="16090900"/>
  <p:notesSz cx="6858000" cy="9144000"/>
  <p:embeddedFontLst>
    <p:embeddedFont>
      <p:font typeface="Arimo Bold" panose="020B0604020202020204" charset="0"/>
      <p:regular r:id="rId3"/>
    </p:embeddedFon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  <p:embeddedFont>
      <p:font typeface="DejaVu Serif" panose="020B0604020202020204" charset="0"/>
      <p:regular r:id="rId6"/>
    </p:embeddedFont>
    <p:embeddedFont>
      <p:font typeface="DejaVu Serif Bold" panose="020B0604020202020204" charset="0"/>
      <p:regular r:id="rId7"/>
    </p:embeddedFont>
    <p:embeddedFont>
      <p:font typeface="League Spartan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086" y="-18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1706A0E-B372-0F20-043B-2549C31A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19" y="-323140"/>
            <a:ext cx="11828269" cy="1672672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4201" y="804134"/>
            <a:ext cx="10733038" cy="93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1"/>
              </a:lnSpc>
            </a:pPr>
            <a:r>
              <a:rPr lang="en-US" sz="53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VIAȚA SECRETĂ A GHEȚARILOR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2267" y="1587812"/>
            <a:ext cx="819462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DejaVu Serif" panose="020B0604020202020204" charset="0"/>
                <a:ea typeface="DejaVu Serif" panose="020B0604020202020204" charset="0"/>
                <a:cs typeface="DejaVu Serif" panose="020B0604020202020204" charset="0"/>
                <a:sym typeface="DejaVu Serif Bold"/>
              </a:rPr>
              <a:t>ZI</a:t>
            </a:r>
            <a:r>
              <a:rPr lang="en-US" sz="2700" dirty="0">
                <a:solidFill>
                  <a:srgbClr val="FFFFFF"/>
                </a:solidFill>
                <a:latin typeface="DejaVu Serif" panose="020B0604020202020204" charset="0"/>
                <a:ea typeface="DejaVu Serif" panose="020B0604020202020204" charset="0"/>
                <a:cs typeface="DejaVu Serif" panose="020B0604020202020204" charset="0"/>
                <a:sym typeface="DejaVu Serif"/>
              </a:rPr>
              <a:t>UA MONDIALĂ A APEI 2025</a:t>
            </a:r>
            <a:r>
              <a:rPr lang="en-US" sz="2700" dirty="0">
                <a:solidFill>
                  <a:srgbClr val="FFFFFF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700" b="1" dirty="0">
                <a:solidFill>
                  <a:srgbClr val="FFFF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INFOGRAFIC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7727" y="2690114"/>
            <a:ext cx="21706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LA  ZĂPADĂ LA GHEAȚĂ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75558" y="3673390"/>
            <a:ext cx="2917295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DIFERITE TIPURI RĂSPÂNDITE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75558" y="3994411"/>
            <a:ext cx="788891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 LUME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3461" y="6989607"/>
            <a:ext cx="175587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ÎNCET DAR CONTINUU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7727" y="10322129"/>
            <a:ext cx="246374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1"/>
              </a:lnSpc>
              <a:spcBef>
                <a:spcPct val="0"/>
              </a:spcBef>
            </a:pPr>
            <a:r>
              <a:rPr lang="en-US" sz="1243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 SCHIMBARE CU CLIMA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29395" y="12102351"/>
            <a:ext cx="1813821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GHEȚARII ȘI APA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6743" y="3197950"/>
            <a:ext cx="4537331" cy="472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se formează când zăpada  se adună de-a lungul multor ani, comprimândi-se în gheață solidă.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6904" y="7372785"/>
            <a:ext cx="4345708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se mișcă încet sub propria greutate, 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sculptând peisaje pe măsură ce merg.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6744" y="12211355"/>
            <a:ext cx="453733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35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Pe măsură ce temperatura crește, ghețarii se topesc mai repede decât se pot forma, ducând la retragere.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27803" y="12680487"/>
            <a:ext cx="4399436" cy="47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stochează </a:t>
            </a:r>
            <a:r>
              <a:rPr lang="ro-RO" sz="1368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69% din apa dulce a lumii</a:t>
            </a: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 și sunt esențiali </a:t>
            </a: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 râuri și ecosisteme.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51654" y="4502615"/>
            <a:ext cx="4399436" cy="22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au forme variate în funcție de localiz</a:t>
            </a:r>
            <a:r>
              <a:rPr lang="en-US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are.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5558" y="5114849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Foi de gheață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75558" y="5513836"/>
            <a:ext cx="1967658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Acoperă suprafețe mari ca în Groenlanda și Antarctica.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40537" y="6256147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montani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0341" y="6589257"/>
            <a:ext cx="2178391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Se găsesc în munții înalți ca Himalaia, Munții Stâncoși, Anzi.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51341" y="7722310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de mare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51341" y="8048617"/>
            <a:ext cx="2178391" cy="23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Plutesc direct în mare</a:t>
            </a:r>
            <a:r>
              <a:rPr lang="en-US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34205" y="8834627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de poale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46673" y="9183010"/>
            <a:ext cx="247205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Răspândiți la poalele munților, formând lobi largi.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32267" y="4903710"/>
            <a:ext cx="366154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Poate dura până la 100 de ani ca zăpada să se transforme în ghețar!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20140" y="8201386"/>
            <a:ext cx="3621017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Unii ghețari se mișcă doar câțiva cm pe an, în timp ce alții pot parcurge câțiva metri pe zi!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98813" y="10212471"/>
            <a:ext cx="362101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Ghețarii montani există pe fiecare continent, cu excepția Australiei.</a:t>
            </a:r>
          </a:p>
          <a:p>
            <a:pPr algn="l">
              <a:lnSpc>
                <a:spcPts val="1974"/>
              </a:lnSpc>
              <a:spcBef>
                <a:spcPct val="0"/>
              </a:spcBef>
            </a:pPr>
            <a:endParaRPr lang="ro-RO" sz="141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51908" y="13032637"/>
            <a:ext cx="372238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Aproximativ 10% din suprafața Pământului este încă acoperită de ghețari, dar aceasta se micșorează prin topirea lor.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64430" y="13555995"/>
            <a:ext cx="377623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 măsură ce ghețarii se topesc, ei eliberează apă care alimentează râurile și furnizează apa de băut pentru milioane de oameni.</a:t>
            </a:r>
          </a:p>
        </p:txBody>
      </p:sp>
      <p:sp>
        <p:nvSpPr>
          <p:cNvPr id="29" name="Freeform 28"/>
          <p:cNvSpPr/>
          <p:nvPr/>
        </p:nvSpPr>
        <p:spPr>
          <a:xfrm>
            <a:off x="270273" y="219515"/>
            <a:ext cx="1602977" cy="605189"/>
          </a:xfrm>
          <a:custGeom>
            <a:avLst/>
            <a:gdLst/>
            <a:ahLst/>
            <a:cxnLst/>
            <a:rect l="l" t="t" r="r" b="b"/>
            <a:pathLst>
              <a:path w="3436760" h="1396727">
                <a:moveTo>
                  <a:pt x="0" y="0"/>
                </a:moveTo>
                <a:lnTo>
                  <a:pt x="3436760" y="0"/>
                </a:lnTo>
                <a:lnTo>
                  <a:pt x="3436760" y="1396728"/>
                </a:lnTo>
                <a:lnTo>
                  <a:pt x="0" y="1396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8383E-76AB-7BE9-1BFC-D048B4B00955}"/>
              </a:ext>
            </a:extLst>
          </p:cNvPr>
          <p:cNvSpPr txBox="1"/>
          <p:nvPr/>
        </p:nvSpPr>
        <p:spPr>
          <a:xfrm>
            <a:off x="1367727" y="14840976"/>
            <a:ext cx="172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22 MARTIE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ZIUA MONDIAL</a:t>
            </a:r>
            <a:r>
              <a:rPr lang="ro-RO" sz="1200" b="1" dirty="0">
                <a:solidFill>
                  <a:schemeClr val="bg1"/>
                </a:solidFill>
              </a:rPr>
              <a:t>Ă A APEI</a:t>
            </a:r>
            <a:r>
              <a:rPr lang="en-US" sz="1200" b="1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C9D066-8D49-2CF1-2124-A59E9951D7CB}"/>
              </a:ext>
            </a:extLst>
          </p:cNvPr>
          <p:cNvSpPr txBox="1"/>
          <p:nvPr/>
        </p:nvSpPr>
        <p:spPr>
          <a:xfrm>
            <a:off x="1367727" y="15335681"/>
            <a:ext cx="2029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solidFill>
                  <a:schemeClr val="bg1"/>
                </a:solidFill>
              </a:rPr>
              <a:t>2025  Protejarea ghețarilor</a:t>
            </a:r>
            <a:endParaRPr lang="en-US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CE830-259B-079B-CF52-FC866BC1A71E}"/>
              </a:ext>
            </a:extLst>
          </p:cNvPr>
          <p:cNvSpPr txBox="1"/>
          <p:nvPr/>
        </p:nvSpPr>
        <p:spPr>
          <a:xfrm>
            <a:off x="6051617" y="15412625"/>
            <a:ext cx="539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chemeClr val="bg1"/>
                </a:solidFill>
              </a:rPr>
              <a:t>Sursa: UNEP Glaciers and  Ices Sheets Overview    UNESCO Glaciers and Icecaps   IPCC Special Report on the Cryosphere   UNEP GEO Report   UN World Water Development Report 2020</a:t>
            </a:r>
            <a:endParaRPr lang="en-U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284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DejaVu Serif Bold</vt:lpstr>
      <vt:lpstr>Arimo Bold</vt:lpstr>
      <vt:lpstr>League Spartan</vt:lpstr>
      <vt:lpstr>Canva Sans</vt:lpstr>
      <vt:lpstr>DejaVu Serif</vt:lpstr>
      <vt:lpstr>Arial</vt:lpstr>
      <vt:lpstr>Canva Sans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Fără titlu (12.6 x 17.6 in)</dc:title>
  <dc:creator>CRSP</dc:creator>
  <cp:lastModifiedBy>Livia.Cioran</cp:lastModifiedBy>
  <cp:revision>13</cp:revision>
  <cp:lastPrinted>2025-01-09T08:37:32Z</cp:lastPrinted>
  <dcterms:created xsi:type="dcterms:W3CDTF">2006-08-16T00:00:00Z</dcterms:created>
  <dcterms:modified xsi:type="dcterms:W3CDTF">2025-03-20T11:18:32Z</dcterms:modified>
  <dc:identifier>DAGbl-GvyZQ</dc:identifier>
</cp:coreProperties>
</file>