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 (MS)" panose="020B0604020202020204" charset="0"/>
      <p:regular r:id="rId6"/>
    </p:embeddedFont>
    <p:embeddedFont>
      <p:font typeface="Calibri (MS) Bold" panose="020B0604020202020204" charset="0"/>
      <p:regular r:id="rId7"/>
    </p:embeddedFont>
    <p:embeddedFont>
      <p:font typeface="Merriweather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50961" y="1028700"/>
            <a:ext cx="5608339" cy="8208038"/>
          </a:xfrm>
          <a:custGeom>
            <a:avLst/>
            <a:gdLst/>
            <a:ahLst/>
            <a:cxnLst/>
            <a:rect l="l" t="t" r="r" b="b"/>
            <a:pathLst>
              <a:path w="5608339" h="8208038">
                <a:moveTo>
                  <a:pt x="0" y="0"/>
                </a:moveTo>
                <a:lnTo>
                  <a:pt x="5608339" y="0"/>
                </a:lnTo>
                <a:lnTo>
                  <a:pt x="5608339" y="8208038"/>
                </a:lnTo>
                <a:lnTo>
                  <a:pt x="0" y="82080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660161"/>
            <a:ext cx="7439604" cy="340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3870" spc="-89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SĂPTĂMÂNA CONȘTIENTIZĂRII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3870" spc="-89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DEPRESIEI POSTPARTUM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387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387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8640" y="7178754"/>
            <a:ext cx="7439604" cy="44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8"/>
              </a:lnSpc>
              <a:spcBef>
                <a:spcPct val="0"/>
              </a:spcBef>
            </a:pPr>
            <a:r>
              <a:rPr lang="en-US" sz="2670" spc="-6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25 SEPTEMBRIE - 1 OCTOMBRIE</a:t>
            </a:r>
          </a:p>
        </p:txBody>
      </p:sp>
      <p:sp>
        <p:nvSpPr>
          <p:cNvPr id="5" name="Freeform 5"/>
          <p:cNvSpPr/>
          <p:nvPr/>
        </p:nvSpPr>
        <p:spPr>
          <a:xfrm>
            <a:off x="534392" y="535516"/>
            <a:ext cx="2412041" cy="986367"/>
          </a:xfrm>
          <a:custGeom>
            <a:avLst/>
            <a:gdLst/>
            <a:ahLst/>
            <a:cxnLst/>
            <a:rect l="l" t="t" r="r" b="b"/>
            <a:pathLst>
              <a:path w="2412041" h="986367">
                <a:moveTo>
                  <a:pt x="0" y="0"/>
                </a:moveTo>
                <a:lnTo>
                  <a:pt x="2412041" y="0"/>
                </a:lnTo>
                <a:lnTo>
                  <a:pt x="2412041" y="986368"/>
                </a:lnTo>
                <a:lnTo>
                  <a:pt x="0" y="98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82691" y="557886"/>
            <a:ext cx="968941" cy="963997"/>
          </a:xfrm>
          <a:custGeom>
            <a:avLst/>
            <a:gdLst/>
            <a:ahLst/>
            <a:cxnLst/>
            <a:rect l="l" t="t" r="r" b="b"/>
            <a:pathLst>
              <a:path w="968941" h="963997">
                <a:moveTo>
                  <a:pt x="0" y="0"/>
                </a:moveTo>
                <a:lnTo>
                  <a:pt x="968941" y="0"/>
                </a:lnTo>
                <a:lnTo>
                  <a:pt x="968941" y="963998"/>
                </a:lnTo>
                <a:lnTo>
                  <a:pt x="0" y="963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85007" y="845531"/>
            <a:ext cx="1090218" cy="41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3"/>
              </a:lnSpc>
            </a:pPr>
            <a:r>
              <a:rPr lang="en-US" sz="1530">
                <a:solidFill>
                  <a:srgbClr val="F2F2F2"/>
                </a:solidFill>
                <a:latin typeface="Merriweather"/>
                <a:ea typeface="Merriweather"/>
                <a:cs typeface="Merriweather"/>
                <a:sym typeface="Merriweather"/>
              </a:rPr>
              <a:t>Ministerul </a:t>
            </a:r>
          </a:p>
          <a:p>
            <a:pPr algn="l">
              <a:lnSpc>
                <a:spcPts val="1730"/>
              </a:lnSpc>
            </a:pPr>
            <a:r>
              <a:rPr lang="en-US" sz="1573">
                <a:solidFill>
                  <a:srgbClr val="F2F2F2"/>
                </a:solidFill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0222" y="9676339"/>
            <a:ext cx="16618226" cy="19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3"/>
              </a:lnSpc>
            </a:pP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     Material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realizat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cadrul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subprogramului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evaluare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promovare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educație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sănătate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al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Ministerului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Sănătății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pentru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distribuție</a:t>
            </a:r>
            <a:r>
              <a:rPr lang="en-US" sz="1209" dirty="0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1209" dirty="0" err="1">
                <a:solidFill>
                  <a:srgbClr val="FFBD59"/>
                </a:solidFill>
                <a:latin typeface="Merriweather"/>
                <a:ea typeface="Merriweather"/>
                <a:cs typeface="Merriweather"/>
                <a:sym typeface="Merriweather"/>
              </a:rPr>
              <a:t>gratuită</a:t>
            </a:r>
            <a:endParaRPr lang="en-US" sz="1209" dirty="0">
              <a:solidFill>
                <a:srgbClr val="FFBD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639" y="4440051"/>
            <a:ext cx="8413837" cy="4424879"/>
          </a:xfrm>
          <a:custGeom>
            <a:avLst/>
            <a:gdLst/>
            <a:ahLst/>
            <a:cxnLst/>
            <a:rect l="l" t="t" r="r" b="b"/>
            <a:pathLst>
              <a:path w="8413837" h="4424879">
                <a:moveTo>
                  <a:pt x="0" y="0"/>
                </a:moveTo>
                <a:lnTo>
                  <a:pt x="8413837" y="0"/>
                </a:lnTo>
                <a:lnTo>
                  <a:pt x="8413837" y="4424879"/>
                </a:lnTo>
                <a:lnTo>
                  <a:pt x="0" y="4424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" r="-8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6755" y="331348"/>
            <a:ext cx="5480447" cy="69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8"/>
              </a:lnSpc>
              <a:spcBef>
                <a:spcPct val="0"/>
              </a:spcBef>
            </a:pPr>
            <a:r>
              <a:rPr lang="en-US" sz="3670" b="1" spc="-84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 este depresia postpartum</a:t>
            </a:r>
            <a:r>
              <a:rPr lang="en-US" sz="3670" spc="-84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9890" y="1563129"/>
            <a:ext cx="8526586" cy="240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18"/>
              </a:lnSpc>
              <a:spcBef>
                <a:spcPct val="0"/>
              </a:spcBef>
            </a:pPr>
            <a:r>
              <a:rPr lang="en-US" sz="337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Nașterea unui copil poate declanșa o varietate de emoții puternice, de la entuziasm și bucurie la frică și anxietate. Dar poate duce și la ceva la care s-ar putea să nu vă așteptați – </a:t>
            </a:r>
            <a:r>
              <a:rPr lang="en-US" sz="3370" b="1" spc="-77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depresie.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96979" y="1563129"/>
            <a:ext cx="8023032" cy="753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1"/>
              </a:lnSpc>
              <a:spcBef>
                <a:spcPct val="0"/>
              </a:spcBef>
            </a:pPr>
            <a:r>
              <a:rPr lang="en-US" sz="3294" spc="-75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Depresia postpartum (PPD) este o combinație complexă de modificări fizice, emoționale și comportamentale care au loc la unele femei, după naștere.</a:t>
            </a:r>
          </a:p>
          <a:p>
            <a:pPr algn="just">
              <a:lnSpc>
                <a:spcPts val="4051"/>
              </a:lnSpc>
              <a:spcBef>
                <a:spcPct val="0"/>
              </a:spcBef>
            </a:pPr>
            <a:endParaRPr lang="en-US" sz="3294" spc="-75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611"/>
              </a:lnSpc>
              <a:spcBef>
                <a:spcPct val="0"/>
              </a:spcBef>
            </a:pPr>
            <a:r>
              <a:rPr lang="en-US" sz="3294" spc="-75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Simptomele sunt diverse și variază de la simptome ușoare (baby blues) la severe (psihoza postpartum). </a:t>
            </a:r>
          </a:p>
          <a:p>
            <a:pPr algn="l">
              <a:lnSpc>
                <a:spcPts val="4611"/>
              </a:lnSpc>
              <a:spcBef>
                <a:spcPct val="0"/>
              </a:spcBef>
            </a:pPr>
            <a:endParaRPr lang="en-US" sz="3294" spc="-75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611"/>
              </a:lnSpc>
              <a:spcBef>
                <a:spcPct val="0"/>
              </a:spcBef>
            </a:pPr>
            <a:r>
              <a:rPr lang="en-US" sz="3294" spc="-75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Simptomele depresiei postpartum apar la câteva săptămâni după naștere, pot varia ca intensitate și durată și pot afecta activitatea cotidiană a proaspetei mame.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C0E01AE-431B-8549-19D4-8AF43D134D04}"/>
              </a:ext>
            </a:extLst>
          </p:cNvPr>
          <p:cNvSpPr txBox="1"/>
          <p:nvPr/>
        </p:nvSpPr>
        <p:spPr>
          <a:xfrm>
            <a:off x="999755" y="8928390"/>
            <a:ext cx="7439604" cy="194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1200" spc="-89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SĂPTĂMÂNA CONȘTIENTIZĂRII  DEPRESIEI POSTPARTUM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82431" y="2223006"/>
            <a:ext cx="7787983" cy="5840987"/>
          </a:xfrm>
          <a:custGeom>
            <a:avLst/>
            <a:gdLst/>
            <a:ahLst/>
            <a:cxnLst/>
            <a:rect l="l" t="t" r="r" b="b"/>
            <a:pathLst>
              <a:path w="7787983" h="5840987">
                <a:moveTo>
                  <a:pt x="0" y="0"/>
                </a:moveTo>
                <a:lnTo>
                  <a:pt x="7787983" y="0"/>
                </a:lnTo>
                <a:lnTo>
                  <a:pt x="7787983" y="5840988"/>
                </a:lnTo>
                <a:lnTo>
                  <a:pt x="0" y="5840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73365" y="218427"/>
            <a:ext cx="11183392" cy="65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8"/>
              </a:lnSpc>
              <a:spcBef>
                <a:spcPct val="0"/>
              </a:spcBef>
            </a:pPr>
            <a:r>
              <a:rPr lang="en-US" sz="3470" b="1" spc="-79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CARE SUNT SEMNELE ȘI SIMPTOMELE DEPRESIEI POSTPARTUM?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3913" y="904875"/>
            <a:ext cx="8948026" cy="875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Dispoziție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depresivă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Plâns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ușor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tot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timpul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adesea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fără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motiv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Lipsa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interes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față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copil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Izolare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față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familie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prieteni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Lipsa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poftei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mâncare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apetit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ridicat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Insomnie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nevoia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a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dormi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prea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mult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Oboseală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copleșitoare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lipsa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energiei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Pierderea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plăcerii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pentru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orice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activitate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Nervozitate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furie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intensă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Sentimente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inutilitate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deznădejde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neputință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Atacuri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panică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Probleme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concentrare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luare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deciziilor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Gânduri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a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răni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pe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dumneavoastră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pe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copilul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dumneavoastră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06042" lvl="1" indent="-353021" algn="l">
              <a:lnSpc>
                <a:spcPts val="4578"/>
              </a:lnSpc>
              <a:buFont typeface="Arial"/>
              <a:buChar char="•"/>
            </a:pP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Gânduri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moarte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3270" spc="-75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270" spc="-75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sinucidere</a:t>
            </a:r>
            <a:endParaRPr lang="en-US" sz="3270" spc="-75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B341462-3C1B-D8C3-40EF-13ECFB75F399}"/>
              </a:ext>
            </a:extLst>
          </p:cNvPr>
          <p:cNvSpPr txBox="1"/>
          <p:nvPr/>
        </p:nvSpPr>
        <p:spPr>
          <a:xfrm>
            <a:off x="11277600" y="8191500"/>
            <a:ext cx="5562600" cy="1944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1200" spc="-89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SĂPTĂMÂNA CONȘTIENTIZĂRII  DEPRESIEI POSTPARTUM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741" y="1176932"/>
            <a:ext cx="11424858" cy="872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Faceți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exerciții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fizice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plimbări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Urmați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dietă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potrivită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evitați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consumul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alcool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tutun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cofeină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Implicați-vă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partenerul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activitățile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care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presupun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îngrijirea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copilului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Păstrați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legătura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cu familia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prietenii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nu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izolați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Limitați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numărul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vizitatorilor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acasă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Dormiți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odihniți-vă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atunci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când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copilul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doarme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Alăturați-vă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grupurilor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sprijin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!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Astfel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grupuri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le permit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mamelor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discute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despre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preocupări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similare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învețe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mai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multe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despre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sănătatea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mintală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maternă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Împărtășirea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experiențelor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cu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persoane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care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înțeleg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prin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treceți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poate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oferi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ușurare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emoțională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dar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sfaturi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practice.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Dacă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simptomele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persistă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sau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se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agravează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cereți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ajutorul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specialiștilor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din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domeniul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sănătății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care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aveți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încredere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medici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familie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psihologi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medici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psihiatri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).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Puteți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beneficia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trimitere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către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servicii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sănătate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mintală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gratuite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ședințe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gratuite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consiliere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psihologică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).</a:t>
            </a:r>
          </a:p>
          <a:p>
            <a:pPr marL="554915" lvl="1" indent="-277458" algn="l">
              <a:lnSpc>
                <a:spcPts val="3598"/>
              </a:lnSpc>
              <a:buFont typeface="Arial"/>
              <a:buChar char="•"/>
            </a:pP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cazul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depresiei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postpartum severe,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poate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fi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necesar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un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tratament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farmacologic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</a:p>
          <a:p>
            <a:pPr algn="l">
              <a:lnSpc>
                <a:spcPts val="3458"/>
              </a:lnSpc>
            </a:pPr>
            <a:endParaRPr lang="en-US" sz="2570" spc="-59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3598"/>
              </a:lnSpc>
            </a:pP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Nu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uitați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a cere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ajutor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este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un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semn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putere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iar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cu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îndrumarea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și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tratamentul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potrivit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vă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puteți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îmbunătăți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starea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bine,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indiferent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provocările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570" spc="-59" dirty="0" err="1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existente</a:t>
            </a:r>
            <a:r>
              <a:rPr lang="en-US" sz="2570" spc="-59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ctr">
              <a:lnSpc>
                <a:spcPts val="3458"/>
              </a:lnSpc>
            </a:pPr>
            <a:endParaRPr lang="en-US" sz="2570" spc="-59" dirty="0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004649" y="1506499"/>
            <a:ext cx="5753075" cy="7274002"/>
          </a:xfrm>
          <a:custGeom>
            <a:avLst/>
            <a:gdLst/>
            <a:ahLst/>
            <a:cxnLst/>
            <a:rect l="l" t="t" r="r" b="b"/>
            <a:pathLst>
              <a:path w="5753075" h="7274002">
                <a:moveTo>
                  <a:pt x="0" y="0"/>
                </a:moveTo>
                <a:lnTo>
                  <a:pt x="5753074" y="0"/>
                </a:lnTo>
                <a:lnTo>
                  <a:pt x="5753074" y="7274002"/>
                </a:lnTo>
                <a:lnTo>
                  <a:pt x="0" y="7274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1228" y="247680"/>
            <a:ext cx="13670756" cy="654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8"/>
              </a:lnSpc>
              <a:spcBef>
                <a:spcPct val="0"/>
              </a:spcBef>
            </a:pPr>
            <a:r>
              <a:rPr lang="en-US" sz="3470" b="1" spc="-79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 PUTEȚI FACE DACĂ RECUNOAȘTEȚI SIMPTOMELE DEPRESIEI POSTPARTUM?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D26B902-9BE5-1381-6951-5BFA973D7E72}"/>
              </a:ext>
            </a:extLst>
          </p:cNvPr>
          <p:cNvSpPr txBox="1"/>
          <p:nvPr/>
        </p:nvSpPr>
        <p:spPr>
          <a:xfrm>
            <a:off x="12877800" y="8925495"/>
            <a:ext cx="4724400" cy="1944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8"/>
              </a:lnSpc>
              <a:spcBef>
                <a:spcPct val="0"/>
              </a:spcBef>
            </a:pPr>
            <a:r>
              <a:rPr lang="en-US" sz="1200" spc="-89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SĂPTĂMÂNA CONȘTIENTIZĂRII  DEPRESIEI POSTPARTUM</a:t>
            </a: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ctr">
              <a:lnSpc>
                <a:spcPts val="5418"/>
              </a:lnSpc>
              <a:spcBef>
                <a:spcPct val="0"/>
              </a:spcBef>
            </a:pPr>
            <a:endParaRPr lang="en-US" sz="1200" spc="-89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A12D0-8E5B-EB2C-F04A-D9D56E25A41C}"/>
              </a:ext>
            </a:extLst>
          </p:cNvPr>
          <p:cNvSpPr txBox="1"/>
          <p:nvPr/>
        </p:nvSpPr>
        <p:spPr>
          <a:xfrm>
            <a:off x="5257800" y="982387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Material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realizat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în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cadrul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subprogramului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de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evaluare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şi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promovare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a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sănătăţii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şi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educaţie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pentru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sănătate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al </a:t>
            </a:r>
            <a:endParaRPr lang="ro-RO" sz="11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Ministerului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Sănătăţii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–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pentru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distribuţie</a:t>
            </a:r>
            <a:r>
              <a:rPr lang="en-US" sz="11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gratuită</a:t>
            </a:r>
            <a:endParaRPr lang="en-US" sz="11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474</Words>
  <Application>Microsoft Office PowerPoint</Application>
  <PresentationFormat>Custom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Merriweather</vt:lpstr>
      <vt:lpstr>Arial</vt:lpstr>
      <vt:lpstr>Calibri (MS)</vt:lpstr>
      <vt:lpstr>Calibri</vt:lpstr>
      <vt:lpstr>Calibri (MS)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CONȘTIENTIZĂRII DEPRESIEI POSTPARTUM</dc:title>
  <dc:creator>eugenia.bratu</dc:creator>
  <cp:lastModifiedBy>Eugenia Bratu</cp:lastModifiedBy>
  <cp:revision>7</cp:revision>
  <dcterms:created xsi:type="dcterms:W3CDTF">2006-08-16T00:00:00Z</dcterms:created>
  <dcterms:modified xsi:type="dcterms:W3CDTF">2024-09-24T08:11:26Z</dcterms:modified>
  <dc:identifier>DAGQcOJqxEU</dc:identifier>
</cp:coreProperties>
</file>