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99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C0A66D-341B-4EB7-91DD-23C7EE557A9D}"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307897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0A66D-341B-4EB7-91DD-23C7EE557A9D}"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218819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0A66D-341B-4EB7-91DD-23C7EE557A9D}"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134611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0A66D-341B-4EB7-91DD-23C7EE557A9D}"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295786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0A66D-341B-4EB7-91DD-23C7EE557A9D}"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310420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C0A66D-341B-4EB7-91DD-23C7EE557A9D}"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140814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C0A66D-341B-4EB7-91DD-23C7EE557A9D}" type="datetimeFigureOut">
              <a:rPr lang="en-US" smtClean="0"/>
              <a:pPr/>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138779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0A66D-341B-4EB7-91DD-23C7EE557A9D}" type="datetimeFigureOut">
              <a:rPr lang="en-US" smtClean="0"/>
              <a:pPr/>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61943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0A66D-341B-4EB7-91DD-23C7EE557A9D}" type="datetimeFigureOut">
              <a:rPr lang="en-US" smtClean="0"/>
              <a:pPr/>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3583759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0A66D-341B-4EB7-91DD-23C7EE557A9D}"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331864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0A66D-341B-4EB7-91DD-23C7EE557A9D}"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C3A73E-429C-4C1C-A128-B6152098B48D}" type="slidenum">
              <a:rPr lang="en-US" smtClean="0"/>
              <a:pPr/>
              <a:t>‹#›</a:t>
            </a:fld>
            <a:endParaRPr lang="en-US"/>
          </a:p>
        </p:txBody>
      </p:sp>
    </p:spTree>
    <p:extLst>
      <p:ext uri="{BB962C8B-B14F-4D97-AF65-F5344CB8AC3E}">
        <p14:creationId xmlns:p14="http://schemas.microsoft.com/office/powerpoint/2010/main" val="12474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0A66D-341B-4EB7-91DD-23C7EE557A9D}" type="datetimeFigureOut">
              <a:rPr lang="en-US" smtClean="0"/>
              <a:pPr/>
              <a:t>5/18/2017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3A73E-429C-4C1C-A128-B6152098B48D}" type="slidenum">
              <a:rPr lang="en-US" smtClean="0"/>
              <a:pPr/>
              <a:t>‹#›</a:t>
            </a:fld>
            <a:endParaRPr lang="en-US"/>
          </a:p>
        </p:txBody>
      </p:sp>
    </p:spTree>
    <p:extLst>
      <p:ext uri="{BB962C8B-B14F-4D97-AF65-F5344CB8AC3E}">
        <p14:creationId xmlns:p14="http://schemas.microsoft.com/office/powerpoint/2010/main" val="2707029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cdc.gov/growthchar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info@easo.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Cristina\Desktop\Zilei Europne impotriva Obezitatii\pt prezenta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98" y="0"/>
            <a:ext cx="969941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txBox="1">
            <a:spLocks noChangeArrowheads="1"/>
          </p:cNvSpPr>
          <p:nvPr/>
        </p:nvSpPr>
        <p:spPr>
          <a:xfrm>
            <a:off x="-32991" y="2667000"/>
            <a:ext cx="9143999" cy="1470025"/>
          </a:xfrm>
          <a:prstGeom prst="rect">
            <a:avLst/>
          </a:prstGeom>
          <a:noFill/>
          <a:ln/>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o-RO" sz="19200" b="1" dirty="0" smtClean="0">
                <a:solidFill>
                  <a:schemeClr val="accent6">
                    <a:lumMod val="75000"/>
                  </a:schemeClr>
                </a:solidFill>
                <a:effectLst>
                  <a:outerShdw blurRad="38100" dist="38100" dir="2700000" algn="tl">
                    <a:srgbClr val="000000">
                      <a:alpha val="43137"/>
                    </a:srgbClr>
                  </a:outerShdw>
                </a:effectLst>
              </a:rPr>
              <a:t>ZIUA EUROPEANĂ </a:t>
            </a:r>
            <a:endParaRPr lang="en-US" sz="19200" b="1" dirty="0" smtClean="0">
              <a:solidFill>
                <a:schemeClr val="accent6">
                  <a:lumMod val="75000"/>
                </a:schemeClr>
              </a:solidFill>
              <a:effectLst>
                <a:outerShdw blurRad="38100" dist="38100" dir="2700000" algn="tl">
                  <a:srgbClr val="000000">
                    <a:alpha val="43137"/>
                  </a:srgbClr>
                </a:outerShdw>
              </a:effectLst>
            </a:endParaRPr>
          </a:p>
          <a:p>
            <a:r>
              <a:rPr lang="ro-RO" sz="19200" b="1" dirty="0" smtClean="0">
                <a:solidFill>
                  <a:schemeClr val="accent6">
                    <a:lumMod val="75000"/>
                  </a:schemeClr>
                </a:solidFill>
                <a:effectLst>
                  <a:outerShdw blurRad="38100" dist="38100" dir="2700000" algn="tl">
                    <a:srgbClr val="000000">
                      <a:alpha val="43137"/>
                    </a:srgbClr>
                  </a:outerShdw>
                </a:effectLst>
              </a:rPr>
              <a:t>ÎMPOTRIVA OBEZITĂŢII</a:t>
            </a:r>
            <a:r>
              <a:rPr lang="ro-RO" sz="16000" b="1" dirty="0" smtClean="0">
                <a:solidFill>
                  <a:schemeClr val="accent6">
                    <a:lumMod val="75000"/>
                  </a:schemeClr>
                </a:solidFill>
                <a:effectLst>
                  <a:outerShdw blurRad="38100" dist="38100" dir="2700000" algn="tl">
                    <a:srgbClr val="000000">
                      <a:alpha val="43137"/>
                    </a:srgbClr>
                  </a:outerShdw>
                </a:effectLst>
              </a:rPr>
              <a:t/>
            </a:r>
            <a:br>
              <a:rPr lang="ro-RO" sz="16000" b="1" dirty="0" smtClean="0">
                <a:solidFill>
                  <a:schemeClr val="accent6">
                    <a:lumMod val="75000"/>
                  </a:schemeClr>
                </a:solidFill>
                <a:effectLst>
                  <a:outerShdw blurRad="38100" dist="38100" dir="2700000" algn="tl">
                    <a:srgbClr val="000000">
                      <a:alpha val="43137"/>
                    </a:srgbClr>
                  </a:outerShdw>
                </a:effectLst>
              </a:rPr>
            </a:br>
            <a:r>
              <a:rPr lang="ro-RO" sz="16000" b="1" dirty="0" smtClean="0">
                <a:solidFill>
                  <a:schemeClr val="accent6">
                    <a:lumMod val="75000"/>
                  </a:schemeClr>
                </a:solidFill>
                <a:effectLst>
                  <a:outerShdw blurRad="38100" dist="38100" dir="2700000" algn="tl">
                    <a:srgbClr val="000000">
                      <a:alpha val="43137"/>
                    </a:srgbClr>
                  </a:outerShdw>
                </a:effectLst>
              </a:rPr>
              <a:t/>
            </a:r>
            <a:br>
              <a:rPr lang="ro-RO" sz="16000" b="1" dirty="0" smtClean="0">
                <a:solidFill>
                  <a:schemeClr val="accent6">
                    <a:lumMod val="75000"/>
                  </a:schemeClr>
                </a:solidFill>
                <a:effectLst>
                  <a:outerShdw blurRad="38100" dist="38100" dir="2700000" algn="tl">
                    <a:srgbClr val="000000">
                      <a:alpha val="43137"/>
                    </a:srgbClr>
                  </a:outerShdw>
                </a:effectLst>
              </a:rPr>
            </a:br>
            <a:r>
              <a:rPr lang="ro-RO" sz="14400" b="1" dirty="0" smtClean="0">
                <a:solidFill>
                  <a:schemeClr val="accent6">
                    <a:lumMod val="75000"/>
                  </a:schemeClr>
                </a:solidFill>
                <a:effectLst>
                  <a:outerShdw blurRad="38100" dist="38100" dir="2700000" algn="tl">
                    <a:srgbClr val="000000">
                      <a:alpha val="43137"/>
                    </a:srgbClr>
                  </a:outerShdw>
                </a:effectLst>
              </a:rPr>
              <a:t>ZEIO</a:t>
            </a:r>
            <a:br>
              <a:rPr lang="ro-RO" sz="14400" b="1" dirty="0" smtClean="0">
                <a:solidFill>
                  <a:schemeClr val="accent6">
                    <a:lumMod val="75000"/>
                  </a:schemeClr>
                </a:solidFill>
                <a:effectLst>
                  <a:outerShdw blurRad="38100" dist="38100" dir="2700000" algn="tl">
                    <a:srgbClr val="000000">
                      <a:alpha val="43137"/>
                    </a:srgbClr>
                  </a:outerShdw>
                </a:effectLst>
              </a:rPr>
            </a:br>
            <a:r>
              <a:rPr lang="ro-RO" sz="14400" b="1" dirty="0" smtClean="0">
                <a:solidFill>
                  <a:schemeClr val="accent6">
                    <a:lumMod val="75000"/>
                  </a:schemeClr>
                </a:solidFill>
                <a:effectLst>
                  <a:outerShdw blurRad="38100" dist="38100" dir="2700000" algn="tl">
                    <a:srgbClr val="000000">
                      <a:alpha val="43137"/>
                    </a:srgbClr>
                  </a:outerShdw>
                </a:effectLst>
              </a:rPr>
              <a:t>20.05.2017</a:t>
            </a:r>
          </a:p>
          <a:p>
            <a:r>
              <a:rPr lang="ro-RO" sz="3600" dirty="0" smtClean="0">
                <a:solidFill>
                  <a:srgbClr val="0066FF"/>
                </a:solidFill>
              </a:rPr>
              <a:t/>
            </a:r>
            <a:br>
              <a:rPr lang="ro-RO" sz="3600" dirty="0" smtClean="0">
                <a:solidFill>
                  <a:srgbClr val="0066FF"/>
                </a:solidFill>
              </a:rPr>
            </a:br>
            <a:endParaRPr lang="en-US" sz="12800" dirty="0">
              <a:solidFill>
                <a:schemeClr val="accent6">
                  <a:lumMod val="75000"/>
                </a:schemeClr>
              </a:solidFill>
            </a:endParaRPr>
          </a:p>
        </p:txBody>
      </p:sp>
      <p:pic>
        <p:nvPicPr>
          <p:cNvPr id="9" name="Picture 10" descr="SIGLA_GUVERNULUI_ROMÂNIEI-PNG"/>
          <p:cNvPicPr>
            <a:picLocks noChangeAspect="1" noChangeArrowheads="1"/>
          </p:cNvPicPr>
          <p:nvPr/>
        </p:nvPicPr>
        <p:blipFill>
          <a:blip r:embed="rId3" cstate="print"/>
          <a:srcRect/>
          <a:stretch>
            <a:fillRect/>
          </a:stretch>
        </p:blipFill>
        <p:spPr bwMode="auto">
          <a:xfrm>
            <a:off x="2361877" y="90664"/>
            <a:ext cx="503634" cy="503634"/>
          </a:xfrm>
          <a:prstGeom prst="rect">
            <a:avLst/>
          </a:prstGeom>
          <a:noFill/>
          <a:ln w="9525">
            <a:noFill/>
            <a:miter lim="800000"/>
            <a:headEnd/>
            <a:tailEnd/>
          </a:ln>
        </p:spPr>
      </p:pic>
      <p:pic>
        <p:nvPicPr>
          <p:cNvPr id="1026" name="Picture 2" descr="C:\Users\Cristina\Desktop\proiect roma\LOGO\LOGO-INSP.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2113" y="88900"/>
            <a:ext cx="468887" cy="46096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Cristina\Desktop\Zilei Europne impotriva Obezitatii\cneps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6801" y="66586"/>
            <a:ext cx="1676399" cy="4051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ristina\Desktop\Zilei Europne impotriva Obezitatii\centru sibiu.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18649" y="88900"/>
            <a:ext cx="540064" cy="44968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014010" y="591979"/>
            <a:ext cx="1199367" cy="246221"/>
          </a:xfrm>
          <a:prstGeom prst="rect">
            <a:avLst/>
          </a:prstGeom>
          <a:noFill/>
        </p:spPr>
        <p:txBody>
          <a:bodyPr wrap="none" rtlCol="0">
            <a:spAutoFit/>
          </a:bodyPr>
          <a:lstStyle/>
          <a:p>
            <a:r>
              <a:rPr lang="en-US" sz="1000" dirty="0" err="1" smtClean="0"/>
              <a:t>Ministerul</a:t>
            </a:r>
            <a:r>
              <a:rPr lang="en-US" sz="1000" dirty="0" smtClean="0"/>
              <a:t> </a:t>
            </a:r>
            <a:r>
              <a:rPr lang="ro-RO" sz="1000" dirty="0" smtClean="0"/>
              <a:t>Sănătății</a:t>
            </a:r>
            <a:endParaRPr lang="en-US" sz="1000" dirty="0"/>
          </a:p>
        </p:txBody>
      </p:sp>
      <p:sp>
        <p:nvSpPr>
          <p:cNvPr id="20" name="TextBox 19"/>
          <p:cNvSpPr txBox="1"/>
          <p:nvPr/>
        </p:nvSpPr>
        <p:spPr>
          <a:xfrm>
            <a:off x="3352800" y="591978"/>
            <a:ext cx="1314784" cy="400110"/>
          </a:xfrm>
          <a:prstGeom prst="rect">
            <a:avLst/>
          </a:prstGeom>
          <a:noFill/>
        </p:spPr>
        <p:txBody>
          <a:bodyPr wrap="none" rtlCol="0">
            <a:spAutoFit/>
          </a:bodyPr>
          <a:lstStyle/>
          <a:p>
            <a:pPr algn="ctr"/>
            <a:r>
              <a:rPr lang="ro-RO" sz="1000" dirty="0" smtClean="0"/>
              <a:t>Institutul Național de </a:t>
            </a:r>
          </a:p>
          <a:p>
            <a:pPr algn="ctr"/>
            <a:r>
              <a:rPr lang="en-US" sz="1000" dirty="0" smtClean="0"/>
              <a:t> </a:t>
            </a:r>
            <a:r>
              <a:rPr lang="ro-RO" sz="1000" dirty="0" smtClean="0"/>
              <a:t>Sănătate Publică</a:t>
            </a:r>
            <a:endParaRPr lang="en-US" sz="1000" dirty="0"/>
          </a:p>
        </p:txBody>
      </p:sp>
      <p:sp>
        <p:nvSpPr>
          <p:cNvPr id="21" name="TextBox 20"/>
          <p:cNvSpPr txBox="1"/>
          <p:nvPr/>
        </p:nvSpPr>
        <p:spPr>
          <a:xfrm>
            <a:off x="4648200" y="533400"/>
            <a:ext cx="2377574" cy="400110"/>
          </a:xfrm>
          <a:prstGeom prst="rect">
            <a:avLst/>
          </a:prstGeom>
          <a:noFill/>
        </p:spPr>
        <p:txBody>
          <a:bodyPr wrap="none" rtlCol="0">
            <a:spAutoFit/>
          </a:bodyPr>
          <a:lstStyle/>
          <a:p>
            <a:pPr algn="ctr"/>
            <a:r>
              <a:rPr lang="ro-RO" sz="1000" dirty="0" smtClean="0"/>
              <a:t>Centrul Național de </a:t>
            </a:r>
          </a:p>
          <a:p>
            <a:pPr algn="ctr"/>
            <a:r>
              <a:rPr lang="ro-RO" sz="1000" dirty="0" smtClean="0"/>
              <a:t>Evaluare și Promovare a Stării de Sănătate</a:t>
            </a:r>
            <a:endParaRPr lang="en-US" sz="1000" dirty="0"/>
          </a:p>
        </p:txBody>
      </p:sp>
      <p:sp>
        <p:nvSpPr>
          <p:cNvPr id="22" name="TextBox 21"/>
          <p:cNvSpPr txBox="1"/>
          <p:nvPr/>
        </p:nvSpPr>
        <p:spPr>
          <a:xfrm>
            <a:off x="7139010" y="533400"/>
            <a:ext cx="1327608" cy="400110"/>
          </a:xfrm>
          <a:prstGeom prst="rect">
            <a:avLst/>
          </a:prstGeom>
          <a:noFill/>
        </p:spPr>
        <p:txBody>
          <a:bodyPr wrap="none" rtlCol="0">
            <a:spAutoFit/>
          </a:bodyPr>
          <a:lstStyle/>
          <a:p>
            <a:pPr algn="ctr"/>
            <a:r>
              <a:rPr lang="ro-RO" sz="1000" dirty="0" smtClean="0"/>
              <a:t>Centrul Regional de </a:t>
            </a:r>
          </a:p>
          <a:p>
            <a:pPr algn="ctr"/>
            <a:r>
              <a:rPr lang="ro-RO" sz="1000" dirty="0" smtClean="0"/>
              <a:t>Sănătate Publică Sibiu</a:t>
            </a:r>
            <a:endParaRPr lang="en-US" sz="1000" dirty="0"/>
          </a:p>
        </p:txBody>
      </p:sp>
      <p:pic>
        <p:nvPicPr>
          <p:cNvPr id="13314" name="Picture 2" descr="Imagini pentru sport"/>
          <p:cNvPicPr>
            <a:picLocks noChangeAspect="1" noChangeArrowheads="1"/>
          </p:cNvPicPr>
          <p:nvPr/>
        </p:nvPicPr>
        <p:blipFill>
          <a:blip r:embed="rId7"/>
          <a:srcRect/>
          <a:stretch>
            <a:fillRect/>
          </a:stretch>
        </p:blipFill>
        <p:spPr bwMode="auto">
          <a:xfrm>
            <a:off x="285720" y="5214927"/>
            <a:ext cx="1643074" cy="1643074"/>
          </a:xfrm>
          <a:prstGeom prst="rect">
            <a:avLst/>
          </a:prstGeom>
          <a:noFill/>
        </p:spPr>
      </p:pic>
    </p:spTree>
    <p:extLst>
      <p:ext uri="{BB962C8B-B14F-4D97-AF65-F5344CB8AC3E}">
        <p14:creationId xmlns:p14="http://schemas.microsoft.com/office/powerpoint/2010/main" val="364882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676400" y="914400"/>
            <a:ext cx="7467600" cy="581025"/>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Importanța</a:t>
            </a:r>
            <a:r>
              <a:rPr lang="en-US" sz="2400" b="1" dirty="0" smtClean="0">
                <a:solidFill>
                  <a:schemeClr val="bg1"/>
                </a:solidFill>
                <a:effectLst>
                  <a:outerShdw blurRad="38100" dist="38100" dir="2700000" algn="tl">
                    <a:srgbClr val="000000">
                      <a:alpha val="43137"/>
                    </a:srgbClr>
                  </a:outerShdw>
                </a:effectLst>
              </a:rPr>
              <a:t> ZEIO</a:t>
            </a:r>
            <a:endParaRPr lang="ro-RO" sz="2400" b="1" dirty="0" smtClean="0">
              <a:solidFill>
                <a:schemeClr val="bg1"/>
              </a:solidFill>
              <a:effectLst>
                <a:outerShdw blurRad="38100" dist="38100" dir="2700000" algn="tl">
                  <a:srgbClr val="000000">
                    <a:alpha val="43137"/>
                  </a:srgbClr>
                </a:outerShdw>
              </a:effectLst>
            </a:endParaRPr>
          </a:p>
        </p:txBody>
      </p:sp>
      <p:sp>
        <p:nvSpPr>
          <p:cNvPr id="6148" name="Rectangle 3"/>
          <p:cNvSpPr>
            <a:spLocks noGrp="1" noChangeArrowheads="1"/>
          </p:cNvSpPr>
          <p:nvPr>
            <p:ph type="body" idx="1"/>
          </p:nvPr>
        </p:nvSpPr>
        <p:spPr>
          <a:xfrm>
            <a:off x="254000" y="1676400"/>
            <a:ext cx="8737600" cy="4038600"/>
          </a:xfrm>
        </p:spPr>
        <p:txBody>
          <a:bodyPr/>
          <a:lstStyle/>
          <a:p>
            <a:pPr eaLnBrk="1" hangingPunct="1"/>
            <a:endParaRPr lang="ro-RO" sz="2000" dirty="0" smtClean="0"/>
          </a:p>
          <a:p>
            <a:pPr algn="just"/>
            <a:r>
              <a:rPr lang="vi-VN" sz="2000" dirty="0" smtClean="0">
                <a:latin typeface="Times New Roman" pitchFamily="18" charset="0"/>
                <a:cs typeface="Times New Roman" pitchFamily="18" charset="0"/>
              </a:rPr>
              <a:t>ZEIO 201</a:t>
            </a:r>
            <a:r>
              <a:rPr lang="ro-RO" sz="2000" dirty="0" smtClean="0">
                <a:latin typeface="Times New Roman" pitchFamily="18" charset="0"/>
                <a:cs typeface="Times New Roman" pitchFamily="18" charset="0"/>
              </a:rPr>
              <a:t>7</a:t>
            </a:r>
            <a:r>
              <a:rPr lang="vi-VN" sz="2000" dirty="0" smtClean="0">
                <a:latin typeface="Times New Roman" pitchFamily="18" charset="0"/>
                <a:cs typeface="Times New Roman" pitchFamily="18" charset="0"/>
              </a:rPr>
              <a:t> subliniază necesitatea ca obezitatea să fie recunoscută pe scară mai largă de către</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Uniunea Europeană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a:t>
            </a:r>
            <a:r>
              <a:rPr lang="ro-RO" sz="2000" dirty="0" smtClean="0">
                <a:latin typeface="Times New Roman" pitchFamily="18" charset="0"/>
                <a:cs typeface="Times New Roman" pitchFamily="18" charset="0"/>
              </a:rPr>
              <a:t>de către </a:t>
            </a:r>
            <a:r>
              <a:rPr lang="vi-VN" sz="2000" dirty="0" smtClean="0">
                <a:latin typeface="Times New Roman" pitchFamily="18" charset="0"/>
                <a:cs typeface="Times New Roman" pitchFamily="18" charset="0"/>
              </a:rPr>
              <a:t>guvernele statelor membre ca o boală cronică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să atragă aten</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ia asupra</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beneficiilor pe care acest lucru le va aduce atât persoanelor fizice</a:t>
            </a:r>
            <a:r>
              <a:rPr lang="ro-RO"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cât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sistemelor de sănătate.</a:t>
            </a:r>
            <a:endParaRPr lang="ro-RO" sz="2000" dirty="0" smtClean="0">
              <a:latin typeface="Times New Roman" pitchFamily="18" charset="0"/>
              <a:cs typeface="Times New Roman" pitchFamily="18" charset="0"/>
            </a:endParaRPr>
          </a:p>
          <a:p>
            <a:pPr algn="just"/>
            <a:endParaRPr lang="vi-VN"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Obezitatea este recunos</a:t>
            </a:r>
            <a:r>
              <a:rPr lang="ro-RO" sz="2000" dirty="0" smtClean="0">
                <a:latin typeface="Times New Roman" pitchFamily="18" charset="0"/>
                <a:cs typeface="Times New Roman" pitchFamily="18" charset="0"/>
              </a:rPr>
              <a:t>c</a:t>
            </a:r>
            <a:r>
              <a:rPr lang="vi-VN" sz="2000" dirty="0" smtClean="0">
                <a:latin typeface="Times New Roman" pitchFamily="18" charset="0"/>
                <a:cs typeface="Times New Roman" pitchFamily="18" charset="0"/>
              </a:rPr>
              <a:t>ută ca o boală cronică c</a:t>
            </a:r>
            <a:r>
              <a:rPr lang="ro-RO" sz="2000" dirty="0" smtClean="0">
                <a:latin typeface="Times New Roman" pitchFamily="18" charset="0"/>
                <a:cs typeface="Times New Roman" pitchFamily="18" charset="0"/>
              </a:rPr>
              <a:t>e</a:t>
            </a:r>
            <a:r>
              <a:rPr lang="vi-VN" sz="2000" dirty="0" smtClean="0">
                <a:latin typeface="Times New Roman" pitchFamily="18" charset="0"/>
                <a:cs typeface="Times New Roman" pitchFamily="18" charset="0"/>
              </a:rPr>
              <a:t> necesită o gestionare pe termen lung de</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către organiza</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iile de sănătate, cum ar fi</a:t>
            </a:r>
            <a:r>
              <a:rPr lang="ro-RO"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OMS, Organiza</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ia pentru Cooperare Economică</a:t>
            </a:r>
            <a:r>
              <a:rPr lang="ro-RO" sz="2000" dirty="0" smtClean="0">
                <a:latin typeface="Times New Roman" pitchFamily="18" charset="0"/>
                <a:cs typeface="Times New Roman" pitchFamily="18" charset="0"/>
              </a:rPr>
              <a:t> și </a:t>
            </a:r>
            <a:r>
              <a:rPr lang="vi-VN" sz="2000" dirty="0" smtClean="0">
                <a:latin typeface="Times New Roman" pitchFamily="18" charset="0"/>
                <a:cs typeface="Times New Roman" pitchFamily="18" charset="0"/>
              </a:rPr>
              <a:t>Dezvoltare (OECD), Asoci</a:t>
            </a:r>
            <a:r>
              <a:rPr lang="ro-RO" sz="2000" dirty="0" smtClean="0">
                <a:latin typeface="Times New Roman" pitchFamily="18" charset="0"/>
                <a:cs typeface="Times New Roman" pitchFamily="18" charset="0"/>
              </a:rPr>
              <a:t>aț</a:t>
            </a:r>
            <a:r>
              <a:rPr lang="vi-VN" sz="2000" dirty="0" smtClean="0">
                <a:latin typeface="Times New Roman" pitchFamily="18" charset="0"/>
                <a:cs typeface="Times New Roman" pitchFamily="18" charset="0"/>
              </a:rPr>
              <a:t>a Medicală Americană (AMA)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Asocia</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ia Medicală</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Canadiană (CMA).</a:t>
            </a:r>
          </a:p>
        </p:txBody>
      </p:sp>
      <p:pic>
        <p:nvPicPr>
          <p:cNvPr id="4" name="Picture 3" descr="Imagini pentru sport"/>
          <p:cNvPicPr>
            <a:picLocks noChangeAspect="1" noChangeArrowheads="1"/>
          </p:cNvPicPr>
          <p:nvPr/>
        </p:nvPicPr>
        <p:blipFill>
          <a:blip r:embed="rId2"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1492568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1981200"/>
            <a:ext cx="8589433" cy="4038600"/>
          </a:xfrm>
        </p:spPr>
        <p:txBody>
          <a:bodyPr/>
          <a:lstStyle/>
          <a:p>
            <a:pPr algn="just"/>
            <a:r>
              <a:rPr lang="vi-VN" sz="2000" dirty="0" smtClean="0">
                <a:latin typeface="Times New Roman" pitchFamily="18" charset="0"/>
                <a:cs typeface="Times New Roman" pitchFamily="18" charset="0"/>
              </a:rPr>
              <a:t>ZEIO este o ocazie importantă de a sensibiliza oamenii cu privire la obezitate.</a:t>
            </a:r>
            <a:endParaRPr lang="ro-RO" sz="2000" dirty="0" smtClean="0">
              <a:latin typeface="Times New Roman" pitchFamily="18" charset="0"/>
              <a:cs typeface="Times New Roman" pitchFamily="18" charset="0"/>
            </a:endParaRPr>
          </a:p>
          <a:p>
            <a:pPr algn="just" eaLnBrk="1" hangingPunct="1">
              <a:buNone/>
            </a:pPr>
            <a:endParaRPr lang="vi-VN"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Recunoa</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terea obezită</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ii ca boală cronică de către statele membre din Europa va avea ca</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rezultat un mai mare acces la îngrijire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tratament pentru cei care sunt supraponderali sau obezi.</a:t>
            </a:r>
            <a:endParaRPr lang="ro-RO" sz="2000" dirty="0" smtClean="0">
              <a:latin typeface="Times New Roman" pitchFamily="18" charset="0"/>
              <a:cs typeface="Times New Roman" pitchFamily="18" charset="0"/>
            </a:endParaRPr>
          </a:p>
          <a:p>
            <a:pPr algn="just"/>
            <a:endParaRPr lang="ro-RO"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În acela</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timp, campania sprijină ini</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iativele mai largi ale Asocia</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iei Europene de Studiu a</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Obezită</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ii EASO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ale asocia</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iilor na</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ionale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centrelor colaboratoare</a:t>
            </a:r>
            <a:r>
              <a:rPr lang="ro-RO"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de încurajare a</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cetă</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enilor europeni supraponderali sau obezi de a face modificările necesare pentru a</a:t>
            </a:r>
            <a:r>
              <a:rPr lang="ro-RO"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gestiona greutatea lor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de a</a:t>
            </a:r>
            <a:r>
              <a:rPr lang="ro-RO" sz="2000" dirty="0" smtClean="0">
                <a:latin typeface="Times New Roman" pitchFamily="18" charset="0"/>
                <a:cs typeface="Times New Roman" pitchFamily="18" charset="0"/>
              </a:rPr>
              <a:t>-și</a:t>
            </a:r>
            <a:r>
              <a:rPr lang="vi-VN" sz="2000" dirty="0" smtClean="0">
                <a:latin typeface="Times New Roman" pitchFamily="18" charset="0"/>
                <a:cs typeface="Times New Roman" pitchFamily="18" charset="0"/>
              </a:rPr>
              <a:t> îmbunătă</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 starea generală de sănătate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calitatea vie</a:t>
            </a:r>
            <a:r>
              <a:rPr lang="ro-RO" sz="2000" dirty="0" smtClean="0">
                <a:latin typeface="Times New Roman" pitchFamily="18" charset="0"/>
                <a:cs typeface="Times New Roman" pitchFamily="18" charset="0"/>
              </a:rPr>
              <a:t>ț</a:t>
            </a:r>
            <a:r>
              <a:rPr lang="vi-VN" sz="2000" dirty="0" smtClean="0">
                <a:latin typeface="Times New Roman" pitchFamily="18" charset="0"/>
                <a:cs typeface="Times New Roman" pitchFamily="18" charset="0"/>
              </a:rPr>
              <a:t>ii.</a:t>
            </a:r>
          </a:p>
          <a:p>
            <a:pPr algn="just" eaLnBrk="1" hangingPunct="1">
              <a:buFontTx/>
              <a:buNone/>
            </a:pPr>
            <a:endParaRPr lang="ro-RO" sz="2000" dirty="0" smtClean="0">
              <a:latin typeface="Times New Roman" pitchFamily="18" charset="0"/>
              <a:cs typeface="Times New Roman" pitchFamily="18" charset="0"/>
            </a:endParaRPr>
          </a:p>
          <a:p>
            <a:pPr eaLnBrk="1" hangingPunct="1"/>
            <a:endParaRPr lang="ro-RO" sz="2000" dirty="0" smtClean="0">
              <a:latin typeface="Times New Roman" pitchFamily="18" charset="0"/>
              <a:cs typeface="Times New Roman" pitchFamily="18" charset="0"/>
            </a:endParaRPr>
          </a:p>
        </p:txBody>
      </p:sp>
      <p:sp>
        <p:nvSpPr>
          <p:cNvPr id="7173" name="Rectangle 6"/>
          <p:cNvSpPr>
            <a:spLocks noGrp="1" noChangeArrowheads="1"/>
          </p:cNvSpPr>
          <p:nvPr>
            <p:ph type="title"/>
          </p:nvPr>
        </p:nvSpPr>
        <p:spPr>
          <a:xfrm>
            <a:off x="1828800" y="914400"/>
            <a:ext cx="7315200" cy="581025"/>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Importanța</a:t>
            </a:r>
            <a:r>
              <a:rPr lang="en-US" sz="2400" b="1" dirty="0" smtClean="0">
                <a:solidFill>
                  <a:schemeClr val="bg1"/>
                </a:solidFill>
                <a:effectLst>
                  <a:outerShdw blurRad="38100" dist="38100" dir="2700000" algn="tl">
                    <a:srgbClr val="000000">
                      <a:alpha val="43137"/>
                    </a:srgbClr>
                  </a:outerShdw>
                </a:effectLst>
              </a:rPr>
              <a:t> ZEIO </a:t>
            </a:r>
            <a:r>
              <a:rPr lang="ro-RO" sz="2400" b="1" dirty="0" smtClean="0">
                <a:solidFill>
                  <a:schemeClr val="bg1"/>
                </a:solidFill>
                <a:effectLst>
                  <a:outerShdw blurRad="38100" dist="38100" dir="2700000" algn="tl">
                    <a:srgbClr val="000000">
                      <a:alpha val="43137"/>
                    </a:srgbClr>
                  </a:outerShdw>
                </a:effectLst>
              </a:rPr>
              <a:t>- continuare</a:t>
            </a:r>
          </a:p>
        </p:txBody>
      </p:sp>
      <p:pic>
        <p:nvPicPr>
          <p:cNvPr id="4" name="Picture 3" descr="Imagini pentru sport"/>
          <p:cNvPicPr>
            <a:picLocks noChangeAspect="1" noChangeArrowheads="1"/>
          </p:cNvPicPr>
          <p:nvPr/>
        </p:nvPicPr>
        <p:blipFill>
          <a:blip r:embed="rId2"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237921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838200" y="2362200"/>
            <a:ext cx="7810500" cy="4038600"/>
          </a:xfrm>
        </p:spPr>
        <p:txBody>
          <a:bodyPr/>
          <a:lstStyle/>
          <a:p>
            <a:r>
              <a:rPr lang="ro-RO" sz="2000" dirty="0" smtClean="0">
                <a:latin typeface="Times New Roman" pitchFamily="18" charset="0"/>
                <a:cs typeface="Times New Roman" pitchFamily="18" charset="0"/>
              </a:rPr>
              <a:t>Supragreutatea și obezitatea sunt definite ca acumularea anormală sau excesivă a grăsimii, ceea ce poate afecta sănătatea individului. </a:t>
            </a:r>
          </a:p>
          <a:p>
            <a:endParaRPr lang="ro-RO" sz="2000" dirty="0" smtClean="0">
              <a:latin typeface="Times New Roman" pitchFamily="18" charset="0"/>
              <a:cs typeface="Times New Roman" pitchFamily="18" charset="0"/>
            </a:endParaRPr>
          </a:p>
          <a:p>
            <a:r>
              <a:rPr lang="ro-RO" sz="2000" dirty="0" smtClean="0">
                <a:latin typeface="Times New Roman" pitchFamily="18" charset="0"/>
                <a:cs typeface="Times New Roman" pitchFamily="18" charset="0"/>
              </a:rPr>
              <a:t>Indicele masei corporale (IMC) este raportul dintre greutate și înălțime și se folosește pentru clasificarea supragreutății și obezității la adult. </a:t>
            </a:r>
          </a:p>
        </p:txBody>
      </p:sp>
      <p:sp>
        <p:nvSpPr>
          <p:cNvPr id="11269" name="Rectangle 5"/>
          <p:cNvSpPr>
            <a:spLocks noGrp="1" noChangeArrowheads="1"/>
          </p:cNvSpPr>
          <p:nvPr>
            <p:ph type="title"/>
          </p:nvPr>
        </p:nvSpPr>
        <p:spPr>
          <a:xfrm>
            <a:off x="1828800" y="914400"/>
            <a:ext cx="7315200" cy="581025"/>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Informaţii pentru specialiştii din domeniul sănătăţii</a:t>
            </a:r>
          </a:p>
        </p:txBody>
      </p:sp>
      <p:pic>
        <p:nvPicPr>
          <p:cNvPr id="11270" name="Picture 4" descr="IMC"/>
          <p:cNvPicPr>
            <a:picLocks noChangeAspect="1" noChangeArrowheads="1"/>
          </p:cNvPicPr>
          <p:nvPr/>
        </p:nvPicPr>
        <p:blipFill>
          <a:blip r:embed="rId2" cstate="print"/>
          <a:srcRect/>
          <a:stretch>
            <a:fillRect/>
          </a:stretch>
        </p:blipFill>
        <p:spPr bwMode="auto">
          <a:xfrm>
            <a:off x="2819400" y="4472971"/>
            <a:ext cx="3352800" cy="1165827"/>
          </a:xfrm>
          <a:prstGeom prst="rect">
            <a:avLst/>
          </a:prstGeom>
          <a:noFill/>
          <a:ln w="9525">
            <a:noFill/>
            <a:miter lim="800000"/>
            <a:headEnd/>
            <a:tailEnd/>
          </a:ln>
        </p:spPr>
      </p:pic>
      <p:pic>
        <p:nvPicPr>
          <p:cNvPr id="5" name="Picture 4" descr="Imagini pentru sport"/>
          <p:cNvPicPr>
            <a:picLocks noChangeAspect="1" noChangeArrowheads="1"/>
          </p:cNvPicPr>
          <p:nvPr/>
        </p:nvPicPr>
        <p:blipFill>
          <a:blip r:embed="rId3"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378776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914400" y="1600200"/>
            <a:ext cx="7826375" cy="4456112"/>
          </a:xfrm>
        </p:spPr>
        <p:txBody>
          <a:bodyPr>
            <a:normAutofit lnSpcReduction="10000"/>
          </a:bodyPr>
          <a:lstStyle/>
          <a:p>
            <a:endParaRPr lang="ro-RO"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Definiția OMS:</a:t>
            </a:r>
          </a:p>
          <a:p>
            <a:pPr marL="682625" algn="just">
              <a:buFont typeface="Wingdings" pitchFamily="2" charset="2"/>
              <a:buChar char="Ø"/>
            </a:pPr>
            <a:r>
              <a:rPr lang="ro-RO" sz="2000" dirty="0" smtClean="0">
                <a:latin typeface="Times New Roman" pitchFamily="18" charset="0"/>
                <a:cs typeface="Times New Roman" pitchFamily="18" charset="0"/>
              </a:rPr>
              <a:t> IMC mai mare sau egal cu 25 reprezintă supragreutate</a:t>
            </a:r>
          </a:p>
          <a:p>
            <a:pPr marL="682625" algn="just">
              <a:buFont typeface="Wingdings" pitchFamily="2" charset="2"/>
              <a:buChar char="Ø"/>
            </a:pPr>
            <a:r>
              <a:rPr lang="ro-RO" sz="2000" dirty="0" smtClean="0">
                <a:latin typeface="Times New Roman" pitchFamily="18" charset="0"/>
                <a:cs typeface="Times New Roman" pitchFamily="18" charset="0"/>
              </a:rPr>
              <a:t> IMC mai mare sau egal cu 30 reprezintă obezitate</a:t>
            </a:r>
          </a:p>
          <a:p>
            <a:endParaRPr lang="ro-RO"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IMC oferă  cel mai util instrument de măsurare a supragreutății și obezității la adulți și este același pentru ambele sexe și pentru toate vârstele la adulți.</a:t>
            </a:r>
          </a:p>
          <a:p>
            <a:pPr algn="just"/>
            <a:r>
              <a:rPr lang="ro-RO" sz="2000" dirty="0" smtClean="0">
                <a:latin typeface="Times New Roman" pitchFamily="18" charset="0"/>
                <a:cs typeface="Times New Roman" pitchFamily="18" charset="0"/>
              </a:rPr>
              <a:t>Oricum, IMC este un indicator aproximativ, întrucât poate să nu corespundă aceluiași grad de obezitate la diferiți indivizi. </a:t>
            </a:r>
          </a:p>
          <a:p>
            <a:pPr algn="just"/>
            <a:r>
              <a:rPr lang="ro-RO" sz="2000" dirty="0" smtClean="0">
                <a:latin typeface="Times New Roman" pitchFamily="18" charset="0"/>
                <a:cs typeface="Times New Roman" pitchFamily="18" charset="0"/>
              </a:rPr>
              <a:t>În cazul copiilor, se folosesc curbele percentilice pentru a stabili prezența și gradul obezității, disponibile pe site-ul: </a:t>
            </a:r>
            <a:r>
              <a:rPr lang="ro-RO" sz="2000" dirty="0" smtClean="0">
                <a:latin typeface="Times New Roman" pitchFamily="18" charset="0"/>
                <a:cs typeface="Times New Roman" pitchFamily="18" charset="0"/>
                <a:hlinkClick r:id="rId2"/>
              </a:rPr>
              <a:t>http://www.cdc.gov/growthcharts</a:t>
            </a:r>
            <a:endParaRPr lang="ro-RO" sz="2000" dirty="0" smtClean="0">
              <a:latin typeface="Times New Roman" pitchFamily="18" charset="0"/>
              <a:cs typeface="Times New Roman" pitchFamily="18" charset="0"/>
            </a:endParaRPr>
          </a:p>
          <a:p>
            <a:pPr algn="just"/>
            <a:endParaRPr lang="ro-RO" sz="2000" dirty="0" smtClean="0">
              <a:latin typeface="Times New Roman" pitchFamily="18" charset="0"/>
              <a:cs typeface="Times New Roman" pitchFamily="18" charset="0"/>
            </a:endParaRPr>
          </a:p>
        </p:txBody>
      </p:sp>
      <p:sp>
        <p:nvSpPr>
          <p:cNvPr id="12293" name="Rectangle 5"/>
          <p:cNvSpPr>
            <a:spLocks noGrp="1" noChangeArrowheads="1"/>
          </p:cNvSpPr>
          <p:nvPr>
            <p:ph type="title"/>
          </p:nvPr>
        </p:nvSpPr>
        <p:spPr>
          <a:xfrm>
            <a:off x="1828800" y="914400"/>
            <a:ext cx="7315200" cy="581025"/>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Informaţii pentru specialiştii din domeniul sănătăţii</a:t>
            </a:r>
          </a:p>
        </p:txBody>
      </p:sp>
      <p:pic>
        <p:nvPicPr>
          <p:cNvPr id="4" name="Picture 3" descr="Imagini pentru sport"/>
          <p:cNvPicPr>
            <a:picLocks noChangeAspect="1" noChangeArrowheads="1"/>
          </p:cNvPicPr>
          <p:nvPr/>
        </p:nvPicPr>
        <p:blipFill>
          <a:blip r:embed="rId3"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4031252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838200" y="2057400"/>
            <a:ext cx="7840980" cy="4038600"/>
          </a:xfrm>
        </p:spPr>
        <p:txBody>
          <a:bodyPr/>
          <a:lstStyle/>
          <a:p>
            <a:pPr algn="just"/>
            <a:r>
              <a:rPr lang="ro-RO" sz="2000" dirty="0" smtClean="0">
                <a:latin typeface="Times New Roman" pitchFamily="18" charset="0"/>
                <a:cs typeface="Times New Roman" pitchFamily="18" charset="0"/>
              </a:rPr>
              <a:t>Pentru a combate epidemia de obezitate, această afecțiune trebuie tratată la fel de serios ca și alte boli, cum ar fi boala cardiacă sau cancerul. </a:t>
            </a:r>
            <a:r>
              <a:rPr lang="ro-RO" sz="2000" dirty="0" err="1" smtClean="0">
                <a:latin typeface="Times New Roman" pitchFamily="18" charset="0"/>
                <a:cs typeface="Times New Roman" pitchFamily="18" charset="0"/>
              </a:rPr>
              <a:t>Î</a:t>
            </a:r>
            <a:r>
              <a:rPr lang="en-US" sz="2000" dirty="0" smtClean="0">
                <a:latin typeface="Times New Roman" pitchFamily="18" charset="0"/>
                <a:cs typeface="Times New Roman" pitchFamily="18" charset="0"/>
              </a:rPr>
              <a:t>n </a:t>
            </a:r>
            <a:r>
              <a:rPr lang="en-US" sz="2000" dirty="0" err="1" smtClean="0">
                <a:latin typeface="Times New Roman" pitchFamily="18" charset="0"/>
                <a:cs typeface="Times New Roman" pitchFamily="18" charset="0"/>
              </a:rPr>
              <a:t>lipsa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măsuri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drastice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prevenție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tratament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în</a:t>
            </a:r>
            <a:r>
              <a:rPr lang="en-US" sz="2000" dirty="0" smtClean="0">
                <a:latin typeface="Times New Roman" pitchFamily="18" charset="0"/>
                <a:cs typeface="Times New Roman" pitchFamily="18" charset="0"/>
              </a:rPr>
              <a:t> 2025 </a:t>
            </a:r>
            <a:r>
              <a:rPr lang="en-US" sz="2000" dirty="0" err="1" smtClean="0">
                <a:latin typeface="Times New Roman" pitchFamily="18" charset="0"/>
                <a:cs typeface="Times New Roman" pitchFamily="18" charset="0"/>
              </a:rPr>
              <a:t>peste</a:t>
            </a:r>
            <a:r>
              <a:rPr lang="en-US" sz="2000" dirty="0" smtClean="0">
                <a:latin typeface="Times New Roman" pitchFamily="18" charset="0"/>
                <a:cs typeface="Times New Roman" pitchFamily="18" charset="0"/>
              </a:rPr>
              <a:t> 50% din </a:t>
            </a:r>
            <a:r>
              <a:rPr lang="en-US" sz="2000" dirty="0" err="1" smtClean="0">
                <a:latin typeface="Times New Roman" pitchFamily="18" charset="0"/>
                <a:cs typeface="Times New Roman" pitchFamily="18" charset="0"/>
              </a:rPr>
              <a:t>populația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lumii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obeză</a:t>
            </a:r>
            <a:r>
              <a:rPr lang="ro-RO" sz="2000" dirty="0" smtClean="0">
                <a:latin typeface="Times New Roman" pitchFamily="18" charset="0"/>
                <a:cs typeface="Times New Roman" pitchFamily="18" charset="0"/>
              </a:rPr>
              <a:t>.</a:t>
            </a:r>
          </a:p>
          <a:p>
            <a:pPr algn="just"/>
            <a:r>
              <a:rPr lang="ro-RO" sz="2000" dirty="0" smtClean="0">
                <a:latin typeface="Times New Roman" pitchFamily="18" charset="0"/>
                <a:cs typeface="Times New Roman" pitchFamily="18" charset="0"/>
              </a:rPr>
              <a:t>In decembrie 2014, Curtea Europeană a decis că obezitatea poate fi o dizabilitate dacă afectează sănătatea pe termen lung.</a:t>
            </a:r>
          </a:p>
          <a:p>
            <a:pPr algn="just"/>
            <a:r>
              <a:rPr lang="ro-RO" sz="2000" dirty="0" smtClean="0">
                <a:latin typeface="Times New Roman" pitchFamily="18" charset="0"/>
                <a:cs typeface="Times New Roman" pitchFamily="18" charset="0"/>
              </a:rPr>
              <a:t>Cadrele medicale și furnizorii de asistență medicală joacă un rol absolut vital în a ajuta la depășirea epidemiei de obezitate din Europa.</a:t>
            </a:r>
          </a:p>
          <a:p>
            <a:pPr algn="just"/>
            <a:r>
              <a:rPr lang="vi-VN" sz="2000" dirty="0" smtClean="0">
                <a:latin typeface="Times New Roman" pitchFamily="18" charset="0"/>
                <a:cs typeface="Times New Roman" pitchFamily="18" charset="0"/>
              </a:rPr>
              <a:t>O abordare </a:t>
            </a:r>
            <a:r>
              <a:rPr lang="ro-RO" sz="2000" dirty="0" smtClean="0">
                <a:latin typeface="Times New Roman" pitchFamily="18" charset="0"/>
                <a:cs typeface="Times New Roman" pitchFamily="18" charset="0"/>
              </a:rPr>
              <a:t>eficientă</a:t>
            </a:r>
            <a:r>
              <a:rPr lang="vi-VN" sz="2000" dirty="0" smtClean="0">
                <a:latin typeface="Times New Roman" pitchFamily="18" charset="0"/>
                <a:cs typeface="Times New Roman" pitchFamily="18" charset="0"/>
              </a:rPr>
              <a:t> pentru tratamentul obezității ar trebui să implice stabilirea unei colaborări bazate pe încredere între îngrijitor și pacient.</a:t>
            </a:r>
          </a:p>
          <a:p>
            <a:pPr algn="just"/>
            <a:endParaRPr lang="ro-RO" sz="2000" dirty="0" smtClean="0">
              <a:latin typeface="Times New Roman" pitchFamily="18" charset="0"/>
              <a:cs typeface="Times New Roman" pitchFamily="18" charset="0"/>
            </a:endParaRPr>
          </a:p>
          <a:p>
            <a:pPr algn="just" eaLnBrk="1" hangingPunct="1">
              <a:buFontTx/>
              <a:buNone/>
            </a:pPr>
            <a:endParaRPr lang="ro-RO" sz="2000" dirty="0" smtClean="0">
              <a:latin typeface="Times New Roman" pitchFamily="18" charset="0"/>
              <a:cs typeface="Times New Roman" pitchFamily="18" charset="0"/>
            </a:endParaRPr>
          </a:p>
        </p:txBody>
      </p:sp>
      <p:sp>
        <p:nvSpPr>
          <p:cNvPr id="13317" name="Rectangle 5"/>
          <p:cNvSpPr>
            <a:spLocks noGrp="1" noChangeArrowheads="1"/>
          </p:cNvSpPr>
          <p:nvPr>
            <p:ph type="title"/>
          </p:nvPr>
        </p:nvSpPr>
        <p:spPr>
          <a:xfrm>
            <a:off x="1828800" y="914400"/>
            <a:ext cx="7315200" cy="581025"/>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Informaţii pentru specialiştii din domeniul sănătăţii</a:t>
            </a:r>
          </a:p>
        </p:txBody>
      </p:sp>
      <p:pic>
        <p:nvPicPr>
          <p:cNvPr id="4" name="Picture 3" descr="Imagini pentru sport"/>
          <p:cNvPicPr>
            <a:picLocks noChangeAspect="1" noChangeArrowheads="1"/>
          </p:cNvPicPr>
          <p:nvPr/>
        </p:nvPicPr>
        <p:blipFill>
          <a:blip r:embed="rId2"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382647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28596" y="1714488"/>
            <a:ext cx="8576733" cy="4038600"/>
          </a:xfrm>
        </p:spPr>
        <p:txBody>
          <a:bodyPr>
            <a:normAutofit/>
          </a:bodyPr>
          <a:lstStyle/>
          <a:p>
            <a:r>
              <a:rPr lang="vi-VN" sz="2000" dirty="0" smtClean="0">
                <a:latin typeface="Times New Roman" pitchFamily="18" charset="0"/>
                <a:cs typeface="Times New Roman" pitchFamily="18" charset="0"/>
              </a:rPr>
              <a:t>Cauzele </a:t>
            </a:r>
            <a:r>
              <a:rPr lang="ro-RO" sz="2000" dirty="0" smtClean="0">
                <a:latin typeface="Times New Roman" pitchFamily="18" charset="0"/>
                <a:cs typeface="Times New Roman" pitchFamily="18" charset="0"/>
              </a:rPr>
              <a:t>obezității variază de la factori genetici </a:t>
            </a:r>
            <a:r>
              <a:rPr lang="vi-VN" sz="2000" dirty="0" smtClean="0">
                <a:latin typeface="Times New Roman" pitchFamily="18" charset="0"/>
                <a:cs typeface="Times New Roman" pitchFamily="18" charset="0"/>
              </a:rPr>
              <a:t>și endocrin</a:t>
            </a:r>
            <a:r>
              <a:rPr lang="ro-RO" sz="2000" dirty="0" smtClean="0">
                <a:latin typeface="Times New Roman" pitchFamily="18" charset="0"/>
                <a:cs typeface="Times New Roman" pitchFamily="18" charset="0"/>
              </a:rPr>
              <a:t>i, </a:t>
            </a:r>
            <a:r>
              <a:rPr lang="vi-VN" sz="2000" dirty="0" smtClean="0">
                <a:latin typeface="Times New Roman" pitchFamily="18" charset="0"/>
                <a:cs typeface="Times New Roman" pitchFamily="18" charset="0"/>
              </a:rPr>
              <a:t>la factorii de mediu , cum ar fi stresul, dieta </a:t>
            </a:r>
            <a:r>
              <a:rPr lang="ro-RO" sz="2000" dirty="0" smtClean="0">
                <a:latin typeface="Times New Roman" pitchFamily="18" charset="0"/>
                <a:cs typeface="Times New Roman" pitchFamily="18" charset="0"/>
              </a:rPr>
              <a:t>ș</a:t>
            </a:r>
            <a:r>
              <a:rPr lang="vi-VN" sz="2000" dirty="0" smtClean="0">
                <a:latin typeface="Times New Roman" pitchFamily="18" charset="0"/>
                <a:cs typeface="Times New Roman" pitchFamily="18" charset="0"/>
              </a:rPr>
              <a:t>i </a:t>
            </a:r>
            <a:r>
              <a:rPr lang="ro-RO" sz="2000" dirty="0" smtClean="0">
                <a:latin typeface="Times New Roman" pitchFamily="18" charset="0"/>
                <a:cs typeface="Times New Roman" pitchFamily="18" charset="0"/>
              </a:rPr>
              <a:t>locuri de muncă tot mai </a:t>
            </a:r>
            <a:r>
              <a:rPr lang="vi-VN" sz="2000" dirty="0" smtClean="0">
                <a:latin typeface="Times New Roman" pitchFamily="18" charset="0"/>
                <a:cs typeface="Times New Roman" pitchFamily="18" charset="0"/>
              </a:rPr>
              <a:t>sedentare. Tratarea obezității</a:t>
            </a:r>
            <a:r>
              <a:rPr lang="ro-RO" sz="2000" dirty="0" smtClean="0">
                <a:latin typeface="Times New Roman" pitchFamily="18" charset="0"/>
                <a:cs typeface="Times New Roman" pitchFamily="18" charset="0"/>
              </a:rPr>
              <a:t> ca </a:t>
            </a:r>
            <a:r>
              <a:rPr lang="vi-VN" sz="2000" dirty="0" smtClean="0">
                <a:latin typeface="Times New Roman" pitchFamily="18" charset="0"/>
                <a:cs typeface="Times New Roman" pitchFamily="18" charset="0"/>
              </a:rPr>
              <a:t>boală cronică poate duce la economii semnificative de costuri pentru sistemele de sănătate</a:t>
            </a:r>
            <a:endParaRPr lang="ro-RO"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Obezitatea este un factor de risc important pentru o serie de boli cronice, inclusiv diabetul zaharat de tip 2, bolile cardiovasculare și anumite tipuri de cancer.     </a:t>
            </a:r>
          </a:p>
          <a:p>
            <a:pPr algn="just"/>
            <a:r>
              <a:rPr lang="ro-RO" sz="2000" dirty="0" smtClean="0">
                <a:latin typeface="Times New Roman" pitchFamily="18" charset="0"/>
                <a:cs typeface="Times New Roman" pitchFamily="18" charset="0"/>
              </a:rPr>
              <a:t>Excesul de greutate si obezitatea sunt responsabile pentru aproximativ 80% din cazurile de diabet zaharat de tip 2, 35% din bolile cardiace ischemice și 55% dintre bolile hipertensive, în rândul adulților din Europa.</a:t>
            </a:r>
          </a:p>
          <a:p>
            <a:pPr algn="just"/>
            <a:r>
              <a:rPr lang="ro-RO" sz="2000" dirty="0" smtClean="0">
                <a:latin typeface="Times New Roman" pitchFamily="18" charset="0"/>
                <a:cs typeface="Times New Roman" pitchFamily="18" charset="0"/>
              </a:rPr>
              <a:t>Riscul de a dezvolta mai mult de una dintre aceste comorbidități crește foarte mult atunci când IMC-ul este peste 35 kg/m².</a:t>
            </a:r>
          </a:p>
        </p:txBody>
      </p:sp>
      <p:sp>
        <p:nvSpPr>
          <p:cNvPr id="14341" name="Rectangle 5"/>
          <p:cNvSpPr txBox="1">
            <a:spLocks noChangeArrowheads="1"/>
          </p:cNvSpPr>
          <p:nvPr/>
        </p:nvSpPr>
        <p:spPr bwMode="auto">
          <a:xfrm>
            <a:off x="1828800" y="914400"/>
            <a:ext cx="7315200" cy="581025"/>
          </a:xfrm>
          <a:prstGeom prst="rect">
            <a:avLst/>
          </a:prstGeom>
          <a:solidFill>
            <a:schemeClr val="accent6"/>
          </a:solidFill>
          <a:ln w="9525">
            <a:noFill/>
            <a:miter lim="800000"/>
            <a:headEnd/>
            <a:tailEnd/>
          </a:ln>
        </p:spPr>
        <p:txBody>
          <a:bodyPr lIns="198000" anchor="ctr"/>
          <a:lstStyle/>
          <a:p>
            <a:pPr algn="l"/>
            <a:r>
              <a:rPr lang="ro-RO" sz="2400" b="1" dirty="0">
                <a:solidFill>
                  <a:schemeClr val="bg1"/>
                </a:solidFill>
                <a:effectLst>
                  <a:outerShdw blurRad="38100" dist="38100" dir="2700000" algn="tl">
                    <a:srgbClr val="000000">
                      <a:alpha val="43137"/>
                    </a:srgbClr>
                  </a:outerShdw>
                </a:effectLst>
              </a:rPr>
              <a:t>Informaţii pentru specialiştii din domeniul sănătăţii</a:t>
            </a:r>
          </a:p>
        </p:txBody>
      </p:sp>
      <p:pic>
        <p:nvPicPr>
          <p:cNvPr id="4" name="Picture 3" descr="Imagini pentru sport"/>
          <p:cNvPicPr>
            <a:picLocks noChangeAspect="1" noChangeArrowheads="1"/>
          </p:cNvPicPr>
          <p:nvPr/>
        </p:nvPicPr>
        <p:blipFill>
          <a:blip r:embed="rId2"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1462833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81001" y="1905000"/>
            <a:ext cx="8298180" cy="4038600"/>
          </a:xfrm>
        </p:spPr>
        <p:txBody>
          <a:bodyPr>
            <a:normAutofit/>
          </a:bodyPr>
          <a:lstStyle/>
          <a:p>
            <a:pPr algn="just"/>
            <a:r>
              <a:rPr lang="vi-VN" sz="2000" dirty="0" smtClean="0">
                <a:latin typeface="Times New Roman" pitchFamily="18" charset="0"/>
                <a:cs typeface="Times New Roman" pitchFamily="18" charset="0"/>
              </a:rPr>
              <a:t>Instruirea furnizorilor de servicii medicale este important</a:t>
            </a:r>
            <a:r>
              <a:rPr lang="ro-RO" sz="2000" dirty="0" smtClean="0">
                <a:latin typeface="Times New Roman" pitchFamily="18" charset="0"/>
                <a:cs typeface="Times New Roman" pitchFamily="18" charset="0"/>
              </a:rPr>
              <a:t>ă</a:t>
            </a:r>
            <a:r>
              <a:rPr lang="vi-VN" sz="2000" dirty="0" smtClean="0">
                <a:latin typeface="Times New Roman" pitchFamily="18" charset="0"/>
                <a:cs typeface="Times New Roman" pitchFamily="18" charset="0"/>
              </a:rPr>
              <a:t> pentru a trata obezitatea</a:t>
            </a:r>
            <a:r>
              <a:rPr lang="ro-RO" sz="2000" dirty="0" smtClean="0">
                <a:latin typeface="Times New Roman" pitchFamily="18" charset="0"/>
                <a:cs typeface="Times New Roman" pitchFamily="18" charset="0"/>
              </a:rPr>
              <a:t>. Aceștia</a:t>
            </a:r>
            <a:r>
              <a:rPr lang="vi-VN" sz="2000" dirty="0" smtClean="0">
                <a:latin typeface="Times New Roman" pitchFamily="18" charset="0"/>
                <a:cs typeface="Times New Roman" pitchFamily="18" charset="0"/>
              </a:rPr>
              <a:t> trebuie să abordeze prejudec</a:t>
            </a:r>
            <a:r>
              <a:rPr lang="ro-RO" sz="2000" dirty="0" smtClean="0">
                <a:latin typeface="Times New Roman" pitchFamily="18" charset="0"/>
                <a:cs typeface="Times New Roman" pitchFamily="18" charset="0"/>
              </a:rPr>
              <a:t>ățile legate de această afecțiune</a:t>
            </a:r>
            <a:r>
              <a:rPr lang="vi-VN" sz="2000" dirty="0" smtClean="0">
                <a:latin typeface="Times New Roman" pitchFamily="18" charset="0"/>
                <a:cs typeface="Times New Roman" pitchFamily="18" charset="0"/>
              </a:rPr>
              <a:t>, precum și </a:t>
            </a:r>
            <a:r>
              <a:rPr lang="ro-RO" sz="2000" dirty="0" smtClean="0">
                <a:latin typeface="Times New Roman" pitchFamily="18" charset="0"/>
                <a:cs typeface="Times New Roman" pitchFamily="18" charset="0"/>
              </a:rPr>
              <a:t>să elaboreze </a:t>
            </a:r>
            <a:r>
              <a:rPr lang="vi-VN" sz="2000" dirty="0" smtClean="0">
                <a:latin typeface="Times New Roman" pitchFamily="18" charset="0"/>
                <a:cs typeface="Times New Roman" pitchFamily="18" charset="0"/>
              </a:rPr>
              <a:t>strategii de schimbare de comportament, </a:t>
            </a:r>
            <a:r>
              <a:rPr lang="ro-RO" sz="2000" dirty="0" smtClean="0">
                <a:latin typeface="Times New Roman" pitchFamily="18" charset="0"/>
                <a:cs typeface="Times New Roman" pitchFamily="18" charset="0"/>
              </a:rPr>
              <a:t>iar pentru aceasta, cadrele medicale trebuie să posede </a:t>
            </a:r>
            <a:r>
              <a:rPr lang="vi-VN" sz="2000" dirty="0" smtClean="0">
                <a:latin typeface="Times New Roman" pitchFamily="18" charset="0"/>
                <a:cs typeface="Times New Roman" pitchFamily="18" charset="0"/>
              </a:rPr>
              <a:t>capacitatea de a lucra </a:t>
            </a:r>
            <a:r>
              <a:rPr lang="ro-RO" sz="2000" dirty="0" smtClean="0">
                <a:latin typeface="Times New Roman" pitchFamily="18" charset="0"/>
                <a:cs typeface="Times New Roman" pitchFamily="18" charset="0"/>
              </a:rPr>
              <a:t>în </a:t>
            </a:r>
            <a:r>
              <a:rPr lang="vi-VN" sz="2000" dirty="0" smtClean="0">
                <a:latin typeface="Times New Roman" pitchFamily="18" charset="0"/>
                <a:cs typeface="Times New Roman" pitchFamily="18" charset="0"/>
              </a:rPr>
              <a:t>echipe </a:t>
            </a:r>
            <a:r>
              <a:rPr lang="ro-RO" sz="2000" dirty="0" smtClean="0">
                <a:latin typeface="Times New Roman" pitchFamily="18" charset="0"/>
                <a:cs typeface="Times New Roman" pitchFamily="18" charset="0"/>
              </a:rPr>
              <a:t>multidisciplinar</a:t>
            </a:r>
            <a:r>
              <a:rPr lang="vi-VN" sz="2000" dirty="0" smtClean="0">
                <a:latin typeface="Times New Roman" pitchFamily="18" charset="0"/>
                <a:cs typeface="Times New Roman" pitchFamily="18" charset="0"/>
              </a:rPr>
              <a:t>e.</a:t>
            </a:r>
          </a:p>
          <a:p>
            <a:pPr algn="just" eaLnBrk="1" hangingPunct="1"/>
            <a:endParaRPr lang="ro-RO" sz="2000" dirty="0" smtClean="0">
              <a:latin typeface="+mj-lt"/>
              <a:cs typeface="Times New Roman" pitchFamily="18" charset="0"/>
            </a:endParaRPr>
          </a:p>
          <a:p>
            <a:pPr algn="just"/>
            <a:r>
              <a:rPr lang="ro-RO" sz="2000" dirty="0" smtClean="0">
                <a:latin typeface="Times New Roman" pitchFamily="18" charset="0"/>
                <a:cs typeface="Times New Roman" pitchFamily="18" charset="0"/>
              </a:rPr>
              <a:t>EASO are un portal de educație, care este o resursă pentru experții în domeniul tratamentului obezității și pentru furnizorii de servicii medicale. Portalul conține materiale didactice, inclusiv webcasturi și conținutul cursului standardizat. Deoarece este destinat profesioniștilor,  permisiunea de acces poate fi obținută prin e-mail: </a:t>
            </a:r>
            <a:r>
              <a:rPr lang="ro-RO" sz="2000" dirty="0" smtClean="0">
                <a:latin typeface="Times New Roman" pitchFamily="18" charset="0"/>
                <a:cs typeface="Times New Roman" pitchFamily="18" charset="0"/>
                <a:hlinkClick r:id="rId2"/>
              </a:rPr>
              <a:t>info@easo.org</a:t>
            </a:r>
            <a:endParaRPr lang="ro-RO" sz="2000" dirty="0" smtClean="0">
              <a:latin typeface="Times New Roman" pitchFamily="18" charset="0"/>
              <a:cs typeface="Times New Roman" pitchFamily="18" charset="0"/>
            </a:endParaRPr>
          </a:p>
          <a:p>
            <a:pPr algn="just">
              <a:buNone/>
            </a:pPr>
            <a:endParaRPr lang="ro-RO" sz="2000" dirty="0" smtClean="0">
              <a:latin typeface="+mj-lt"/>
              <a:cs typeface="Times New Roman" pitchFamily="18" charset="0"/>
            </a:endParaRPr>
          </a:p>
        </p:txBody>
      </p:sp>
      <p:sp>
        <p:nvSpPr>
          <p:cNvPr id="13317" name="Rectangle 5"/>
          <p:cNvSpPr>
            <a:spLocks noGrp="1" noChangeArrowheads="1"/>
          </p:cNvSpPr>
          <p:nvPr>
            <p:ph type="title"/>
          </p:nvPr>
        </p:nvSpPr>
        <p:spPr>
          <a:xfrm>
            <a:off x="1828800" y="914400"/>
            <a:ext cx="7315200" cy="581025"/>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Informaţii pentru specialiştii din domeniul sănătăţii</a:t>
            </a:r>
          </a:p>
        </p:txBody>
      </p:sp>
      <p:pic>
        <p:nvPicPr>
          <p:cNvPr id="4" name="Picture 3" descr="Imagini pentru sport"/>
          <p:cNvPicPr>
            <a:picLocks noChangeAspect="1" noChangeArrowheads="1"/>
          </p:cNvPicPr>
          <p:nvPr/>
        </p:nvPicPr>
        <p:blipFill>
          <a:blip r:embed="rId3"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214964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62467" y="1752600"/>
            <a:ext cx="8640233" cy="4038600"/>
          </a:xfrm>
        </p:spPr>
        <p:txBody>
          <a:bodyPr/>
          <a:lstStyle/>
          <a:p>
            <a:pPr eaLnBrk="1" hangingPunct="1">
              <a:lnSpc>
                <a:spcPct val="90000"/>
              </a:lnSpc>
              <a:buFontTx/>
              <a:buNone/>
            </a:pPr>
            <a:endParaRPr lang="ro-RO"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Reducerea stigmatizării și discriminării poate îmbunătăți ratele de recuperare.</a:t>
            </a:r>
          </a:p>
          <a:p>
            <a:pPr algn="just"/>
            <a:endParaRPr lang="ro-RO"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Pentru prevenirea obezității este necesară elaborarea de politici publice eficiente, creșterea nivelului de educație și conștientizare, dar în același timp cei care sunt deja obezi au nevoie de metode de îngrijire și tratament cât mai eficiente.</a:t>
            </a:r>
          </a:p>
          <a:p>
            <a:pPr algn="just"/>
            <a:endParaRPr lang="ro-RO"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Programele multidisciplinare de management al obezității trebuie să coopteze specialiști, inclusiv psihologi, asistente medicale specializate, dieteticieni si fiziologi.</a:t>
            </a:r>
          </a:p>
        </p:txBody>
      </p:sp>
      <p:sp>
        <p:nvSpPr>
          <p:cNvPr id="15365" name="Rectangle 5"/>
          <p:cNvSpPr>
            <a:spLocks noGrp="1" noChangeArrowheads="1"/>
          </p:cNvSpPr>
          <p:nvPr>
            <p:ph type="title"/>
          </p:nvPr>
        </p:nvSpPr>
        <p:spPr>
          <a:xfrm>
            <a:off x="1828800" y="914400"/>
            <a:ext cx="7315200" cy="571500"/>
          </a:xfrm>
          <a:solidFill>
            <a:schemeClr val="accent6"/>
          </a:solidFill>
        </p:spPr>
        <p:txBody>
          <a:bodyPr/>
          <a:lstStyle/>
          <a:p>
            <a:pPr algn="l" eaLnBrk="1" hangingPunct="1"/>
            <a:r>
              <a:rPr lang="ro-RO" sz="2400" b="1" dirty="0" smtClean="0">
                <a:solidFill>
                  <a:schemeClr val="bg1"/>
                </a:solidFill>
                <a:effectLst>
                  <a:outerShdw blurRad="38100" dist="38100" dir="2700000" algn="tl">
                    <a:srgbClr val="000000">
                      <a:alpha val="43137"/>
                    </a:srgbClr>
                  </a:outerShdw>
                </a:effectLst>
              </a:rPr>
              <a:t>Informaţii pentru specialiştii din domeniul sănătăţii</a:t>
            </a:r>
          </a:p>
        </p:txBody>
      </p:sp>
      <p:pic>
        <p:nvPicPr>
          <p:cNvPr id="4" name="Picture 3" descr="Imagini pentru sport"/>
          <p:cNvPicPr>
            <a:picLocks noChangeAspect="1" noChangeArrowheads="1"/>
          </p:cNvPicPr>
          <p:nvPr/>
        </p:nvPicPr>
        <p:blipFill>
          <a:blip r:embed="rId2" cstate="print"/>
          <a:srcRect/>
          <a:stretch>
            <a:fillRect/>
          </a:stretch>
        </p:blipFill>
        <p:spPr bwMode="auto">
          <a:xfrm>
            <a:off x="285720" y="5714992"/>
            <a:ext cx="1143008" cy="1143008"/>
          </a:xfrm>
          <a:prstGeom prst="rect">
            <a:avLst/>
          </a:prstGeom>
          <a:noFill/>
        </p:spPr>
      </p:pic>
    </p:spTree>
    <p:extLst>
      <p:ext uri="{BB962C8B-B14F-4D97-AF65-F5344CB8AC3E}">
        <p14:creationId xmlns:p14="http://schemas.microsoft.com/office/powerpoint/2010/main" val="1253862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817</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Importanța ZEIO</vt:lpstr>
      <vt:lpstr>Importanța ZEIO - continuare</vt:lpstr>
      <vt:lpstr>Informaţii pentru specialiştii din domeniul sănătăţii</vt:lpstr>
      <vt:lpstr>Informaţii pentru specialiştii din domeniul sănătăţii</vt:lpstr>
      <vt:lpstr>Informaţii pentru specialiştii din domeniul sănătăţii</vt:lpstr>
      <vt:lpstr>PowerPoint Presentation</vt:lpstr>
      <vt:lpstr>Informaţii pentru specialiştii din domeniul sănătăţii</vt:lpstr>
      <vt:lpstr>Informaţii pentru specialiştii din domeniul sănătăţii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Cris MAC</dc:creator>
  <cp:lastModifiedBy>drMardare</cp:lastModifiedBy>
  <cp:revision>34</cp:revision>
  <dcterms:created xsi:type="dcterms:W3CDTF">2016-04-12T09:34:46Z</dcterms:created>
  <dcterms:modified xsi:type="dcterms:W3CDTF">2017-05-18T09:09:49Z</dcterms:modified>
</cp:coreProperties>
</file>