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1"/>
  </p:notesMasterIdLst>
  <p:handoutMasterIdLst>
    <p:handoutMasterId r:id="rId12"/>
  </p:handoutMasterIdLst>
  <p:sldIdLst>
    <p:sldId id="260" r:id="rId2"/>
    <p:sldId id="290" r:id="rId3"/>
    <p:sldId id="266" r:id="rId4"/>
    <p:sldId id="284" r:id="rId5"/>
    <p:sldId id="268" r:id="rId6"/>
    <p:sldId id="269" r:id="rId7"/>
    <p:sldId id="270" r:id="rId8"/>
    <p:sldId id="285" r:id="rId9"/>
    <p:sldId id="286" r:id="rId10"/>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CC00"/>
    <a:srgbClr val="3399FF"/>
    <a:srgbClr val="FF00FF"/>
    <a:srgbClr val="FF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990"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1466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29" tIns="48664" rIns="97329" bIns="48664" numCol="1" anchor="t" anchorCtr="0" compatLnSpc="1">
            <a:prstTxWarp prst="textNoShape">
              <a:avLst/>
            </a:prstTxWarp>
          </a:bodyPr>
          <a:lstStyle>
            <a:lvl1pPr defTabSz="973138" eaLnBrk="1" hangingPunct="1">
              <a:defRPr sz="1300" smtClean="0"/>
            </a:lvl1pPr>
          </a:lstStyle>
          <a:p>
            <a:pPr>
              <a:defRPr/>
            </a:pPr>
            <a:endParaRPr lang="en-US"/>
          </a:p>
        </p:txBody>
      </p:sp>
      <p:sp>
        <p:nvSpPr>
          <p:cNvPr id="44035" name="Rectangle 3"/>
          <p:cNvSpPr>
            <a:spLocks noGrp="1" noChangeArrowheads="1"/>
          </p:cNvSpPr>
          <p:nvPr>
            <p:ph type="dt" sz="quarter" idx="1"/>
          </p:nvPr>
        </p:nvSpPr>
        <p:spPr bwMode="auto">
          <a:xfrm>
            <a:off x="3938588" y="0"/>
            <a:ext cx="30146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29" tIns="48664" rIns="97329" bIns="48664" numCol="1" anchor="t" anchorCtr="0" compatLnSpc="1">
            <a:prstTxWarp prst="textNoShape">
              <a:avLst/>
            </a:prstTxWarp>
          </a:bodyPr>
          <a:lstStyle>
            <a:lvl1pPr algn="r" defTabSz="973138" eaLnBrk="1" hangingPunct="1">
              <a:defRPr sz="1300" smtClean="0"/>
            </a:lvl1pPr>
          </a:lstStyle>
          <a:p>
            <a:pPr>
              <a:defRPr/>
            </a:pPr>
            <a:endParaRPr lang="en-US"/>
          </a:p>
        </p:txBody>
      </p:sp>
      <p:sp>
        <p:nvSpPr>
          <p:cNvPr id="44036" name="Rectangle 4"/>
          <p:cNvSpPr>
            <a:spLocks noGrp="1" noChangeArrowheads="1"/>
          </p:cNvSpPr>
          <p:nvPr>
            <p:ph type="ftr" sz="quarter" idx="2"/>
          </p:nvPr>
        </p:nvSpPr>
        <p:spPr bwMode="auto">
          <a:xfrm>
            <a:off x="0" y="8840788"/>
            <a:ext cx="3014663"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29" tIns="48664" rIns="97329" bIns="48664" numCol="1" anchor="b" anchorCtr="0" compatLnSpc="1">
            <a:prstTxWarp prst="textNoShape">
              <a:avLst/>
            </a:prstTxWarp>
          </a:bodyPr>
          <a:lstStyle>
            <a:lvl1pPr defTabSz="973138" eaLnBrk="1" hangingPunct="1">
              <a:defRPr sz="1300" smtClean="0"/>
            </a:lvl1pPr>
          </a:lstStyle>
          <a:p>
            <a:pPr>
              <a:defRPr/>
            </a:pPr>
            <a:endParaRPr lang="en-US"/>
          </a:p>
        </p:txBody>
      </p:sp>
      <p:sp>
        <p:nvSpPr>
          <p:cNvPr id="44037" name="Rectangle 5"/>
          <p:cNvSpPr>
            <a:spLocks noGrp="1" noChangeArrowheads="1"/>
          </p:cNvSpPr>
          <p:nvPr>
            <p:ph type="sldNum" sz="quarter" idx="3"/>
          </p:nvPr>
        </p:nvSpPr>
        <p:spPr bwMode="auto">
          <a:xfrm>
            <a:off x="3938588" y="8840788"/>
            <a:ext cx="301466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329" tIns="48664" rIns="97329" bIns="48664" numCol="1" anchor="b" anchorCtr="0" compatLnSpc="1">
            <a:prstTxWarp prst="textNoShape">
              <a:avLst/>
            </a:prstTxWarp>
          </a:bodyPr>
          <a:lstStyle>
            <a:lvl1pPr algn="r" defTabSz="973138" eaLnBrk="1" hangingPunct="1">
              <a:defRPr sz="1300" smtClean="0"/>
            </a:lvl1pPr>
          </a:lstStyle>
          <a:p>
            <a:pPr>
              <a:defRPr/>
            </a:pPr>
            <a:fld id="{DDE8FFA1-C97F-4FFE-A4AA-AFD66FED4E04}" type="slidenum">
              <a:rPr lang="en-US"/>
              <a:pPr>
                <a:defRPr/>
              </a:pPr>
              <a:t>‹#›</a:t>
            </a:fld>
            <a:endParaRPr lang="en-US"/>
          </a:p>
        </p:txBody>
      </p:sp>
    </p:spTree>
    <p:extLst>
      <p:ext uri="{BB962C8B-B14F-4D97-AF65-F5344CB8AC3E}">
        <p14:creationId xmlns:p14="http://schemas.microsoft.com/office/powerpoint/2010/main" val="196159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40" tIns="45720" rIns="91440" bIns="45720" rtlCol="0"/>
          <a:lstStyle>
            <a:lvl1pPr algn="r">
              <a:defRPr sz="1200"/>
            </a:lvl1pPr>
          </a:lstStyle>
          <a:p>
            <a:fld id="{A4DD5F1B-8D08-45EC-A606-C17295D4A109}" type="datetimeFigureOut">
              <a:rPr lang="en-US" smtClean="0"/>
              <a:t>5/16/2016</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1440" tIns="45720" rIns="91440" bIns="45720" rtlCol="0" anchor="b"/>
          <a:lstStyle>
            <a:lvl1pPr algn="r">
              <a:defRPr sz="1200"/>
            </a:lvl1pPr>
          </a:lstStyle>
          <a:p>
            <a:fld id="{902344C4-9DB9-4C33-B0BF-DEFD6B896BDD}" type="slidenum">
              <a:rPr lang="en-US" smtClean="0"/>
              <a:t>‹#›</a:t>
            </a:fld>
            <a:endParaRPr lang="en-US"/>
          </a:p>
        </p:txBody>
      </p:sp>
    </p:spTree>
    <p:extLst>
      <p:ext uri="{BB962C8B-B14F-4D97-AF65-F5344CB8AC3E}">
        <p14:creationId xmlns:p14="http://schemas.microsoft.com/office/powerpoint/2010/main" val="311921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BE2EB7-378F-47E9-982E-1536E439E35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DAE9F8D-5E51-48FF-83CE-1258FA5CC06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2ADFF7-04E2-41FE-BD69-B3693DEC76F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89E35D-2851-452D-B3F3-1295270596A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39FE56-9BFA-41EA-9A99-5EDEE3D9461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DCF8B5-E2F1-4871-B4F9-A74B8F3AC95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D6DB2DA-B896-4506-81A1-001EA1CB8AB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D1D580B-3AA3-4B38-B0CA-149F710D6D7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2973A8A-6DF9-4860-890C-00581654A3B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6549FF-7845-4357-8698-BD0E56BF5D0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C42134-AB65-4E81-BF99-81F2E6E560D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4C844AE-6F91-4822-A3D4-B670426CAD2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914400"/>
            <a:ext cx="9144000" cy="3429000"/>
          </a:xfrm>
          <a:noFill/>
        </p:spPr>
        <p:txBody>
          <a:bodyPr/>
          <a:lstStyle/>
          <a:p>
            <a:pPr eaLnBrk="1" hangingPunct="1">
              <a:defRPr/>
            </a:pPr>
            <a:r>
              <a:rPr lang="it-IT" sz="3600" b="1" dirty="0" smtClean="0">
                <a:solidFill>
                  <a:srgbClr val="00B0F0"/>
                </a:solidFill>
                <a:effectLst>
                  <a:outerShdw blurRad="38100" dist="38100" dir="2700000" algn="tl">
                    <a:srgbClr val="000000">
                      <a:alpha val="43137"/>
                    </a:srgbClr>
                  </a:outerShdw>
                </a:effectLst>
                <a:latin typeface="+mn-lt"/>
              </a:rPr>
              <a:t>Celebrarea</a:t>
            </a:r>
            <a:r>
              <a:rPr lang="ro-RO" sz="3600" b="1" dirty="0" smtClean="0">
                <a:solidFill>
                  <a:srgbClr val="00B0F0"/>
                </a:solidFill>
                <a:effectLst>
                  <a:outerShdw blurRad="38100" dist="38100" dir="2700000" algn="tl">
                    <a:srgbClr val="000000">
                      <a:alpha val="43137"/>
                    </a:srgbClr>
                  </a:outerShdw>
                </a:effectLst>
                <a:latin typeface="+mn-lt"/>
              </a:rPr>
              <a:t/>
            </a:r>
            <a:br>
              <a:rPr lang="ro-RO" sz="3600" b="1" dirty="0" smtClean="0">
                <a:solidFill>
                  <a:srgbClr val="00B0F0"/>
                </a:solidFill>
                <a:effectLst>
                  <a:outerShdw blurRad="38100" dist="38100" dir="2700000" algn="tl">
                    <a:srgbClr val="000000">
                      <a:alpha val="43137"/>
                    </a:srgbClr>
                  </a:outerShdw>
                </a:effectLst>
                <a:latin typeface="+mn-lt"/>
              </a:rPr>
            </a:br>
            <a:r>
              <a:rPr lang="it-IT" sz="3600" b="1" dirty="0" smtClean="0">
                <a:solidFill>
                  <a:srgbClr val="00B0F0"/>
                </a:solidFill>
                <a:effectLst>
                  <a:outerShdw blurRad="38100" dist="38100" dir="2700000" algn="tl">
                    <a:srgbClr val="000000">
                      <a:alpha val="43137"/>
                    </a:srgbClr>
                  </a:outerShdw>
                </a:effectLst>
                <a:latin typeface="+mn-lt"/>
              </a:rPr>
              <a:t> </a:t>
            </a:r>
            <a:r>
              <a:rPr lang="ro-RO" sz="3600" b="1" dirty="0" smtClean="0">
                <a:solidFill>
                  <a:srgbClr val="00B0F0"/>
                </a:solidFill>
                <a:effectLst>
                  <a:outerShdw blurRad="38100" dist="38100" dir="2700000" algn="tl">
                    <a:srgbClr val="000000">
                      <a:alpha val="43137"/>
                    </a:srgbClr>
                  </a:outerShdw>
                </a:effectLst>
                <a:latin typeface="+mn-lt"/>
              </a:rPr>
              <a:t>Zilei Mondiale de Luptă Împotriva Hipertensiunii</a:t>
            </a:r>
            <a:r>
              <a:rPr lang="en-US" sz="3600" b="1" dirty="0" smtClean="0">
                <a:solidFill>
                  <a:srgbClr val="00B0F0"/>
                </a:solidFill>
                <a:effectLst>
                  <a:outerShdw blurRad="38100" dist="38100" dir="2700000" algn="tl">
                    <a:srgbClr val="000000">
                      <a:alpha val="43137"/>
                    </a:srgbClr>
                  </a:outerShdw>
                </a:effectLst>
                <a:latin typeface="+mn-lt"/>
              </a:rPr>
              <a:t/>
            </a:r>
            <a:br>
              <a:rPr lang="en-US" sz="3600" b="1" dirty="0" smtClean="0">
                <a:solidFill>
                  <a:srgbClr val="00B0F0"/>
                </a:solidFill>
                <a:effectLst>
                  <a:outerShdw blurRad="38100" dist="38100" dir="2700000" algn="tl">
                    <a:srgbClr val="000000">
                      <a:alpha val="43137"/>
                    </a:srgbClr>
                  </a:outerShdw>
                </a:effectLst>
                <a:latin typeface="+mn-lt"/>
              </a:rPr>
            </a:br>
            <a:r>
              <a:rPr lang="ro-RO" sz="3600" b="1" dirty="0" smtClean="0">
                <a:solidFill>
                  <a:srgbClr val="00B0F0"/>
                </a:solidFill>
                <a:effectLst>
                  <a:outerShdw blurRad="38100" dist="38100" dir="2700000" algn="tl">
                    <a:srgbClr val="000000">
                      <a:alpha val="43137"/>
                    </a:srgbClr>
                  </a:outerShdw>
                </a:effectLst>
                <a:latin typeface="+mn-lt"/>
              </a:rPr>
              <a:t>201</a:t>
            </a:r>
            <a:r>
              <a:rPr lang="en-US" sz="3600" b="1" dirty="0" smtClean="0">
                <a:solidFill>
                  <a:srgbClr val="00B0F0"/>
                </a:solidFill>
                <a:effectLst>
                  <a:outerShdw blurRad="38100" dist="38100" dir="2700000" algn="tl">
                    <a:srgbClr val="000000">
                      <a:alpha val="43137"/>
                    </a:srgbClr>
                  </a:outerShdw>
                </a:effectLst>
                <a:latin typeface="+mn-lt"/>
              </a:rPr>
              <a:t>6</a:t>
            </a:r>
          </a:p>
        </p:txBody>
      </p:sp>
      <p:sp>
        <p:nvSpPr>
          <p:cNvPr id="9219" name="Rectangle 3"/>
          <p:cNvSpPr>
            <a:spLocks noGrp="1" noChangeArrowheads="1"/>
          </p:cNvSpPr>
          <p:nvPr>
            <p:ph idx="1"/>
          </p:nvPr>
        </p:nvSpPr>
        <p:spPr>
          <a:xfrm>
            <a:off x="838200" y="3962400"/>
            <a:ext cx="7543800" cy="1371600"/>
          </a:xfrm>
        </p:spPr>
        <p:txBody>
          <a:bodyPr/>
          <a:lstStyle/>
          <a:p>
            <a:pPr algn="ctr" eaLnBrk="1" hangingPunct="1">
              <a:buFont typeface="Wingdings" pitchFamily="2" charset="2"/>
              <a:buNone/>
              <a:defRPr/>
            </a:pPr>
            <a:r>
              <a:rPr lang="en-US" sz="2400" dirty="0" smtClean="0"/>
              <a:t>INSP, CNEPSS, CRSP CLUJ</a:t>
            </a:r>
          </a:p>
          <a:p>
            <a:pPr algn="ctr" eaLnBrk="1" hangingPunct="1">
              <a:buFont typeface="Wingdings" pitchFamily="2" charset="2"/>
              <a:buNone/>
              <a:defRPr/>
            </a:pPr>
            <a:r>
              <a:rPr lang="ro-RO" sz="2400" dirty="0" smtClean="0"/>
              <a:t>PROIECT DE CAMPANIE</a:t>
            </a:r>
            <a:endParaRPr lang="en-US" sz="2400" dirty="0" smtClean="0"/>
          </a:p>
          <a:p>
            <a:pPr eaLnBrk="1" hangingPunct="1">
              <a:defRPr/>
            </a:pPr>
            <a:endParaRPr lang="en-US" b="1" dirty="0" smtClean="0">
              <a:solidFill>
                <a:schemeClr val="folHlink"/>
              </a:solidFill>
            </a:endParaRPr>
          </a:p>
        </p:txBody>
      </p:sp>
      <p:pic>
        <p:nvPicPr>
          <p:cNvPr id="7" name="Picture 3" descr="C:\Users\Sorina Irimie\Documents\HTA\2016\Tema.png"/>
          <p:cNvPicPr>
            <a:picLocks noChangeAspect="1" noChangeArrowheads="1"/>
          </p:cNvPicPr>
          <p:nvPr/>
        </p:nvPicPr>
        <p:blipFill>
          <a:blip r:embed="rId2" cstate="print"/>
          <a:srcRect b="15789"/>
          <a:stretch>
            <a:fillRect/>
          </a:stretch>
        </p:blipFill>
        <p:spPr bwMode="auto">
          <a:xfrm>
            <a:off x="5674921" y="5105400"/>
            <a:ext cx="3469079" cy="1371600"/>
          </a:xfrm>
          <a:prstGeom prst="rect">
            <a:avLst/>
          </a:prstGeom>
          <a:noFill/>
        </p:spPr>
      </p:pic>
      <p:pic>
        <p:nvPicPr>
          <p:cNvPr id="8" name="Picture 2" descr="0418-Feature-WHD_Blog"/>
          <p:cNvPicPr>
            <a:picLocks noChangeAspect="1" noChangeArrowheads="1"/>
          </p:cNvPicPr>
          <p:nvPr/>
        </p:nvPicPr>
        <p:blipFill>
          <a:blip r:embed="rId3" cstate="print"/>
          <a:srcRect/>
          <a:stretch>
            <a:fillRect/>
          </a:stretch>
        </p:blipFill>
        <p:spPr bwMode="auto">
          <a:xfrm>
            <a:off x="228600" y="4724400"/>
            <a:ext cx="2160495" cy="1791630"/>
          </a:xfrm>
          <a:prstGeom prst="rect">
            <a:avLst/>
          </a:prstGeom>
          <a:noFill/>
        </p:spPr>
      </p:pic>
      <p:pic>
        <p:nvPicPr>
          <p:cNvPr id="9" name="Picture 5"/>
          <p:cNvPicPr>
            <a:picLocks noChangeAspect="1" noChangeArrowheads="1"/>
          </p:cNvPicPr>
          <p:nvPr/>
        </p:nvPicPr>
        <p:blipFill>
          <a:blip r:embed="rId4" cstate="print"/>
          <a:srcRect/>
          <a:stretch>
            <a:fillRect/>
          </a:stretch>
        </p:blipFill>
        <p:spPr>
          <a:xfrm>
            <a:off x="457200" y="76200"/>
            <a:ext cx="1371600" cy="1328738"/>
          </a:xfrm>
          <a:prstGeom prst="rect">
            <a:avLst/>
          </a:prstGeom>
          <a:noFill/>
          <a:ln/>
        </p:spPr>
      </p:pic>
      <p:pic>
        <p:nvPicPr>
          <p:cNvPr id="10" name="Picture 6"/>
          <p:cNvPicPr>
            <a:picLocks noChangeAspect="1" noChangeArrowheads="1"/>
          </p:cNvPicPr>
          <p:nvPr/>
        </p:nvPicPr>
        <p:blipFill>
          <a:blip r:embed="rId5" cstate="print"/>
          <a:srcRect/>
          <a:stretch>
            <a:fillRect/>
          </a:stretch>
        </p:blipFill>
        <p:spPr bwMode="auto">
          <a:xfrm>
            <a:off x="5562600" y="152400"/>
            <a:ext cx="3475827"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ed-New-Life-Hipertensiune-Arteriala-HTA-RDN"/>
          <p:cNvPicPr>
            <a:picLocks noChangeAspect="1" noChangeArrowheads="1"/>
          </p:cNvPicPr>
          <p:nvPr/>
        </p:nvPicPr>
        <p:blipFill>
          <a:blip r:embed="rId2" cstate="print"/>
          <a:srcRect r="20000"/>
          <a:stretch>
            <a:fillRect/>
          </a:stretch>
        </p:blipFill>
        <p:spPr bwMode="auto">
          <a:xfrm>
            <a:off x="1676400" y="1905000"/>
            <a:ext cx="5837563" cy="4853241"/>
          </a:xfrm>
          <a:prstGeom prst="rect">
            <a:avLst/>
          </a:prstGeom>
          <a:noFill/>
          <a:ln>
            <a:noFill/>
          </a:ln>
        </p:spPr>
      </p:pic>
      <p:sp>
        <p:nvSpPr>
          <p:cNvPr id="2" name="Title 1"/>
          <p:cNvSpPr>
            <a:spLocks noGrp="1"/>
          </p:cNvSpPr>
          <p:nvPr>
            <p:ph type="title"/>
          </p:nvPr>
        </p:nvSpPr>
        <p:spPr/>
        <p:txBody>
          <a:bodyPr/>
          <a:lstStyle/>
          <a:p>
            <a:r>
              <a:rPr lang="ro-RO" b="1" dirty="0" smtClean="0">
                <a:solidFill>
                  <a:srgbClr val="00B0F0"/>
                </a:solidFill>
                <a:effectLst>
                  <a:outerShdw blurRad="38100" dist="38100" dir="2700000" algn="tl">
                    <a:srgbClr val="000000">
                      <a:alpha val="43137"/>
                    </a:srgbClr>
                  </a:outerShdw>
                </a:effectLst>
              </a:rPr>
              <a:t>TEMA CAMPANIEI</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990600"/>
          </a:xfrm>
        </p:spPr>
        <p:txBody>
          <a:bodyPr>
            <a:normAutofit lnSpcReduction="10000"/>
          </a:bodyPr>
          <a:lstStyle/>
          <a:p>
            <a:pPr marL="342900" lvl="4" indent="-342900" algn="ctr">
              <a:buNone/>
            </a:pPr>
            <a:r>
              <a:rPr lang="en-US" sz="3200" dirty="0" smtClean="0"/>
              <a:t>C</a:t>
            </a:r>
            <a:r>
              <a:rPr lang="ro-RO" sz="3200" dirty="0" smtClean="0"/>
              <a:t>onştientizarea populaţiei cu privire la importanţa </a:t>
            </a:r>
            <a:r>
              <a:rPr lang="en-US" sz="3200" dirty="0" err="1" smtClean="0"/>
              <a:t>depis</a:t>
            </a:r>
            <a:r>
              <a:rPr lang="ro-RO" sz="3200" dirty="0" smtClean="0"/>
              <a:t>tării precoce a HTA</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467600" cy="1828800"/>
          </a:xfrm>
          <a:ln>
            <a:solidFill>
              <a:schemeClr val="bg2"/>
            </a:solidFill>
            <a:miter lim="800000"/>
            <a:headEnd/>
            <a:tailEnd/>
          </a:ln>
        </p:spPr>
        <p:txBody>
          <a:bodyPr/>
          <a:lstStyle/>
          <a:p>
            <a:pPr eaLnBrk="1" hangingPunct="1">
              <a:defRPr/>
            </a:pPr>
            <a:r>
              <a:rPr lang="ro-RO" sz="5000" b="1" dirty="0" smtClean="0">
                <a:solidFill>
                  <a:srgbClr val="00B0F0"/>
                </a:solidFill>
                <a:effectLst>
                  <a:outerShdw blurRad="38100" dist="38100" dir="2700000" algn="tl">
                    <a:srgbClr val="000000">
                      <a:alpha val="43137"/>
                    </a:srgbClr>
                  </a:outerShdw>
                </a:effectLst>
                <a:latin typeface="+mn-lt"/>
              </a:rPr>
              <a:t>SCOPUL</a:t>
            </a:r>
            <a:r>
              <a:rPr lang="ro-RO" sz="5000" dirty="0" smtClean="0">
                <a:solidFill>
                  <a:srgbClr val="00B0F0"/>
                </a:solidFill>
                <a:effectLst>
                  <a:outerShdw blurRad="38100" dist="38100" dir="2700000" algn="tl">
                    <a:srgbClr val="000000">
                      <a:alpha val="43137"/>
                    </a:srgbClr>
                  </a:outerShdw>
                </a:effectLst>
                <a:latin typeface="+mn-lt"/>
              </a:rPr>
              <a:t> </a:t>
            </a:r>
            <a:r>
              <a:rPr lang="ro-RO" sz="5000" b="1" dirty="0" smtClean="0">
                <a:solidFill>
                  <a:srgbClr val="00B0F0"/>
                </a:solidFill>
                <a:effectLst>
                  <a:outerShdw blurRad="38100" dist="38100" dir="2700000" algn="tl">
                    <a:srgbClr val="000000">
                      <a:alpha val="43137"/>
                    </a:srgbClr>
                  </a:outerShdw>
                </a:effectLst>
                <a:latin typeface="+mn-lt"/>
              </a:rPr>
              <a:t>CAMPANIEI</a:t>
            </a:r>
            <a:r>
              <a:rPr lang="ro-RO" sz="5500" b="1" dirty="0" smtClean="0">
                <a:solidFill>
                  <a:srgbClr val="00B0F0"/>
                </a:solidFill>
                <a:effectLst>
                  <a:outerShdw blurRad="38100" dist="38100" dir="2700000" algn="tl">
                    <a:srgbClr val="000000">
                      <a:alpha val="43137"/>
                    </a:srgbClr>
                  </a:outerShdw>
                </a:effectLst>
                <a:latin typeface="+mn-lt"/>
              </a:rPr>
              <a:t> </a:t>
            </a:r>
            <a:endParaRPr lang="en-US" b="1" dirty="0" smtClean="0">
              <a:solidFill>
                <a:srgbClr val="00B0F0"/>
              </a:solidFill>
              <a:effectLst>
                <a:outerShdw blurRad="38100" dist="38100" dir="2700000" algn="tl">
                  <a:srgbClr val="000000">
                    <a:alpha val="43137"/>
                  </a:srgbClr>
                </a:outerShdw>
              </a:effectLst>
              <a:latin typeface="+mn-lt"/>
            </a:endParaRPr>
          </a:p>
        </p:txBody>
      </p:sp>
      <p:sp>
        <p:nvSpPr>
          <p:cNvPr id="15363" name="Rectangle 3"/>
          <p:cNvSpPr>
            <a:spLocks noGrp="1" noChangeArrowheads="1"/>
          </p:cNvSpPr>
          <p:nvPr>
            <p:ph idx="1"/>
          </p:nvPr>
        </p:nvSpPr>
        <p:spPr>
          <a:xfrm>
            <a:off x="0" y="2209800"/>
            <a:ext cx="9144000" cy="4648200"/>
          </a:xfrm>
        </p:spPr>
        <p:txBody>
          <a:bodyPr/>
          <a:lstStyle/>
          <a:p>
            <a:pPr algn="ctr">
              <a:buNone/>
              <a:defRPr/>
            </a:pPr>
            <a:r>
              <a:rPr lang="ro-RO" sz="5400" b="1" dirty="0" smtClean="0"/>
              <a:t>	</a:t>
            </a:r>
            <a:r>
              <a:rPr lang="ro-RO" sz="4800" dirty="0" smtClean="0">
                <a:latin typeface="+mj-lt"/>
              </a:rPr>
              <a:t>Promovarea măsurării presiunii arteriale în rândul populaţiei ca practică preventivă</a:t>
            </a:r>
            <a:endParaRPr lang="en-US" sz="4800" dirty="0" smtClean="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ro-RO" b="1" dirty="0" smtClean="0">
                <a:solidFill>
                  <a:srgbClr val="00B0F0"/>
                </a:solidFill>
              </a:rPr>
              <a:t>OBIECTIVELE CAMPANIEI</a:t>
            </a:r>
            <a:endParaRPr lang="en-US" b="1" dirty="0" smtClean="0">
              <a:solidFill>
                <a:srgbClr val="00B0F0"/>
              </a:solidFill>
            </a:endParaRPr>
          </a:p>
        </p:txBody>
      </p:sp>
      <p:sp>
        <p:nvSpPr>
          <p:cNvPr id="37891" name="Rectangle 3"/>
          <p:cNvSpPr>
            <a:spLocks noGrp="1" noChangeArrowheads="1"/>
          </p:cNvSpPr>
          <p:nvPr>
            <p:ph idx="1"/>
          </p:nvPr>
        </p:nvSpPr>
        <p:spPr>
          <a:xfrm>
            <a:off x="990600" y="1905000"/>
            <a:ext cx="7620000" cy="4191000"/>
          </a:xfrm>
        </p:spPr>
        <p:txBody>
          <a:bodyPr/>
          <a:lstStyle/>
          <a:p>
            <a:pPr eaLnBrk="1" hangingPunct="1">
              <a:defRPr/>
            </a:pPr>
            <a:r>
              <a:rPr lang="ro-RO" dirty="0" smtClean="0"/>
              <a:t>Informarea populaţiei asupra HTA ca principal factor de risc pentru povara bolilor la scară mondială.</a:t>
            </a:r>
          </a:p>
          <a:p>
            <a:pPr eaLnBrk="1" hangingPunct="1">
              <a:defRPr/>
            </a:pPr>
            <a:endParaRPr lang="ro-RO" dirty="0" smtClean="0"/>
          </a:p>
          <a:p>
            <a:pPr eaLnBrk="1" hangingPunct="1">
              <a:defRPr/>
            </a:pPr>
            <a:r>
              <a:rPr lang="ro-RO" dirty="0" smtClean="0"/>
              <a:t>Intervenţii educative menite a promova deprinderi comportamentale sanogene.</a:t>
            </a:r>
          </a:p>
          <a:p>
            <a:pPr eaLnBrk="1" hangingPunct="1">
              <a:defRPr/>
            </a:pPr>
            <a:endParaRPr lang="ro-RO" dirty="0" smtClean="0"/>
          </a:p>
          <a:p>
            <a:pPr eaLnBrk="1" hangingPunct="1">
              <a:defRPr/>
            </a:pPr>
            <a:endParaRPr lang="ro-RO"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685800"/>
            <a:ext cx="8915400" cy="1295400"/>
          </a:xfrm>
        </p:spPr>
        <p:txBody>
          <a:bodyPr/>
          <a:lstStyle/>
          <a:p>
            <a:pPr eaLnBrk="1" hangingPunct="1">
              <a:defRPr/>
            </a:pPr>
            <a:r>
              <a:rPr lang="ro-RO" sz="4800" b="1" dirty="0" smtClean="0">
                <a:solidFill>
                  <a:srgbClr val="00B0F0"/>
                </a:solidFill>
              </a:rPr>
              <a:t>PERIOADA DE DERULARE</a:t>
            </a:r>
            <a:r>
              <a:rPr lang="en-US" sz="4000" dirty="0" smtClean="0">
                <a:solidFill>
                  <a:srgbClr val="00B0F0"/>
                </a:solidFill>
              </a:rPr>
              <a:t> </a:t>
            </a:r>
          </a:p>
        </p:txBody>
      </p:sp>
      <p:sp>
        <p:nvSpPr>
          <p:cNvPr id="17411" name="Rectangle 3"/>
          <p:cNvSpPr>
            <a:spLocks noGrp="1" noChangeArrowheads="1"/>
          </p:cNvSpPr>
          <p:nvPr>
            <p:ph idx="1"/>
          </p:nvPr>
        </p:nvSpPr>
        <p:spPr>
          <a:xfrm>
            <a:off x="381000" y="1981200"/>
            <a:ext cx="8763000" cy="4572000"/>
          </a:xfrm>
        </p:spPr>
        <p:txBody>
          <a:bodyPr/>
          <a:lstStyle/>
          <a:p>
            <a:pPr algn="ctr" eaLnBrk="1" hangingPunct="1">
              <a:buClr>
                <a:schemeClr val="tx1"/>
              </a:buClr>
              <a:buSzPct val="120000"/>
              <a:buFont typeface="Wingdings" pitchFamily="2" charset="2"/>
              <a:buNone/>
              <a:defRPr/>
            </a:pPr>
            <a:r>
              <a:rPr lang="ro-RO" sz="4800" b="1" dirty="0" smtClean="0">
                <a:effectLst>
                  <a:outerShdw blurRad="38100" dist="38100" dir="2700000" algn="tl">
                    <a:srgbClr val="000000">
                      <a:alpha val="43137"/>
                    </a:srgbClr>
                  </a:outerShdw>
                </a:effectLst>
              </a:rPr>
              <a:t> </a:t>
            </a:r>
            <a:r>
              <a:rPr lang="ro-RO" b="1" dirty="0" smtClean="0">
                <a:effectLst>
                  <a:outerShdw blurRad="38100" dist="38100" dir="2700000" algn="tl">
                    <a:srgbClr val="000000">
                      <a:alpha val="43137"/>
                    </a:srgbClr>
                  </a:outerShdw>
                </a:effectLst>
                <a:latin typeface="+mj-lt"/>
              </a:rPr>
              <a:t>17 mai – </a:t>
            </a:r>
            <a:r>
              <a:rPr lang="en-US" b="1" dirty="0" smtClean="0">
                <a:effectLst>
                  <a:outerShdw blurRad="38100" dist="38100" dir="2700000" algn="tl">
                    <a:srgbClr val="000000">
                      <a:alpha val="43137"/>
                    </a:srgbClr>
                  </a:outerShdw>
                </a:effectLst>
                <a:latin typeface="+mj-lt"/>
              </a:rPr>
              <a:t>2</a:t>
            </a:r>
            <a:r>
              <a:rPr lang="ro-RO" b="1" dirty="0" smtClean="0">
                <a:effectLst>
                  <a:outerShdw blurRad="38100" dist="38100" dir="2700000" algn="tl">
                    <a:srgbClr val="000000">
                      <a:alpha val="43137"/>
                    </a:srgbClr>
                  </a:outerShdw>
                </a:effectLst>
                <a:latin typeface="+mj-lt"/>
              </a:rPr>
              <a:t>4 mai 2016</a:t>
            </a:r>
            <a:r>
              <a:rPr lang="ro-RO" dirty="0" smtClean="0">
                <a:effectLst>
                  <a:outerShdw blurRad="38100" dist="38100" dir="2700000" algn="tl">
                    <a:srgbClr val="000000">
                      <a:alpha val="43137"/>
                    </a:srgbClr>
                  </a:outerShdw>
                </a:effectLst>
                <a:latin typeface="+mj-lt"/>
              </a:rPr>
              <a:t> </a:t>
            </a:r>
          </a:p>
          <a:p>
            <a:pPr eaLnBrk="1" hangingPunct="1">
              <a:buFont typeface="Wingdings" pitchFamily="2" charset="2"/>
              <a:buNone/>
              <a:defRPr/>
            </a:pPr>
            <a:endParaRPr lang="ro-RO" dirty="0" smtClean="0"/>
          </a:p>
        </p:txBody>
      </p:sp>
      <p:pic>
        <p:nvPicPr>
          <p:cNvPr id="7174" name="Picture 6" descr="Image result for SCREENING BLOOD PRESSURE"/>
          <p:cNvPicPr>
            <a:picLocks noChangeAspect="1" noChangeArrowheads="1"/>
          </p:cNvPicPr>
          <p:nvPr/>
        </p:nvPicPr>
        <p:blipFill>
          <a:blip r:embed="rId2" cstate="print"/>
          <a:srcRect/>
          <a:stretch>
            <a:fillRect/>
          </a:stretch>
        </p:blipFill>
        <p:spPr bwMode="auto">
          <a:xfrm>
            <a:off x="685800" y="3810000"/>
            <a:ext cx="3893276" cy="2590800"/>
          </a:xfrm>
          <a:prstGeom prst="rect">
            <a:avLst/>
          </a:prstGeom>
          <a:noFill/>
        </p:spPr>
      </p:pic>
      <p:pic>
        <p:nvPicPr>
          <p:cNvPr id="7175" name="Picture 7" descr="C:\Users\Sorina Irimie\Documents\HTA\2016\bp.jpg"/>
          <p:cNvPicPr>
            <a:picLocks noChangeAspect="1" noChangeArrowheads="1"/>
          </p:cNvPicPr>
          <p:nvPr/>
        </p:nvPicPr>
        <p:blipFill>
          <a:blip r:embed="rId3" cstate="print"/>
          <a:srcRect/>
          <a:stretch>
            <a:fillRect/>
          </a:stretch>
        </p:blipFill>
        <p:spPr bwMode="auto">
          <a:xfrm>
            <a:off x="5257800" y="3810000"/>
            <a:ext cx="3124200" cy="2438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762000"/>
            <a:ext cx="9144000" cy="2209800"/>
          </a:xfrm>
        </p:spPr>
        <p:txBody>
          <a:bodyPr>
            <a:normAutofit/>
          </a:bodyPr>
          <a:lstStyle/>
          <a:p>
            <a:pPr eaLnBrk="1" hangingPunct="1">
              <a:defRPr/>
            </a:pPr>
            <a:r>
              <a:rPr lang="ro-RO" sz="4000" b="1" dirty="0" smtClean="0">
                <a:solidFill>
                  <a:srgbClr val="00B0F0"/>
                </a:solidFill>
              </a:rPr>
              <a:t>  </a:t>
            </a:r>
            <a:r>
              <a:rPr lang="ro-RO" dirty="0" smtClean="0">
                <a:effectLst>
                  <a:outerShdw blurRad="38100" dist="38100" dir="2700000" algn="tl">
                    <a:srgbClr val="000000">
                      <a:alpha val="43137"/>
                    </a:srgbClr>
                  </a:outerShdw>
                </a:effectLst>
              </a:rPr>
              <a:t>Sloganul campaniei mondiale:</a:t>
            </a:r>
            <a:r>
              <a:rPr lang="ro-RO" sz="4000" i="1" dirty="0" smtClean="0">
                <a:effectLst>
                  <a:outerShdw blurRad="38100" dist="38100" dir="2700000" algn="tl">
                    <a:srgbClr val="000000">
                      <a:alpha val="43137"/>
                    </a:srgbClr>
                  </a:outerShdw>
                </a:effectLst>
              </a:rPr>
              <a:t/>
            </a:r>
            <a:br>
              <a:rPr lang="ro-RO" sz="4000" i="1" dirty="0" smtClean="0">
                <a:effectLst>
                  <a:outerShdw blurRad="38100" dist="38100" dir="2700000" algn="tl">
                    <a:srgbClr val="000000">
                      <a:alpha val="43137"/>
                    </a:srgbClr>
                  </a:outerShdw>
                </a:effectLst>
              </a:rPr>
            </a:br>
            <a:r>
              <a:rPr lang="ro-RO" sz="4000" i="1" dirty="0" smtClean="0">
                <a:solidFill>
                  <a:schemeClr val="bg2"/>
                </a:solidFill>
              </a:rPr>
              <a:t/>
            </a:r>
            <a:br>
              <a:rPr lang="ro-RO" sz="4000" i="1" dirty="0" smtClean="0">
                <a:solidFill>
                  <a:schemeClr val="bg2"/>
                </a:solidFill>
              </a:rPr>
            </a:br>
            <a:r>
              <a:rPr lang="ro-RO" sz="3600" dirty="0" smtClean="0">
                <a:solidFill>
                  <a:srgbClr val="00B0F0"/>
                </a:solidFill>
              </a:rPr>
              <a:t>„Cunoaşteţi–vă valorile </a:t>
            </a:r>
            <a:r>
              <a:rPr lang="en-US" sz="3600" dirty="0" err="1" smtClean="0">
                <a:solidFill>
                  <a:srgbClr val="00B0F0"/>
                </a:solidFill>
              </a:rPr>
              <a:t>tesiunii</a:t>
            </a:r>
            <a:r>
              <a:rPr lang="en-US" sz="3600" dirty="0" smtClean="0">
                <a:solidFill>
                  <a:srgbClr val="00B0F0"/>
                </a:solidFill>
              </a:rPr>
              <a:t> </a:t>
            </a:r>
            <a:r>
              <a:rPr lang="en-US" sz="3600" dirty="0" err="1" smtClean="0">
                <a:solidFill>
                  <a:srgbClr val="00B0F0"/>
                </a:solidFill>
              </a:rPr>
              <a:t>arteriale</a:t>
            </a:r>
            <a:r>
              <a:rPr lang="ro-RO" sz="3600" dirty="0" smtClean="0">
                <a:solidFill>
                  <a:srgbClr val="00B0F0"/>
                </a:solidFill>
              </a:rPr>
              <a:t>!”</a:t>
            </a:r>
            <a:endParaRPr lang="en-US" sz="3600" dirty="0" smtClean="0">
              <a:solidFill>
                <a:srgbClr val="00B0F0"/>
              </a:solidFill>
            </a:endParaRPr>
          </a:p>
        </p:txBody>
      </p:sp>
      <p:sp>
        <p:nvSpPr>
          <p:cNvPr id="18435" name="Rectangle 3"/>
          <p:cNvSpPr>
            <a:spLocks noGrp="1" noChangeArrowheads="1"/>
          </p:cNvSpPr>
          <p:nvPr>
            <p:ph idx="1"/>
          </p:nvPr>
        </p:nvSpPr>
        <p:spPr>
          <a:xfrm>
            <a:off x="0" y="3429000"/>
            <a:ext cx="9144000" cy="3429000"/>
          </a:xfrm>
        </p:spPr>
        <p:txBody>
          <a:bodyPr/>
          <a:lstStyle/>
          <a:p>
            <a:pPr algn="ctr" eaLnBrk="1" hangingPunct="1">
              <a:buFont typeface="Wingdings" pitchFamily="2" charset="2"/>
              <a:buNone/>
              <a:defRPr/>
            </a:pPr>
            <a:r>
              <a:rPr lang="ro-RO" sz="4000" dirty="0" smtClean="0">
                <a:effectLst>
                  <a:outerShdw blurRad="38100" dist="38100" dir="2700000" algn="tl">
                    <a:srgbClr val="000000">
                      <a:alpha val="43137"/>
                    </a:srgbClr>
                  </a:outerShdw>
                </a:effectLst>
                <a:latin typeface="+mj-lt"/>
              </a:rPr>
              <a:t>Sloganul campaniei naţionale:</a:t>
            </a:r>
          </a:p>
          <a:p>
            <a:pPr eaLnBrk="1" hangingPunct="1">
              <a:buFont typeface="Wingdings" pitchFamily="2" charset="2"/>
              <a:buNone/>
              <a:defRPr/>
            </a:pPr>
            <a:r>
              <a:rPr lang="ro-RO" sz="4000" dirty="0" smtClean="0">
                <a:latin typeface="+mj-lt"/>
              </a:rPr>
              <a:t>	</a:t>
            </a:r>
          </a:p>
          <a:p>
            <a:pPr algn="ctr" eaLnBrk="1" hangingPunct="1">
              <a:buFont typeface="Wingdings" pitchFamily="2" charset="2"/>
              <a:buNone/>
              <a:defRPr/>
            </a:pPr>
            <a:r>
              <a:rPr lang="ro-RO" sz="3600" dirty="0" smtClean="0">
                <a:solidFill>
                  <a:srgbClr val="00B0F0"/>
                </a:solidFill>
                <a:latin typeface="+mj-lt"/>
              </a:rPr>
              <a:t>“Pentru o inimă sănătoasă, e timpul să-ţi cunoşti </a:t>
            </a:r>
            <a:r>
              <a:rPr lang="en-US" sz="3600" dirty="0">
                <a:solidFill>
                  <a:srgbClr val="00B0F0"/>
                </a:solidFill>
                <a:latin typeface="+mj-lt"/>
              </a:rPr>
              <a:t>t</a:t>
            </a:r>
            <a:r>
              <a:rPr lang="ro-RO" sz="3600" dirty="0" smtClean="0">
                <a:solidFill>
                  <a:srgbClr val="00B0F0"/>
                </a:solidFill>
                <a:latin typeface="+mj-lt"/>
              </a:rPr>
              <a:t>esiunea arterială!”</a:t>
            </a:r>
            <a:endParaRPr lang="en-US" sz="3600" dirty="0" smtClean="0">
              <a:solidFill>
                <a:srgbClr val="00B0F0"/>
              </a:solidFill>
              <a:latin typeface="+mj-lt"/>
            </a:endParaRPr>
          </a:p>
          <a:p>
            <a:pPr algn="ctr" eaLnBrk="1" hangingPunct="1">
              <a:buFont typeface="Wingdings" pitchFamily="2" charset="2"/>
              <a:buNone/>
              <a:defRPr/>
            </a:pPr>
            <a:endParaRPr lang="en-US" sz="4000" b="1" i="1" dirty="0" smtClean="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858000"/>
          </a:xfrm>
        </p:spPr>
        <p:txBody>
          <a:bodyPr/>
          <a:lstStyle/>
          <a:p>
            <a:pPr eaLnBrk="1" hangingPunct="1">
              <a:buSzPct val="120000"/>
              <a:buFont typeface="Wingdings" pitchFamily="2" charset="2"/>
              <a:buNone/>
              <a:defRPr/>
            </a:pPr>
            <a:r>
              <a:rPr lang="ro-RO" b="1" dirty="0" smtClean="0">
                <a:solidFill>
                  <a:srgbClr val="00B0F0"/>
                </a:solidFill>
                <a:effectLst>
                  <a:outerShdw blurRad="38100" dist="38100" dir="2700000" algn="tl">
                    <a:srgbClr val="000000">
                      <a:alpha val="43137"/>
                    </a:srgbClr>
                  </a:outerShdw>
                </a:effectLst>
                <a:latin typeface="+mn-lt"/>
              </a:rPr>
              <a:t>MESAJE CHEIE</a:t>
            </a:r>
            <a:r>
              <a:rPr lang="en-US" sz="4000" dirty="0" smtClean="0">
                <a:solidFill>
                  <a:srgbClr val="00B0F0"/>
                </a:solidFill>
                <a:effectLst>
                  <a:outerShdw blurRad="38100" dist="38100" dir="2700000" algn="tl">
                    <a:srgbClr val="000000">
                      <a:alpha val="43137"/>
                    </a:srgbClr>
                  </a:outerShdw>
                </a:effectLst>
                <a:latin typeface="+mn-lt"/>
              </a:rPr>
              <a:t> </a:t>
            </a:r>
            <a:r>
              <a:rPr lang="ro-RO" sz="4000" dirty="0" smtClean="0">
                <a:solidFill>
                  <a:schemeClr val="hlink"/>
                </a:solidFill>
                <a:latin typeface="Arial Black" pitchFamily="34" charset="0"/>
              </a:rPr>
              <a:t/>
            </a:r>
            <a:br>
              <a:rPr lang="ro-RO" sz="4000" dirty="0" smtClean="0">
                <a:solidFill>
                  <a:schemeClr val="hlink"/>
                </a:solidFill>
                <a:latin typeface="Arial Black" pitchFamily="34" charset="0"/>
              </a:rPr>
            </a:br>
            <a:r>
              <a:rPr lang="ro-RO" sz="4500" dirty="0" smtClean="0"/>
              <a:t/>
            </a:r>
            <a:br>
              <a:rPr lang="ro-RO" sz="4500" dirty="0" smtClean="0"/>
            </a:br>
            <a:r>
              <a:rPr lang="ro-RO" sz="2400" dirty="0" smtClean="0">
                <a:solidFill>
                  <a:srgbClr val="00B0F0"/>
                </a:solidFill>
              </a:rPr>
              <a:t>“HTA – o ameninţare a bunăstării ce poate fi prevenită”</a:t>
            </a:r>
            <a:br>
              <a:rPr lang="ro-RO" sz="2400" dirty="0" smtClean="0">
                <a:solidFill>
                  <a:srgbClr val="00B0F0"/>
                </a:solidFill>
              </a:rPr>
            </a:br>
            <a:r>
              <a:rPr lang="ro-RO" sz="2400" dirty="0" smtClean="0">
                <a:solidFill>
                  <a:schemeClr val="folHlink"/>
                </a:solidFill>
              </a:rPr>
              <a:t/>
            </a:r>
            <a:br>
              <a:rPr lang="ro-RO" sz="2400" dirty="0" smtClean="0">
                <a:solidFill>
                  <a:schemeClr val="folHlink"/>
                </a:solidFill>
              </a:rPr>
            </a:br>
            <a:r>
              <a:rPr lang="ro-RO" sz="2400" dirty="0" smtClean="0">
                <a:solidFill>
                  <a:schemeClr val="tx1"/>
                </a:solidFill>
              </a:rPr>
              <a:t>“Stilul de viaţă sănătos o </a:t>
            </a:r>
            <a:r>
              <a:rPr lang="en-US" sz="2400" dirty="0" smtClean="0">
                <a:solidFill>
                  <a:schemeClr val="tx1"/>
                </a:solidFill>
              </a:rPr>
              <a:t>&lt;&lt;</a:t>
            </a:r>
            <a:r>
              <a:rPr lang="en-US" sz="2400" dirty="0" err="1" smtClean="0">
                <a:solidFill>
                  <a:schemeClr val="tx1"/>
                </a:solidFill>
              </a:rPr>
              <a:t>terapie</a:t>
            </a:r>
            <a:r>
              <a:rPr lang="en-US" sz="2400" dirty="0" smtClean="0">
                <a:solidFill>
                  <a:schemeClr val="tx1"/>
                </a:solidFill>
              </a:rPr>
              <a:t>&gt;&gt; la </a:t>
            </a:r>
            <a:r>
              <a:rPr lang="ro-RO" sz="2400" dirty="0" smtClean="0">
                <a:solidFill>
                  <a:schemeClr val="tx1"/>
                </a:solidFill>
              </a:rPr>
              <a:t>îndemâna tuturor”</a:t>
            </a:r>
            <a:r>
              <a:rPr lang="en-US" sz="2400" dirty="0" smtClean="0"/>
              <a:t> </a:t>
            </a:r>
            <a:r>
              <a:rPr lang="ro-RO" sz="2400" dirty="0" smtClean="0"/>
              <a:t/>
            </a:r>
            <a:br>
              <a:rPr lang="ro-RO" sz="2400" dirty="0" smtClean="0"/>
            </a:br>
            <a:r>
              <a:rPr lang="ro-RO" sz="2400" dirty="0" smtClean="0"/>
              <a:t/>
            </a:r>
            <a:br>
              <a:rPr lang="ro-RO" sz="2400" dirty="0" smtClean="0"/>
            </a:br>
            <a:r>
              <a:rPr lang="ro-RO" sz="2400" dirty="0" smtClean="0">
                <a:solidFill>
                  <a:srgbClr val="00B0F0"/>
                </a:solidFill>
              </a:rPr>
              <a:t>“</a:t>
            </a:r>
            <a:r>
              <a:rPr lang="en-US" sz="2400" dirty="0" smtClean="0">
                <a:solidFill>
                  <a:srgbClr val="00B0F0"/>
                </a:solidFill>
              </a:rPr>
              <a:t>T</a:t>
            </a:r>
            <a:r>
              <a:rPr lang="ro-RO" sz="2400" dirty="0" smtClean="0">
                <a:solidFill>
                  <a:srgbClr val="00B0F0"/>
                </a:solidFill>
              </a:rPr>
              <a:t>e</a:t>
            </a:r>
            <a:r>
              <a:rPr lang="en-US" sz="2400" dirty="0" smtClean="0">
                <a:solidFill>
                  <a:srgbClr val="00B0F0"/>
                </a:solidFill>
              </a:rPr>
              <a:t>n</a:t>
            </a:r>
            <a:r>
              <a:rPr lang="ro-RO" sz="2400" dirty="0" smtClean="0">
                <a:solidFill>
                  <a:srgbClr val="00B0F0"/>
                </a:solidFill>
              </a:rPr>
              <a:t>siunea arterială ridicată este principalul factor de risc pentru deces şi dizabilitate la scară globală”</a:t>
            </a:r>
            <a:r>
              <a:rPr lang="ro-RO" sz="2400" dirty="0" smtClean="0">
                <a:solidFill>
                  <a:srgbClr val="FF9900"/>
                </a:solidFill>
              </a:rPr>
              <a:t/>
            </a:r>
            <a:br>
              <a:rPr lang="ro-RO" sz="2400" dirty="0" smtClean="0">
                <a:solidFill>
                  <a:srgbClr val="FF9900"/>
                </a:solidFill>
              </a:rPr>
            </a:br>
            <a:r>
              <a:rPr lang="ro-RO" sz="2400" dirty="0" smtClean="0"/>
              <a:t/>
            </a:r>
            <a:br>
              <a:rPr lang="ro-RO" sz="2400" dirty="0" smtClean="0"/>
            </a:br>
            <a:r>
              <a:rPr lang="ro-RO" sz="2400" dirty="0" smtClean="0">
                <a:solidFill>
                  <a:schemeClr val="tx1"/>
                </a:solidFill>
              </a:rPr>
              <a:t>“Bolile legate de hipretensiunea arterială au un impact major asupra cheltuielilor de îngrijiri medicale”</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609600"/>
            <a:ext cx="8229600" cy="1143000"/>
          </a:xfrm>
        </p:spPr>
        <p:txBody>
          <a:bodyPr>
            <a:normAutofit fontScale="90000"/>
          </a:bodyPr>
          <a:lstStyle/>
          <a:p>
            <a:pPr eaLnBrk="1" hangingPunct="1">
              <a:defRPr/>
            </a:pPr>
            <a:r>
              <a:rPr lang="ro-RO" b="1" dirty="0" smtClean="0">
                <a:solidFill>
                  <a:srgbClr val="00B0F0"/>
                </a:solidFill>
                <a:latin typeface="+mn-lt"/>
              </a:rPr>
              <a:t>MESAJE CHEIE</a:t>
            </a:r>
            <a:r>
              <a:rPr lang="en-US" dirty="0" smtClean="0">
                <a:solidFill>
                  <a:srgbClr val="00B0F0"/>
                </a:solidFill>
                <a:latin typeface="+mn-lt"/>
              </a:rPr>
              <a:t> </a:t>
            </a:r>
            <a:r>
              <a:rPr lang="ro-RO" dirty="0" smtClean="0">
                <a:solidFill>
                  <a:srgbClr val="00B0F0"/>
                </a:solidFill>
                <a:latin typeface="+mn-lt"/>
              </a:rPr>
              <a:t/>
            </a:r>
            <a:br>
              <a:rPr lang="ro-RO" dirty="0" smtClean="0">
                <a:solidFill>
                  <a:srgbClr val="00B0F0"/>
                </a:solidFill>
                <a:latin typeface="+mn-lt"/>
              </a:rPr>
            </a:br>
            <a:endParaRPr lang="en-US" dirty="0" smtClean="0">
              <a:solidFill>
                <a:srgbClr val="00B0F0"/>
              </a:solidFill>
              <a:latin typeface="+mn-lt"/>
            </a:endParaRPr>
          </a:p>
        </p:txBody>
      </p:sp>
      <p:sp>
        <p:nvSpPr>
          <p:cNvPr id="47107" name="Rectangle 3"/>
          <p:cNvSpPr>
            <a:spLocks noGrp="1" noChangeArrowheads="1"/>
          </p:cNvSpPr>
          <p:nvPr>
            <p:ph idx="1"/>
          </p:nvPr>
        </p:nvSpPr>
        <p:spPr>
          <a:xfrm>
            <a:off x="457200" y="1828800"/>
            <a:ext cx="8229600" cy="4297363"/>
          </a:xfrm>
        </p:spPr>
        <p:txBody>
          <a:bodyPr/>
          <a:lstStyle/>
          <a:p>
            <a:pPr algn="ctr" eaLnBrk="1" hangingPunct="1">
              <a:lnSpc>
                <a:spcPct val="90000"/>
              </a:lnSpc>
              <a:buNone/>
              <a:defRPr/>
            </a:pPr>
            <a:r>
              <a:rPr lang="ro-RO" sz="2400" dirty="0" smtClean="0"/>
              <a:t>“Cele mai multe persoane cu HTA nu sunt conştiente că </a:t>
            </a:r>
            <a:r>
              <a:rPr lang="en-US" sz="2400" dirty="0" smtClean="0"/>
              <a:t>t</a:t>
            </a:r>
            <a:r>
              <a:rPr lang="ro-RO" sz="2400" dirty="0" smtClean="0"/>
              <a:t>esiunea lor arterială este ridicată”</a:t>
            </a:r>
          </a:p>
          <a:p>
            <a:pPr algn="ctr" eaLnBrk="1" hangingPunct="1">
              <a:lnSpc>
                <a:spcPct val="90000"/>
              </a:lnSpc>
              <a:defRPr/>
            </a:pPr>
            <a:endParaRPr lang="ro-RO" sz="2400" dirty="0" smtClean="0"/>
          </a:p>
          <a:p>
            <a:pPr algn="ctr" eaLnBrk="1" hangingPunct="1">
              <a:lnSpc>
                <a:spcPct val="90000"/>
              </a:lnSpc>
              <a:buNone/>
              <a:defRPr/>
            </a:pPr>
            <a:r>
              <a:rPr lang="ro-RO" sz="2400" dirty="0" smtClean="0">
                <a:solidFill>
                  <a:srgbClr val="00B0F0"/>
                </a:solidFill>
              </a:rPr>
              <a:t>“Investiţiile în tratament şi control sunt cost eficiente dacă ţintesc persoanele la risc înalt”</a:t>
            </a:r>
          </a:p>
          <a:p>
            <a:pPr algn="ctr" eaLnBrk="1" hangingPunct="1">
              <a:lnSpc>
                <a:spcPct val="90000"/>
              </a:lnSpc>
              <a:defRPr/>
            </a:pPr>
            <a:endParaRPr lang="ro-RO" sz="2400" dirty="0" smtClean="0">
              <a:solidFill>
                <a:srgbClr val="FF9900"/>
              </a:solidFill>
            </a:endParaRPr>
          </a:p>
          <a:p>
            <a:pPr algn="ctr">
              <a:lnSpc>
                <a:spcPct val="90000"/>
              </a:lnSpc>
              <a:buNone/>
              <a:defRPr/>
            </a:pPr>
            <a:r>
              <a:rPr lang="ro-RO" sz="2400" dirty="0" smtClean="0"/>
              <a:t>“Este necesară transformarea şi recentrarea eforturilor de prevenire şi control al HTA pe promovarea măsurării de rutină a presiunii arteriale în practica medicală”</a:t>
            </a: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defRPr/>
            </a:pPr>
            <a:r>
              <a:rPr lang="ro-RO" b="1" dirty="0" smtClean="0">
                <a:solidFill>
                  <a:srgbClr val="00B0F0"/>
                </a:solidFill>
                <a:effectLst>
                  <a:outerShdw blurRad="38100" dist="38100" dir="2700000" algn="tl">
                    <a:srgbClr val="000000">
                      <a:alpha val="43137"/>
                    </a:srgbClr>
                  </a:outerShdw>
                </a:effectLst>
                <a:latin typeface="+mn-lt"/>
              </a:rPr>
              <a:t>ȚINTA CAMPANIEI</a:t>
            </a:r>
            <a:endParaRPr lang="en-US" b="1" dirty="0" smtClean="0">
              <a:solidFill>
                <a:srgbClr val="00B0F0"/>
              </a:solidFill>
              <a:effectLst>
                <a:outerShdw blurRad="38100" dist="38100" dir="2700000" algn="tl">
                  <a:srgbClr val="000000">
                    <a:alpha val="43137"/>
                  </a:srgbClr>
                </a:outerShdw>
              </a:effectLst>
              <a:latin typeface="+mn-lt"/>
            </a:endParaRPr>
          </a:p>
        </p:txBody>
      </p:sp>
      <p:sp>
        <p:nvSpPr>
          <p:cNvPr id="48132" name="Rectangle 4"/>
          <p:cNvSpPr>
            <a:spLocks noChangeArrowheads="1"/>
          </p:cNvSpPr>
          <p:nvPr/>
        </p:nvSpPr>
        <p:spPr bwMode="auto">
          <a:xfrm>
            <a:off x="1219200" y="1752600"/>
            <a:ext cx="655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ro-RO" sz="4000" dirty="0" smtClean="0">
                <a:latin typeface="+mn-lt"/>
              </a:rPr>
              <a:t>POPULAȚIA GENERALĂ</a:t>
            </a:r>
            <a:endParaRPr lang="en-US" sz="4000" dirty="0">
              <a:latin typeface="+mn-lt"/>
            </a:endParaRPr>
          </a:p>
        </p:txBody>
      </p:sp>
      <p:pic>
        <p:nvPicPr>
          <p:cNvPr id="11269" name="Picture 5" descr="C:\Users\Sorina Irimie\Documents\HTA\2016\TARGET.jpg"/>
          <p:cNvPicPr>
            <a:picLocks noChangeAspect="1" noChangeArrowheads="1"/>
          </p:cNvPicPr>
          <p:nvPr/>
        </p:nvPicPr>
        <p:blipFill>
          <a:blip r:embed="rId2" cstate="print"/>
          <a:srcRect/>
          <a:stretch>
            <a:fillRect/>
          </a:stretch>
        </p:blipFill>
        <p:spPr bwMode="auto">
          <a:xfrm>
            <a:off x="1143000" y="2743200"/>
            <a:ext cx="6803356" cy="3124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TotalTime>
  <Words>140</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Celebrarea  Zilei Mondiale de Luptă Împotriva Hipertensiunii 2016</vt:lpstr>
      <vt:lpstr>TEMA CAMPANIEI</vt:lpstr>
      <vt:lpstr>SCOPUL CAMPANIEI </vt:lpstr>
      <vt:lpstr>OBIECTIVELE CAMPANIEI</vt:lpstr>
      <vt:lpstr>PERIOADA DE DERULARE </vt:lpstr>
      <vt:lpstr>  Sloganul campaniei mondiale:  „Cunoaşteţi–vă valorile tesiunii arteriale!”</vt:lpstr>
      <vt:lpstr>MESAJE CHEIE   “HTA – o ameninţare a bunăstării ce poate fi prevenită”  “Stilul de viaţă sănătos o &lt;&lt;terapie&gt;&gt; la îndemâna tuturor”   “Tensiunea arterială ridicată este principalul factor de risc pentru deces şi dizabilitate la scară globală”  “Bolile legate de hipretensiunea arterială au un impact major asupra cheltuielilor de îngrijiri medicale”</vt:lpstr>
      <vt:lpstr>MESAJE CHEIE  </vt:lpstr>
      <vt:lpstr>ȚINTA CAMPANIEI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drMardare</cp:lastModifiedBy>
  <cp:revision>331</cp:revision>
  <cp:lastPrinted>2016-04-19T10:35:02Z</cp:lastPrinted>
  <dcterms:created xsi:type="dcterms:W3CDTF">2010-05-06T06:53:00Z</dcterms:created>
  <dcterms:modified xsi:type="dcterms:W3CDTF">2016-05-16T08:57:34Z</dcterms:modified>
</cp:coreProperties>
</file>