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8" r:id="rId2"/>
    <p:sldId id="260" r:id="rId3"/>
    <p:sldId id="301" r:id="rId4"/>
    <p:sldId id="261" r:id="rId5"/>
    <p:sldId id="266" r:id="rId6"/>
    <p:sldId id="262" r:id="rId7"/>
    <p:sldId id="279" r:id="rId8"/>
    <p:sldId id="280" r:id="rId9"/>
    <p:sldId id="267" r:id="rId10"/>
    <p:sldId id="290" r:id="rId11"/>
    <p:sldId id="291" r:id="rId12"/>
    <p:sldId id="282" r:id="rId13"/>
    <p:sldId id="283" r:id="rId14"/>
    <p:sldId id="289" r:id="rId15"/>
    <p:sldId id="295" r:id="rId16"/>
    <p:sldId id="296" r:id="rId17"/>
    <p:sldId id="274" r:id="rId18"/>
    <p:sldId id="275" r:id="rId19"/>
    <p:sldId id="298" r:id="rId20"/>
    <p:sldId id="302" r:id="rId21"/>
    <p:sldId id="303" r:id="rId22"/>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726"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a:defRPr sz="1200"/>
            </a:lvl1pPr>
          </a:lstStyle>
          <a:p>
            <a:fld id="{5CCF8679-D02C-44FC-B0D1-32F80688083D}" type="datetimeFigureOut">
              <a:rPr lang="en-US" smtClean="0"/>
              <a:t>2/7/2017</a:t>
            </a:fld>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lIns="91440" tIns="45720" rIns="91440" bIns="45720" rtlCol="0" anchor="b"/>
          <a:lstStyle>
            <a:lvl1pPr algn="r">
              <a:defRPr sz="1200"/>
            </a:lvl1pPr>
          </a:lstStyle>
          <a:p>
            <a:fld id="{DA19393D-2050-46E0-9D42-E8D2F2A22359}" type="slidenum">
              <a:rPr lang="en-US" smtClean="0"/>
              <a:t>‹#›</a:t>
            </a:fld>
            <a:endParaRPr lang="en-US"/>
          </a:p>
        </p:txBody>
      </p:sp>
    </p:spTree>
    <p:extLst>
      <p:ext uri="{BB962C8B-B14F-4D97-AF65-F5344CB8AC3E}">
        <p14:creationId xmlns:p14="http://schemas.microsoft.com/office/powerpoint/2010/main" val="351611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who.int/tb/dat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uro.who.int/data/assets/pdf_file/0007/283804/65wd17e_Rev1_TBActionPlan_150588_withCover.pdf?ua=1"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atistici.insse.ro/sho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ho.int/mediacentre/news/releases/2015/tuberculosis-mortality/en/" TargetMode="External"/><Relationship Id="rId13" Type="http://schemas.openxmlformats.org/officeDocument/2006/relationships/hyperlink" Target="http://ecdc.europa.eu/en/press/Press%20Releases/TB-March-2016.pdf" TargetMode="External"/><Relationship Id="rId18" Type="http://schemas.openxmlformats.org/officeDocument/2006/relationships/hyperlink" Target="http://www.cdc.gov/tb/education/tbetn/conference.htm" TargetMode="External"/><Relationship Id="rId3" Type="http://schemas.openxmlformats.org/officeDocument/2006/relationships/hyperlink" Target="http://www.who.int/tb/en/" TargetMode="External"/><Relationship Id="rId7" Type="http://schemas.openxmlformats.org/officeDocument/2006/relationships/hyperlink" Target="http://apps.who.int/iris/bitstream/10665/250441/1/9789241565394-eng.pdf?ua=1" TargetMode="External"/><Relationship Id="rId12" Type="http://schemas.openxmlformats.org/officeDocument/2006/relationships/hyperlink" Target="http://www.who.int/tb/publications/factsheet_global.pdf?ua=1" TargetMode="External"/><Relationship Id="rId17" Type="http://schemas.openxmlformats.org/officeDocument/2006/relationships/hyperlink" Target="http://www.who.int/tb/features_archive/TB_LAMP/en/" TargetMode="External"/><Relationship Id="rId2" Type="http://schemas.openxmlformats.org/officeDocument/2006/relationships/image" Target="../media/image1.jpeg"/><Relationship Id="rId16" Type="http://schemas.openxmlformats.org/officeDocument/2006/relationships/hyperlink" Target="http://www.who.int/tb/advisory_bodies/stag/en/" TargetMode="External"/><Relationship Id="rId20" Type="http://schemas.openxmlformats.org/officeDocument/2006/relationships/hyperlink" Target="http://www.who.int/tb/features_archive/unga-meeting-tuberculosis/en/" TargetMode="External"/><Relationship Id="rId1" Type="http://schemas.openxmlformats.org/officeDocument/2006/relationships/slideLayout" Target="../slideLayouts/slideLayout2.xml"/><Relationship Id="rId6" Type="http://schemas.openxmlformats.org/officeDocument/2006/relationships/hyperlink" Target="http://www.who.int/mediacentre/news/releases/2016/multidrug-resistant-tuberculosis/en/" TargetMode="External"/><Relationship Id="rId11" Type="http://schemas.openxmlformats.org/officeDocument/2006/relationships/hyperlink" Target="http://www.who.int/tb/post2015_strategy/en/" TargetMode="External"/><Relationship Id="rId5" Type="http://schemas.openxmlformats.org/officeDocument/2006/relationships/hyperlink" Target="http://www.who.int/tb/features_archive/adsm/en/" TargetMode="External"/><Relationship Id="rId15" Type="http://schemas.openxmlformats.org/officeDocument/2006/relationships/hyperlink" Target="http://www.who.int/mediacentre/news/releases/2016/sixty-ninth-world-health-assembly-opens/en/" TargetMode="External"/><Relationship Id="rId10" Type="http://schemas.openxmlformats.org/officeDocument/2006/relationships/hyperlink" Target="http://www.who.int/campaigns/tb-day/2015/event/en/" TargetMode="External"/><Relationship Id="rId19" Type="http://schemas.openxmlformats.org/officeDocument/2006/relationships/hyperlink" Target="http://www.who.int/tb/features_archive/strategy_summit/en/" TargetMode="External"/><Relationship Id="rId4" Type="http://schemas.openxmlformats.org/officeDocument/2006/relationships/hyperlink" Target="http://www.who.int/mediacentre/factsheets/fs104/en/" TargetMode="External"/><Relationship Id="rId9" Type="http://schemas.openxmlformats.org/officeDocument/2006/relationships/hyperlink" Target="http://www.euro.who.int/en/media-centre/events/events/2014/03/world-tuberculosis-day-2014-boost-efforts-to-eliminate-tb-by-2050" TargetMode="External"/><Relationship Id="rId14" Type="http://schemas.openxmlformats.org/officeDocument/2006/relationships/hyperlink" Target="http://apps.who.int/gb/ebwha/pdf_files/EB134/B134_12-en.pdf?ua=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op-tb.ro/10-informatii-utile-despre-tuberculoza/" TargetMode="External"/><Relationship Id="rId13" Type="http://schemas.openxmlformats.org/officeDocument/2006/relationships/hyperlink" Target="https://www.amnesty.org/en/countries/europe-and-central-asia/romania/report-romania/" TargetMode="External"/><Relationship Id="rId3" Type="http://schemas.openxmlformats.org/officeDocument/2006/relationships/hyperlink" Target="http://www.who.int/tb/publications/WorldTBDay2016_brochure/en/" TargetMode="External"/><Relationship Id="rId7" Type="http://schemas.openxmlformats.org/officeDocument/2006/relationships/hyperlink" Target="http://www.ccss.ro/public_html/sites/default/files/Buletin%20informativ%20Principalii%20indicatori%20AN%202015.pdf" TargetMode="External"/><Relationship Id="rId12" Type="http://schemas.openxmlformats.org/officeDocument/2006/relationships/hyperlink" Target="http://old.ms.ro/documente/National%20Strategic%20Plan%20-%20Romania%20-%20vsI09%2010%20RO_996_1980.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tatistici.insse.ro/shop/" TargetMode="External"/><Relationship Id="rId11" Type="http://schemas.openxmlformats.org/officeDocument/2006/relationships/hyperlink" Target="http://www.marius-nasta.ro/tb" TargetMode="External"/><Relationship Id="rId5" Type="http://schemas.openxmlformats.org/officeDocument/2006/relationships/hyperlink" Target="http://ecdc.europa.eu/en/publications/_layouts/forms/Publication_DispForm.aspx?List=4f55ad51-4aed-4d32-b960-af70113dbb90&amp;ID=1452" TargetMode="External"/><Relationship Id="rId10" Type="http://schemas.openxmlformats.org/officeDocument/2006/relationships/hyperlink" Target="http://old.ms.ro/documente/GHID%20Metodologic%20de%20implementare%20a%20Programului%20national%20de%20prevenire,%20supraveghere%20si%20control%20al%20tuberculozei%202015_15424_18333.pdf" TargetMode="External"/><Relationship Id="rId4" Type="http://schemas.openxmlformats.org/officeDocument/2006/relationships/hyperlink" Target="http://www.who.int/tb/features_archive/Global_MininsterialConf_TB/en/" TargetMode="External"/><Relationship Id="rId9" Type="http://schemas.openxmlformats.org/officeDocument/2006/relationships/hyperlink" Target="http://old.ms.ro/?pag=13" TargetMode="External"/><Relationship Id="rId14" Type="http://schemas.openxmlformats.org/officeDocument/2006/relationships/hyperlink" Target="http://raa.ro/wp-content/uploads/2015/02/Strategia-Nationala-de-Control-al-TB-2015-2020.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ho.int/tb/dat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Imagini pentru poze papadii"/>
          <p:cNvPicPr>
            <a:picLocks noChangeAspect="1" noChangeArrowheads="1"/>
          </p:cNvPicPr>
          <p:nvPr/>
        </p:nvPicPr>
        <p:blipFill>
          <a:blip r:embed="rId2" cstate="print">
            <a:lum bright="40000" contrast="-40000"/>
          </a:blip>
          <a:srcRect/>
          <a:stretch>
            <a:fillRect/>
          </a:stretch>
        </p:blipFill>
        <p:spPr bwMode="auto">
          <a:xfrm>
            <a:off x="0" y="0"/>
            <a:ext cx="9144000" cy="6858000"/>
          </a:xfrm>
          <a:prstGeom prst="rect">
            <a:avLst/>
          </a:prstGeom>
          <a:noFill/>
        </p:spPr>
      </p:pic>
      <p:sp>
        <p:nvSpPr>
          <p:cNvPr id="5" name="Rectangle 4"/>
          <p:cNvSpPr/>
          <p:nvPr/>
        </p:nvSpPr>
        <p:spPr>
          <a:xfrm>
            <a:off x="1600200" y="1600200"/>
            <a:ext cx="6324600" cy="1569660"/>
          </a:xfrm>
          <a:prstGeom prst="rect">
            <a:avLst/>
          </a:prstGeom>
        </p:spPr>
        <p:txBody>
          <a:bodyPr wrap="square">
            <a:spAutoFit/>
          </a:bodyPr>
          <a:lstStyle/>
          <a:p>
            <a:pPr algn="ctr"/>
            <a:r>
              <a:rPr lang="ro-RO" sz="3200" b="1" i="1" dirty="0" smtClean="0">
                <a:solidFill>
                  <a:srgbClr val="0000FF"/>
                </a:solidFill>
                <a:latin typeface="Times New Roman" pitchFamily="18" charset="0"/>
                <a:cs typeface="Times New Roman" pitchFamily="18" charset="0"/>
              </a:rPr>
              <a:t>ÎNVINGEȚI  TUBERCULOZA.</a:t>
            </a:r>
          </a:p>
          <a:p>
            <a:pPr algn="ctr"/>
            <a:r>
              <a:rPr lang="ro-RO" sz="3200" b="1" i="1" dirty="0" smtClean="0">
                <a:solidFill>
                  <a:srgbClr val="0000FF"/>
                </a:solidFill>
                <a:latin typeface="Script MT Bold" pitchFamily="66" charset="0"/>
                <a:cs typeface="Times New Roman" pitchFamily="18" charset="0"/>
              </a:rPr>
              <a:t>ACUM</a:t>
            </a:r>
            <a:r>
              <a:rPr lang="ro-RO" sz="3200" b="1" i="1" dirty="0" smtClean="0">
                <a:solidFill>
                  <a:srgbClr val="0000FF"/>
                </a:solidFill>
                <a:latin typeface="Times New Roman" pitchFamily="18" charset="0"/>
                <a:cs typeface="Times New Roman" pitchFamily="18" charset="0"/>
              </a:rPr>
              <a:t>  ȘI PENTRU </a:t>
            </a:r>
            <a:r>
              <a:rPr lang="ro-RO" sz="3200" b="1" i="1" dirty="0" smtClean="0">
                <a:solidFill>
                  <a:srgbClr val="0000FF"/>
                </a:solidFill>
                <a:latin typeface="Showcard Gothic" pitchFamily="82" charset="0"/>
                <a:cs typeface="Times New Roman" pitchFamily="18" charset="0"/>
              </a:rPr>
              <a:t>TOTDEAUNA</a:t>
            </a:r>
            <a:r>
              <a:rPr lang="ro-RO" sz="3200" b="1" i="1" dirty="0" smtClean="0">
                <a:solidFill>
                  <a:srgbClr val="0000FF"/>
                </a:solidFill>
                <a:latin typeface="Times New Roman" pitchFamily="18" charset="0"/>
                <a:cs typeface="Times New Roman" pitchFamily="18" charset="0"/>
              </a:rPr>
              <a:t>!</a:t>
            </a:r>
            <a:endParaRPr lang="en-US" sz="3200" dirty="0">
              <a:solidFill>
                <a:srgbClr val="0000FF"/>
              </a:solidFill>
            </a:endParaRPr>
          </a:p>
        </p:txBody>
      </p:sp>
      <p:pic>
        <p:nvPicPr>
          <p:cNvPr id="6" name="Picture 5" descr="banner_st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66800" cy="80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entrul National de Evaluare si Promovare a Starii de Sanatate"/>
          <p:cNvPicPr>
            <a:picLocks noChangeAspect="1" noChangeArrowheads="1"/>
          </p:cNvPicPr>
          <p:nvPr/>
        </p:nvPicPr>
        <p:blipFill>
          <a:blip r:embed="rId4" cstate="print"/>
          <a:srcRect/>
          <a:stretch>
            <a:fillRect/>
          </a:stretch>
        </p:blipFill>
        <p:spPr bwMode="auto">
          <a:xfrm>
            <a:off x="6732587" y="0"/>
            <a:ext cx="2411413" cy="771525"/>
          </a:xfrm>
          <a:prstGeom prst="rect">
            <a:avLst/>
          </a:prstGeom>
          <a:noFill/>
        </p:spPr>
      </p:pic>
      <p:pic>
        <p:nvPicPr>
          <p:cNvPr id="8" name="Picture 436"/>
          <p:cNvPicPr>
            <a:picLocks noChangeAspect="1" noChangeArrowheads="1"/>
          </p:cNvPicPr>
          <p:nvPr/>
        </p:nvPicPr>
        <p:blipFill>
          <a:blip r:embed="rId5" cstate="print"/>
          <a:srcRect/>
          <a:stretch>
            <a:fillRect/>
          </a:stretch>
        </p:blipFill>
        <p:spPr bwMode="auto">
          <a:xfrm>
            <a:off x="0" y="5805264"/>
            <a:ext cx="733425" cy="762000"/>
          </a:xfrm>
          <a:prstGeom prst="rect">
            <a:avLst/>
          </a:prstGeom>
          <a:noFill/>
          <a:ln w="9525">
            <a:noFill/>
            <a:miter lim="800000"/>
            <a:headEnd/>
            <a:tailEnd/>
          </a:ln>
        </p:spPr>
      </p:pic>
      <p:grpSp>
        <p:nvGrpSpPr>
          <p:cNvPr id="9" name="Group 444"/>
          <p:cNvGrpSpPr>
            <a:grpSpLocks noChangeAspect="1"/>
          </p:cNvGrpSpPr>
          <p:nvPr/>
        </p:nvGrpSpPr>
        <p:grpSpPr bwMode="auto">
          <a:xfrm>
            <a:off x="8307388" y="5486400"/>
            <a:ext cx="836612" cy="938213"/>
            <a:chOff x="0" y="0"/>
            <a:chExt cx="1260" cy="1590"/>
          </a:xfrm>
        </p:grpSpPr>
        <p:sp>
          <p:nvSpPr>
            <p:cNvPr id="10" name="AutoShape 9"/>
            <p:cNvSpPr>
              <a:spLocks noChangeAspect="1" noChangeArrowheads="1"/>
            </p:cNvSpPr>
            <p:nvPr/>
          </p:nvSpPr>
          <p:spPr bwMode="auto">
            <a:xfrm>
              <a:off x="0" y="0"/>
              <a:ext cx="1260" cy="1590"/>
            </a:xfrm>
            <a:prstGeom prst="rect">
              <a:avLst/>
            </a:prstGeom>
            <a:noFill/>
            <a:ln w="9525">
              <a:noFill/>
              <a:miter lim="800000"/>
              <a:headEnd/>
              <a:tailEnd/>
            </a:ln>
          </p:spPr>
          <p:txBody>
            <a:bodyPr/>
            <a:lstStyle/>
            <a:p>
              <a:endParaRPr lang="en-US"/>
            </a:p>
          </p:txBody>
        </p:sp>
        <p:grpSp>
          <p:nvGrpSpPr>
            <p:cNvPr id="11" name="Group 10"/>
            <p:cNvGrpSpPr>
              <a:grpSpLocks/>
            </p:cNvGrpSpPr>
            <p:nvPr/>
          </p:nvGrpSpPr>
          <p:grpSpPr bwMode="auto">
            <a:xfrm rot="198951">
              <a:off x="0" y="0"/>
              <a:ext cx="1257" cy="1590"/>
              <a:chOff x="3" y="0"/>
              <a:chExt cx="1257" cy="1590"/>
            </a:xfrm>
          </p:grpSpPr>
          <p:sp>
            <p:nvSpPr>
              <p:cNvPr id="235" name="Freeform 11"/>
              <p:cNvSpPr>
                <a:spLocks/>
              </p:cNvSpPr>
              <p:nvPr/>
            </p:nvSpPr>
            <p:spPr bwMode="auto">
              <a:xfrm>
                <a:off x="7" y="29"/>
                <a:ext cx="1251" cy="1560"/>
              </a:xfrm>
              <a:custGeom>
                <a:avLst/>
                <a:gdLst/>
                <a:ahLst/>
                <a:cxnLst>
                  <a:cxn ang="0">
                    <a:pos x="119" y="727"/>
                  </a:cxn>
                  <a:cxn ang="0">
                    <a:pos x="676" y="383"/>
                  </a:cxn>
                  <a:cxn ang="0">
                    <a:pos x="1687" y="68"/>
                  </a:cxn>
                  <a:cxn ang="0">
                    <a:pos x="2951" y="20"/>
                  </a:cxn>
                  <a:cxn ang="0">
                    <a:pos x="4002" y="215"/>
                  </a:cxn>
                  <a:cxn ang="0">
                    <a:pos x="4973" y="677"/>
                  </a:cxn>
                  <a:cxn ang="0">
                    <a:pos x="4957" y="1709"/>
                  </a:cxn>
                  <a:cxn ang="0">
                    <a:pos x="4512" y="1169"/>
                  </a:cxn>
                  <a:cxn ang="0">
                    <a:pos x="3556" y="942"/>
                  </a:cxn>
                  <a:cxn ang="0">
                    <a:pos x="2211" y="727"/>
                  </a:cxn>
                  <a:cxn ang="0">
                    <a:pos x="907" y="1031"/>
                  </a:cxn>
                  <a:cxn ang="0">
                    <a:pos x="875" y="1386"/>
                  </a:cxn>
                  <a:cxn ang="0">
                    <a:pos x="2251" y="1768"/>
                  </a:cxn>
                  <a:cxn ang="0">
                    <a:pos x="3596" y="2485"/>
                  </a:cxn>
                  <a:cxn ang="0">
                    <a:pos x="3835" y="3359"/>
                  </a:cxn>
                  <a:cxn ang="0">
                    <a:pos x="3541" y="3851"/>
                  </a:cxn>
                  <a:cxn ang="0">
                    <a:pos x="2801" y="4038"/>
                  </a:cxn>
                  <a:cxn ang="0">
                    <a:pos x="1853" y="4205"/>
                  </a:cxn>
                  <a:cxn ang="0">
                    <a:pos x="1344" y="4392"/>
                  </a:cxn>
                  <a:cxn ang="0">
                    <a:pos x="2132" y="4775"/>
                  </a:cxn>
                  <a:cxn ang="0">
                    <a:pos x="2705" y="5286"/>
                  </a:cxn>
                  <a:cxn ang="0">
                    <a:pos x="2753" y="5905"/>
                  </a:cxn>
                  <a:cxn ang="0">
                    <a:pos x="2617" y="6445"/>
                  </a:cxn>
                  <a:cxn ang="0">
                    <a:pos x="2522" y="6818"/>
                  </a:cxn>
                  <a:cxn ang="0">
                    <a:pos x="2609" y="7232"/>
                  </a:cxn>
                  <a:cxn ang="0">
                    <a:pos x="2427" y="7694"/>
                  </a:cxn>
                  <a:cxn ang="0">
                    <a:pos x="2379" y="7389"/>
                  </a:cxn>
                  <a:cxn ang="0">
                    <a:pos x="2251" y="6878"/>
                  </a:cxn>
                  <a:cxn ang="0">
                    <a:pos x="2267" y="6308"/>
                  </a:cxn>
                  <a:cxn ang="0">
                    <a:pos x="2506" y="5896"/>
                  </a:cxn>
                  <a:cxn ang="0">
                    <a:pos x="2259" y="5502"/>
                  </a:cxn>
                  <a:cxn ang="0">
                    <a:pos x="1639" y="5217"/>
                  </a:cxn>
                  <a:cxn ang="0">
                    <a:pos x="1042" y="4814"/>
                  </a:cxn>
                  <a:cxn ang="0">
                    <a:pos x="971" y="4303"/>
                  </a:cxn>
                  <a:cxn ang="0">
                    <a:pos x="1098" y="3802"/>
                  </a:cxn>
                  <a:cxn ang="0">
                    <a:pos x="1599" y="3546"/>
                  </a:cxn>
                  <a:cxn ang="0">
                    <a:pos x="2347" y="3409"/>
                  </a:cxn>
                  <a:cxn ang="0">
                    <a:pos x="3095" y="3291"/>
                  </a:cxn>
                  <a:cxn ang="0">
                    <a:pos x="3501" y="3134"/>
                  </a:cxn>
                  <a:cxn ang="0">
                    <a:pos x="3087" y="2829"/>
                  </a:cxn>
                  <a:cxn ang="0">
                    <a:pos x="2140" y="2446"/>
                  </a:cxn>
                  <a:cxn ang="0">
                    <a:pos x="1113" y="2161"/>
                  </a:cxn>
                  <a:cxn ang="0">
                    <a:pos x="231" y="1846"/>
                  </a:cxn>
                  <a:cxn ang="0">
                    <a:pos x="7" y="1444"/>
                  </a:cxn>
                </a:cxnLst>
                <a:rect l="0" t="0" r="r" b="b"/>
                <a:pathLst>
                  <a:path w="5005" h="7801">
                    <a:moveTo>
                      <a:pt x="7" y="1100"/>
                    </a:moveTo>
                    <a:lnTo>
                      <a:pt x="15" y="854"/>
                    </a:lnTo>
                    <a:lnTo>
                      <a:pt x="119" y="727"/>
                    </a:lnTo>
                    <a:lnTo>
                      <a:pt x="270" y="609"/>
                    </a:lnTo>
                    <a:lnTo>
                      <a:pt x="461" y="490"/>
                    </a:lnTo>
                    <a:lnTo>
                      <a:pt x="676" y="383"/>
                    </a:lnTo>
                    <a:lnTo>
                      <a:pt x="955" y="255"/>
                    </a:lnTo>
                    <a:lnTo>
                      <a:pt x="1337" y="137"/>
                    </a:lnTo>
                    <a:lnTo>
                      <a:pt x="1687" y="68"/>
                    </a:lnTo>
                    <a:lnTo>
                      <a:pt x="2092" y="10"/>
                    </a:lnTo>
                    <a:lnTo>
                      <a:pt x="2498" y="0"/>
                    </a:lnTo>
                    <a:lnTo>
                      <a:pt x="2951" y="20"/>
                    </a:lnTo>
                    <a:lnTo>
                      <a:pt x="3294" y="58"/>
                    </a:lnTo>
                    <a:lnTo>
                      <a:pt x="3660" y="127"/>
                    </a:lnTo>
                    <a:lnTo>
                      <a:pt x="4002" y="215"/>
                    </a:lnTo>
                    <a:lnTo>
                      <a:pt x="4273" y="305"/>
                    </a:lnTo>
                    <a:lnTo>
                      <a:pt x="4591" y="452"/>
                    </a:lnTo>
                    <a:lnTo>
                      <a:pt x="4973" y="677"/>
                    </a:lnTo>
                    <a:lnTo>
                      <a:pt x="4591" y="1090"/>
                    </a:lnTo>
                    <a:lnTo>
                      <a:pt x="5005" y="1660"/>
                    </a:lnTo>
                    <a:lnTo>
                      <a:pt x="4957" y="1709"/>
                    </a:lnTo>
                    <a:lnTo>
                      <a:pt x="4750" y="1424"/>
                    </a:lnTo>
                    <a:lnTo>
                      <a:pt x="4781" y="1542"/>
                    </a:lnTo>
                    <a:lnTo>
                      <a:pt x="4512" y="1169"/>
                    </a:lnTo>
                    <a:lnTo>
                      <a:pt x="4384" y="1316"/>
                    </a:lnTo>
                    <a:lnTo>
                      <a:pt x="3986" y="1109"/>
                    </a:lnTo>
                    <a:lnTo>
                      <a:pt x="3556" y="942"/>
                    </a:lnTo>
                    <a:lnTo>
                      <a:pt x="3095" y="805"/>
                    </a:lnTo>
                    <a:lnTo>
                      <a:pt x="2705" y="737"/>
                    </a:lnTo>
                    <a:lnTo>
                      <a:pt x="2211" y="727"/>
                    </a:lnTo>
                    <a:lnTo>
                      <a:pt x="1742" y="766"/>
                    </a:lnTo>
                    <a:lnTo>
                      <a:pt x="1384" y="844"/>
                    </a:lnTo>
                    <a:lnTo>
                      <a:pt x="907" y="1031"/>
                    </a:lnTo>
                    <a:lnTo>
                      <a:pt x="644" y="1169"/>
                    </a:lnTo>
                    <a:lnTo>
                      <a:pt x="477" y="1286"/>
                    </a:lnTo>
                    <a:lnTo>
                      <a:pt x="875" y="1386"/>
                    </a:lnTo>
                    <a:lnTo>
                      <a:pt x="1337" y="1493"/>
                    </a:lnTo>
                    <a:lnTo>
                      <a:pt x="1758" y="1611"/>
                    </a:lnTo>
                    <a:lnTo>
                      <a:pt x="2251" y="1768"/>
                    </a:lnTo>
                    <a:lnTo>
                      <a:pt x="2809" y="1985"/>
                    </a:lnTo>
                    <a:lnTo>
                      <a:pt x="3238" y="2200"/>
                    </a:lnTo>
                    <a:lnTo>
                      <a:pt x="3596" y="2485"/>
                    </a:lnTo>
                    <a:lnTo>
                      <a:pt x="3843" y="2790"/>
                    </a:lnTo>
                    <a:lnTo>
                      <a:pt x="3843" y="3164"/>
                    </a:lnTo>
                    <a:lnTo>
                      <a:pt x="3835" y="3359"/>
                    </a:lnTo>
                    <a:lnTo>
                      <a:pt x="3811" y="3616"/>
                    </a:lnTo>
                    <a:lnTo>
                      <a:pt x="3699" y="3743"/>
                    </a:lnTo>
                    <a:lnTo>
                      <a:pt x="3541" y="3851"/>
                    </a:lnTo>
                    <a:lnTo>
                      <a:pt x="3349" y="3920"/>
                    </a:lnTo>
                    <a:lnTo>
                      <a:pt x="3095" y="3989"/>
                    </a:lnTo>
                    <a:lnTo>
                      <a:pt x="2801" y="4038"/>
                    </a:lnTo>
                    <a:lnTo>
                      <a:pt x="2482" y="4097"/>
                    </a:lnTo>
                    <a:lnTo>
                      <a:pt x="2164" y="4136"/>
                    </a:lnTo>
                    <a:lnTo>
                      <a:pt x="1853" y="4205"/>
                    </a:lnTo>
                    <a:lnTo>
                      <a:pt x="1575" y="4273"/>
                    </a:lnTo>
                    <a:lnTo>
                      <a:pt x="1416" y="4343"/>
                    </a:lnTo>
                    <a:lnTo>
                      <a:pt x="1344" y="4392"/>
                    </a:lnTo>
                    <a:lnTo>
                      <a:pt x="1575" y="4510"/>
                    </a:lnTo>
                    <a:lnTo>
                      <a:pt x="1869" y="4637"/>
                    </a:lnTo>
                    <a:lnTo>
                      <a:pt x="2132" y="4775"/>
                    </a:lnTo>
                    <a:lnTo>
                      <a:pt x="2387" y="4942"/>
                    </a:lnTo>
                    <a:lnTo>
                      <a:pt x="2585" y="5109"/>
                    </a:lnTo>
                    <a:lnTo>
                      <a:pt x="2705" y="5286"/>
                    </a:lnTo>
                    <a:lnTo>
                      <a:pt x="2745" y="5531"/>
                    </a:lnTo>
                    <a:lnTo>
                      <a:pt x="2753" y="5728"/>
                    </a:lnTo>
                    <a:lnTo>
                      <a:pt x="2753" y="5905"/>
                    </a:lnTo>
                    <a:lnTo>
                      <a:pt x="2745" y="6121"/>
                    </a:lnTo>
                    <a:lnTo>
                      <a:pt x="2721" y="6278"/>
                    </a:lnTo>
                    <a:lnTo>
                      <a:pt x="2617" y="6445"/>
                    </a:lnTo>
                    <a:lnTo>
                      <a:pt x="2522" y="6563"/>
                    </a:lnTo>
                    <a:lnTo>
                      <a:pt x="2490" y="6691"/>
                    </a:lnTo>
                    <a:lnTo>
                      <a:pt x="2522" y="6818"/>
                    </a:lnTo>
                    <a:lnTo>
                      <a:pt x="2585" y="6957"/>
                    </a:lnTo>
                    <a:lnTo>
                      <a:pt x="2617" y="7084"/>
                    </a:lnTo>
                    <a:lnTo>
                      <a:pt x="2609" y="7232"/>
                    </a:lnTo>
                    <a:lnTo>
                      <a:pt x="2538" y="7399"/>
                    </a:lnTo>
                    <a:lnTo>
                      <a:pt x="2482" y="7546"/>
                    </a:lnTo>
                    <a:lnTo>
                      <a:pt x="2427" y="7694"/>
                    </a:lnTo>
                    <a:lnTo>
                      <a:pt x="2403" y="7801"/>
                    </a:lnTo>
                    <a:lnTo>
                      <a:pt x="2387" y="7614"/>
                    </a:lnTo>
                    <a:lnTo>
                      <a:pt x="2379" y="7389"/>
                    </a:lnTo>
                    <a:lnTo>
                      <a:pt x="2363" y="7212"/>
                    </a:lnTo>
                    <a:lnTo>
                      <a:pt x="2316" y="7055"/>
                    </a:lnTo>
                    <a:lnTo>
                      <a:pt x="2251" y="6878"/>
                    </a:lnTo>
                    <a:lnTo>
                      <a:pt x="2235" y="6691"/>
                    </a:lnTo>
                    <a:lnTo>
                      <a:pt x="2243" y="6505"/>
                    </a:lnTo>
                    <a:lnTo>
                      <a:pt x="2267" y="6308"/>
                    </a:lnTo>
                    <a:lnTo>
                      <a:pt x="2331" y="6131"/>
                    </a:lnTo>
                    <a:lnTo>
                      <a:pt x="2419" y="5993"/>
                    </a:lnTo>
                    <a:lnTo>
                      <a:pt x="2506" y="5896"/>
                    </a:lnTo>
                    <a:lnTo>
                      <a:pt x="2474" y="5709"/>
                    </a:lnTo>
                    <a:lnTo>
                      <a:pt x="2363" y="5571"/>
                    </a:lnTo>
                    <a:lnTo>
                      <a:pt x="2259" y="5502"/>
                    </a:lnTo>
                    <a:lnTo>
                      <a:pt x="2108" y="5414"/>
                    </a:lnTo>
                    <a:lnTo>
                      <a:pt x="1917" y="5335"/>
                    </a:lnTo>
                    <a:lnTo>
                      <a:pt x="1639" y="5217"/>
                    </a:lnTo>
                    <a:lnTo>
                      <a:pt x="1392" y="5099"/>
                    </a:lnTo>
                    <a:lnTo>
                      <a:pt x="1209" y="4982"/>
                    </a:lnTo>
                    <a:lnTo>
                      <a:pt x="1042" y="4814"/>
                    </a:lnTo>
                    <a:lnTo>
                      <a:pt x="994" y="4677"/>
                    </a:lnTo>
                    <a:lnTo>
                      <a:pt x="986" y="4500"/>
                    </a:lnTo>
                    <a:lnTo>
                      <a:pt x="971" y="4303"/>
                    </a:lnTo>
                    <a:lnTo>
                      <a:pt x="979" y="4156"/>
                    </a:lnTo>
                    <a:lnTo>
                      <a:pt x="1010" y="3950"/>
                    </a:lnTo>
                    <a:lnTo>
                      <a:pt x="1098" y="3802"/>
                    </a:lnTo>
                    <a:lnTo>
                      <a:pt x="1241" y="3694"/>
                    </a:lnTo>
                    <a:lnTo>
                      <a:pt x="1400" y="3616"/>
                    </a:lnTo>
                    <a:lnTo>
                      <a:pt x="1599" y="3546"/>
                    </a:lnTo>
                    <a:lnTo>
                      <a:pt x="1830" y="3488"/>
                    </a:lnTo>
                    <a:lnTo>
                      <a:pt x="2092" y="3439"/>
                    </a:lnTo>
                    <a:lnTo>
                      <a:pt x="2347" y="3409"/>
                    </a:lnTo>
                    <a:lnTo>
                      <a:pt x="2593" y="3369"/>
                    </a:lnTo>
                    <a:lnTo>
                      <a:pt x="2856" y="3331"/>
                    </a:lnTo>
                    <a:lnTo>
                      <a:pt x="3095" y="3291"/>
                    </a:lnTo>
                    <a:lnTo>
                      <a:pt x="3286" y="3232"/>
                    </a:lnTo>
                    <a:lnTo>
                      <a:pt x="3445" y="3194"/>
                    </a:lnTo>
                    <a:lnTo>
                      <a:pt x="3501" y="3134"/>
                    </a:lnTo>
                    <a:lnTo>
                      <a:pt x="3445" y="3055"/>
                    </a:lnTo>
                    <a:lnTo>
                      <a:pt x="3278" y="2937"/>
                    </a:lnTo>
                    <a:lnTo>
                      <a:pt x="3087" y="2829"/>
                    </a:lnTo>
                    <a:lnTo>
                      <a:pt x="2832" y="2712"/>
                    </a:lnTo>
                    <a:lnTo>
                      <a:pt x="2530" y="2584"/>
                    </a:lnTo>
                    <a:lnTo>
                      <a:pt x="2140" y="2446"/>
                    </a:lnTo>
                    <a:lnTo>
                      <a:pt x="1742" y="2328"/>
                    </a:lnTo>
                    <a:lnTo>
                      <a:pt x="1440" y="2250"/>
                    </a:lnTo>
                    <a:lnTo>
                      <a:pt x="1113" y="2161"/>
                    </a:lnTo>
                    <a:lnTo>
                      <a:pt x="763" y="2053"/>
                    </a:lnTo>
                    <a:lnTo>
                      <a:pt x="445" y="1945"/>
                    </a:lnTo>
                    <a:lnTo>
                      <a:pt x="231" y="1846"/>
                    </a:lnTo>
                    <a:lnTo>
                      <a:pt x="79" y="1729"/>
                    </a:lnTo>
                    <a:lnTo>
                      <a:pt x="23" y="1621"/>
                    </a:lnTo>
                    <a:lnTo>
                      <a:pt x="7" y="1444"/>
                    </a:lnTo>
                    <a:lnTo>
                      <a:pt x="0" y="1286"/>
                    </a:lnTo>
                    <a:lnTo>
                      <a:pt x="7" y="1100"/>
                    </a:lnTo>
                    <a:close/>
                  </a:path>
                </a:pathLst>
              </a:custGeom>
              <a:solidFill>
                <a:srgbClr val="000000"/>
              </a:solidFill>
              <a:ln w="9525">
                <a:noFill/>
                <a:round/>
                <a:headEnd/>
                <a:tailEnd/>
              </a:ln>
            </p:spPr>
            <p:txBody>
              <a:bodyPr/>
              <a:lstStyle/>
              <a:p>
                <a:endParaRPr lang="en-US"/>
              </a:p>
            </p:txBody>
          </p:sp>
          <p:sp>
            <p:nvSpPr>
              <p:cNvPr id="236" name="Freeform 12"/>
              <p:cNvSpPr>
                <a:spLocks/>
              </p:cNvSpPr>
              <p:nvPr/>
            </p:nvSpPr>
            <p:spPr bwMode="auto">
              <a:xfrm>
                <a:off x="8" y="172"/>
                <a:ext cx="30" cy="29"/>
              </a:xfrm>
              <a:custGeom>
                <a:avLst/>
                <a:gdLst/>
                <a:ahLst/>
                <a:cxnLst>
                  <a:cxn ang="0">
                    <a:pos x="22" y="149"/>
                  </a:cxn>
                  <a:cxn ang="0">
                    <a:pos x="0" y="130"/>
                  </a:cxn>
                  <a:cxn ang="0">
                    <a:pos x="103" y="3"/>
                  </a:cxn>
                  <a:cxn ang="0">
                    <a:pos x="106" y="0"/>
                  </a:cxn>
                  <a:cxn ang="0">
                    <a:pos x="121" y="26"/>
                  </a:cxn>
                  <a:cxn ang="0">
                    <a:pos x="22" y="149"/>
                  </a:cxn>
                </a:cxnLst>
                <a:rect l="0" t="0" r="r" b="b"/>
                <a:pathLst>
                  <a:path w="121" h="149">
                    <a:moveTo>
                      <a:pt x="22" y="149"/>
                    </a:moveTo>
                    <a:lnTo>
                      <a:pt x="0" y="130"/>
                    </a:lnTo>
                    <a:lnTo>
                      <a:pt x="103" y="3"/>
                    </a:lnTo>
                    <a:lnTo>
                      <a:pt x="106" y="0"/>
                    </a:lnTo>
                    <a:lnTo>
                      <a:pt x="121" y="26"/>
                    </a:lnTo>
                    <a:lnTo>
                      <a:pt x="22" y="149"/>
                    </a:lnTo>
                    <a:close/>
                  </a:path>
                </a:pathLst>
              </a:custGeom>
              <a:solidFill>
                <a:srgbClr val="000000"/>
              </a:solidFill>
              <a:ln w="9525">
                <a:noFill/>
                <a:round/>
                <a:headEnd/>
                <a:tailEnd/>
              </a:ln>
            </p:spPr>
            <p:txBody>
              <a:bodyPr/>
              <a:lstStyle/>
              <a:p>
                <a:endParaRPr lang="en-US"/>
              </a:p>
            </p:txBody>
          </p:sp>
          <p:sp>
            <p:nvSpPr>
              <p:cNvPr id="237" name="Freeform 13"/>
              <p:cNvSpPr>
                <a:spLocks/>
              </p:cNvSpPr>
              <p:nvPr/>
            </p:nvSpPr>
            <p:spPr bwMode="auto">
              <a:xfrm>
                <a:off x="35" y="148"/>
                <a:ext cx="41" cy="29"/>
              </a:xfrm>
              <a:custGeom>
                <a:avLst/>
                <a:gdLst/>
                <a:ahLst/>
                <a:cxnLst>
                  <a:cxn ang="0">
                    <a:pos x="15" y="145"/>
                  </a:cxn>
                  <a:cxn ang="0">
                    <a:pos x="0" y="119"/>
                  </a:cxn>
                  <a:cxn ang="0">
                    <a:pos x="151" y="2"/>
                  </a:cxn>
                  <a:cxn ang="0">
                    <a:pos x="152" y="0"/>
                  </a:cxn>
                  <a:cxn ang="0">
                    <a:pos x="165" y="29"/>
                  </a:cxn>
                  <a:cxn ang="0">
                    <a:pos x="15" y="145"/>
                  </a:cxn>
                </a:cxnLst>
                <a:rect l="0" t="0" r="r" b="b"/>
                <a:pathLst>
                  <a:path w="165" h="145">
                    <a:moveTo>
                      <a:pt x="15" y="145"/>
                    </a:moveTo>
                    <a:lnTo>
                      <a:pt x="0" y="119"/>
                    </a:lnTo>
                    <a:lnTo>
                      <a:pt x="151" y="2"/>
                    </a:lnTo>
                    <a:lnTo>
                      <a:pt x="152" y="0"/>
                    </a:lnTo>
                    <a:lnTo>
                      <a:pt x="165" y="29"/>
                    </a:lnTo>
                    <a:lnTo>
                      <a:pt x="15" y="145"/>
                    </a:lnTo>
                    <a:close/>
                  </a:path>
                </a:pathLst>
              </a:custGeom>
              <a:solidFill>
                <a:srgbClr val="000000"/>
              </a:solidFill>
              <a:ln w="9525">
                <a:noFill/>
                <a:round/>
                <a:headEnd/>
                <a:tailEnd/>
              </a:ln>
            </p:spPr>
            <p:txBody>
              <a:bodyPr/>
              <a:lstStyle/>
              <a:p>
                <a:endParaRPr lang="en-US"/>
              </a:p>
            </p:txBody>
          </p:sp>
          <p:sp>
            <p:nvSpPr>
              <p:cNvPr id="238" name="Freeform 14"/>
              <p:cNvSpPr>
                <a:spLocks/>
              </p:cNvSpPr>
              <p:nvPr/>
            </p:nvSpPr>
            <p:spPr bwMode="auto">
              <a:xfrm>
                <a:off x="72" y="124"/>
                <a:ext cx="51" cy="30"/>
              </a:xfrm>
              <a:custGeom>
                <a:avLst/>
                <a:gdLst/>
                <a:ahLst/>
                <a:cxnLst>
                  <a:cxn ang="0">
                    <a:pos x="13" y="148"/>
                  </a:cxn>
                  <a:cxn ang="0">
                    <a:pos x="0" y="119"/>
                  </a:cxn>
                  <a:cxn ang="0">
                    <a:pos x="191" y="2"/>
                  </a:cxn>
                  <a:cxn ang="0">
                    <a:pos x="192" y="0"/>
                  </a:cxn>
                  <a:cxn ang="0">
                    <a:pos x="202" y="31"/>
                  </a:cxn>
                  <a:cxn ang="0">
                    <a:pos x="13" y="148"/>
                  </a:cxn>
                </a:cxnLst>
                <a:rect l="0" t="0" r="r" b="b"/>
                <a:pathLst>
                  <a:path w="202" h="148">
                    <a:moveTo>
                      <a:pt x="13" y="148"/>
                    </a:moveTo>
                    <a:lnTo>
                      <a:pt x="0" y="119"/>
                    </a:lnTo>
                    <a:lnTo>
                      <a:pt x="191" y="2"/>
                    </a:lnTo>
                    <a:lnTo>
                      <a:pt x="192" y="0"/>
                    </a:lnTo>
                    <a:lnTo>
                      <a:pt x="202" y="31"/>
                    </a:lnTo>
                    <a:lnTo>
                      <a:pt x="13" y="148"/>
                    </a:lnTo>
                    <a:close/>
                  </a:path>
                </a:pathLst>
              </a:custGeom>
              <a:solidFill>
                <a:srgbClr val="000000"/>
              </a:solidFill>
              <a:ln w="9525">
                <a:noFill/>
                <a:round/>
                <a:headEnd/>
                <a:tailEnd/>
              </a:ln>
            </p:spPr>
            <p:txBody>
              <a:bodyPr/>
              <a:lstStyle/>
              <a:p>
                <a:endParaRPr lang="en-US"/>
              </a:p>
            </p:txBody>
          </p:sp>
          <p:sp>
            <p:nvSpPr>
              <p:cNvPr id="239" name="Freeform 15"/>
              <p:cNvSpPr>
                <a:spLocks/>
              </p:cNvSpPr>
              <p:nvPr/>
            </p:nvSpPr>
            <p:spPr bwMode="auto">
              <a:xfrm>
                <a:off x="121" y="103"/>
                <a:ext cx="56" cy="27"/>
              </a:xfrm>
              <a:custGeom>
                <a:avLst/>
                <a:gdLst/>
                <a:ahLst/>
                <a:cxnLst>
                  <a:cxn ang="0">
                    <a:pos x="10" y="138"/>
                  </a:cxn>
                  <a:cxn ang="0">
                    <a:pos x="0" y="107"/>
                  </a:cxn>
                  <a:cxn ang="0">
                    <a:pos x="215" y="0"/>
                  </a:cxn>
                  <a:cxn ang="0">
                    <a:pos x="215" y="0"/>
                  </a:cxn>
                  <a:cxn ang="0">
                    <a:pos x="225" y="31"/>
                  </a:cxn>
                  <a:cxn ang="0">
                    <a:pos x="10" y="138"/>
                  </a:cxn>
                </a:cxnLst>
                <a:rect l="0" t="0" r="r" b="b"/>
                <a:pathLst>
                  <a:path w="225" h="138">
                    <a:moveTo>
                      <a:pt x="10" y="138"/>
                    </a:moveTo>
                    <a:lnTo>
                      <a:pt x="0" y="107"/>
                    </a:lnTo>
                    <a:lnTo>
                      <a:pt x="215" y="0"/>
                    </a:lnTo>
                    <a:lnTo>
                      <a:pt x="215" y="0"/>
                    </a:lnTo>
                    <a:lnTo>
                      <a:pt x="225" y="31"/>
                    </a:lnTo>
                    <a:lnTo>
                      <a:pt x="10" y="138"/>
                    </a:lnTo>
                    <a:close/>
                  </a:path>
                </a:pathLst>
              </a:custGeom>
              <a:solidFill>
                <a:srgbClr val="000000"/>
              </a:solidFill>
              <a:ln w="9525">
                <a:noFill/>
                <a:round/>
                <a:headEnd/>
                <a:tailEnd/>
              </a:ln>
            </p:spPr>
            <p:txBody>
              <a:bodyPr/>
              <a:lstStyle/>
              <a:p>
                <a:endParaRPr lang="en-US"/>
              </a:p>
            </p:txBody>
          </p:sp>
          <p:sp>
            <p:nvSpPr>
              <p:cNvPr id="240" name="Freeform 16"/>
              <p:cNvSpPr>
                <a:spLocks/>
              </p:cNvSpPr>
              <p:nvPr/>
            </p:nvSpPr>
            <p:spPr bwMode="auto">
              <a:xfrm>
                <a:off x="174" y="77"/>
                <a:ext cx="72" cy="32"/>
              </a:xfrm>
              <a:custGeom>
                <a:avLst/>
                <a:gdLst/>
                <a:ahLst/>
                <a:cxnLst>
                  <a:cxn ang="0">
                    <a:pos x="10" y="160"/>
                  </a:cxn>
                  <a:cxn ang="0">
                    <a:pos x="0" y="129"/>
                  </a:cxn>
                  <a:cxn ang="0">
                    <a:pos x="279" y="1"/>
                  </a:cxn>
                  <a:cxn ang="0">
                    <a:pos x="281" y="0"/>
                  </a:cxn>
                  <a:cxn ang="0">
                    <a:pos x="288" y="32"/>
                  </a:cxn>
                  <a:cxn ang="0">
                    <a:pos x="10" y="160"/>
                  </a:cxn>
                </a:cxnLst>
                <a:rect l="0" t="0" r="r" b="b"/>
                <a:pathLst>
                  <a:path w="288" h="160">
                    <a:moveTo>
                      <a:pt x="10" y="160"/>
                    </a:moveTo>
                    <a:lnTo>
                      <a:pt x="0" y="129"/>
                    </a:lnTo>
                    <a:lnTo>
                      <a:pt x="279" y="1"/>
                    </a:lnTo>
                    <a:lnTo>
                      <a:pt x="281" y="0"/>
                    </a:lnTo>
                    <a:lnTo>
                      <a:pt x="288" y="32"/>
                    </a:lnTo>
                    <a:lnTo>
                      <a:pt x="10" y="160"/>
                    </a:lnTo>
                    <a:close/>
                  </a:path>
                </a:pathLst>
              </a:custGeom>
              <a:solidFill>
                <a:srgbClr val="000000"/>
              </a:solidFill>
              <a:ln w="9525">
                <a:noFill/>
                <a:round/>
                <a:headEnd/>
                <a:tailEnd/>
              </a:ln>
            </p:spPr>
            <p:txBody>
              <a:bodyPr/>
              <a:lstStyle/>
              <a:p>
                <a:endParaRPr lang="en-US"/>
              </a:p>
            </p:txBody>
          </p:sp>
          <p:sp>
            <p:nvSpPr>
              <p:cNvPr id="241" name="Freeform 17"/>
              <p:cNvSpPr>
                <a:spLocks/>
              </p:cNvSpPr>
              <p:nvPr/>
            </p:nvSpPr>
            <p:spPr bwMode="auto">
              <a:xfrm>
                <a:off x="244" y="53"/>
                <a:ext cx="97" cy="30"/>
              </a:xfrm>
              <a:custGeom>
                <a:avLst/>
                <a:gdLst/>
                <a:ahLst/>
                <a:cxnLst>
                  <a:cxn ang="0">
                    <a:pos x="7" y="150"/>
                  </a:cxn>
                  <a:cxn ang="0">
                    <a:pos x="0" y="118"/>
                  </a:cxn>
                  <a:cxn ang="0">
                    <a:pos x="381" y="0"/>
                  </a:cxn>
                  <a:cxn ang="0">
                    <a:pos x="382" y="0"/>
                  </a:cxn>
                  <a:cxn ang="0">
                    <a:pos x="387" y="32"/>
                  </a:cxn>
                  <a:cxn ang="0">
                    <a:pos x="7" y="150"/>
                  </a:cxn>
                </a:cxnLst>
                <a:rect l="0" t="0" r="r" b="b"/>
                <a:pathLst>
                  <a:path w="387" h="150">
                    <a:moveTo>
                      <a:pt x="7" y="150"/>
                    </a:moveTo>
                    <a:lnTo>
                      <a:pt x="0" y="118"/>
                    </a:lnTo>
                    <a:lnTo>
                      <a:pt x="381" y="0"/>
                    </a:lnTo>
                    <a:lnTo>
                      <a:pt x="382" y="0"/>
                    </a:lnTo>
                    <a:lnTo>
                      <a:pt x="387" y="32"/>
                    </a:lnTo>
                    <a:lnTo>
                      <a:pt x="7" y="150"/>
                    </a:lnTo>
                    <a:close/>
                  </a:path>
                </a:pathLst>
              </a:custGeom>
              <a:solidFill>
                <a:srgbClr val="000000"/>
              </a:solidFill>
              <a:ln w="9525">
                <a:noFill/>
                <a:round/>
                <a:headEnd/>
                <a:tailEnd/>
              </a:ln>
            </p:spPr>
            <p:txBody>
              <a:bodyPr/>
              <a:lstStyle/>
              <a:p>
                <a:endParaRPr lang="en-US"/>
              </a:p>
            </p:txBody>
          </p:sp>
          <p:sp>
            <p:nvSpPr>
              <p:cNvPr id="242" name="Freeform 18"/>
              <p:cNvSpPr>
                <a:spLocks/>
              </p:cNvSpPr>
              <p:nvPr/>
            </p:nvSpPr>
            <p:spPr bwMode="auto">
              <a:xfrm>
                <a:off x="340" y="39"/>
                <a:ext cx="89" cy="21"/>
              </a:xfrm>
              <a:custGeom>
                <a:avLst/>
                <a:gdLst/>
                <a:ahLst/>
                <a:cxnLst>
                  <a:cxn ang="0">
                    <a:pos x="5" y="101"/>
                  </a:cxn>
                  <a:cxn ang="0">
                    <a:pos x="0" y="69"/>
                  </a:cxn>
                  <a:cxn ang="0">
                    <a:pos x="351" y="0"/>
                  </a:cxn>
                  <a:cxn ang="0">
                    <a:pos x="351" y="0"/>
                  </a:cxn>
                  <a:cxn ang="0">
                    <a:pos x="355" y="32"/>
                  </a:cxn>
                  <a:cxn ang="0">
                    <a:pos x="5" y="101"/>
                  </a:cxn>
                </a:cxnLst>
                <a:rect l="0" t="0" r="r" b="b"/>
                <a:pathLst>
                  <a:path w="355" h="101">
                    <a:moveTo>
                      <a:pt x="5" y="101"/>
                    </a:moveTo>
                    <a:lnTo>
                      <a:pt x="0" y="69"/>
                    </a:lnTo>
                    <a:lnTo>
                      <a:pt x="351" y="0"/>
                    </a:lnTo>
                    <a:lnTo>
                      <a:pt x="351" y="0"/>
                    </a:lnTo>
                    <a:lnTo>
                      <a:pt x="355" y="32"/>
                    </a:lnTo>
                    <a:lnTo>
                      <a:pt x="5" y="101"/>
                    </a:lnTo>
                    <a:close/>
                  </a:path>
                </a:pathLst>
              </a:custGeom>
              <a:solidFill>
                <a:srgbClr val="000000"/>
              </a:solidFill>
              <a:ln w="9525">
                <a:noFill/>
                <a:round/>
                <a:headEnd/>
                <a:tailEnd/>
              </a:ln>
            </p:spPr>
            <p:txBody>
              <a:bodyPr/>
              <a:lstStyle/>
              <a:p>
                <a:endParaRPr lang="en-US"/>
              </a:p>
            </p:txBody>
          </p:sp>
          <p:sp>
            <p:nvSpPr>
              <p:cNvPr id="243" name="Freeform 19"/>
              <p:cNvSpPr>
                <a:spLocks/>
              </p:cNvSpPr>
              <p:nvPr/>
            </p:nvSpPr>
            <p:spPr bwMode="auto">
              <a:xfrm>
                <a:off x="428" y="27"/>
                <a:ext cx="102" cy="19"/>
              </a:xfrm>
              <a:custGeom>
                <a:avLst/>
                <a:gdLst/>
                <a:ahLst/>
                <a:cxnLst>
                  <a:cxn ang="0">
                    <a:pos x="4" y="92"/>
                  </a:cxn>
                  <a:cxn ang="0">
                    <a:pos x="0" y="60"/>
                  </a:cxn>
                  <a:cxn ang="0">
                    <a:pos x="406" y="2"/>
                  </a:cxn>
                  <a:cxn ang="0">
                    <a:pos x="407" y="0"/>
                  </a:cxn>
                  <a:cxn ang="0">
                    <a:pos x="408" y="34"/>
                  </a:cxn>
                  <a:cxn ang="0">
                    <a:pos x="4" y="92"/>
                  </a:cxn>
                </a:cxnLst>
                <a:rect l="0" t="0" r="r" b="b"/>
                <a:pathLst>
                  <a:path w="408" h="92">
                    <a:moveTo>
                      <a:pt x="4" y="92"/>
                    </a:moveTo>
                    <a:lnTo>
                      <a:pt x="0" y="60"/>
                    </a:lnTo>
                    <a:lnTo>
                      <a:pt x="406" y="2"/>
                    </a:lnTo>
                    <a:lnTo>
                      <a:pt x="407" y="0"/>
                    </a:lnTo>
                    <a:lnTo>
                      <a:pt x="408" y="34"/>
                    </a:lnTo>
                    <a:lnTo>
                      <a:pt x="4" y="92"/>
                    </a:lnTo>
                    <a:close/>
                  </a:path>
                </a:pathLst>
              </a:custGeom>
              <a:solidFill>
                <a:srgbClr val="000000"/>
              </a:solidFill>
              <a:ln w="9525">
                <a:noFill/>
                <a:round/>
                <a:headEnd/>
                <a:tailEnd/>
              </a:ln>
            </p:spPr>
            <p:txBody>
              <a:bodyPr/>
              <a:lstStyle/>
              <a:p>
                <a:endParaRPr lang="en-US"/>
              </a:p>
            </p:txBody>
          </p:sp>
          <p:sp>
            <p:nvSpPr>
              <p:cNvPr id="244" name="Freeform 20"/>
              <p:cNvSpPr>
                <a:spLocks/>
              </p:cNvSpPr>
              <p:nvPr/>
            </p:nvSpPr>
            <p:spPr bwMode="auto">
              <a:xfrm>
                <a:off x="529" y="26"/>
                <a:ext cx="102" cy="8"/>
              </a:xfrm>
              <a:custGeom>
                <a:avLst/>
                <a:gdLst/>
                <a:ahLst/>
                <a:cxnLst>
                  <a:cxn ang="0">
                    <a:pos x="1" y="42"/>
                  </a:cxn>
                  <a:cxn ang="0">
                    <a:pos x="0" y="8"/>
                  </a:cxn>
                  <a:cxn ang="0">
                    <a:pos x="406" y="0"/>
                  </a:cxn>
                  <a:cxn ang="0">
                    <a:pos x="407" y="0"/>
                  </a:cxn>
                  <a:cxn ang="0">
                    <a:pos x="406" y="32"/>
                  </a:cxn>
                  <a:cxn ang="0">
                    <a:pos x="1" y="42"/>
                  </a:cxn>
                </a:cxnLst>
                <a:rect l="0" t="0" r="r" b="b"/>
                <a:pathLst>
                  <a:path w="407" h="42">
                    <a:moveTo>
                      <a:pt x="1" y="42"/>
                    </a:moveTo>
                    <a:lnTo>
                      <a:pt x="0" y="8"/>
                    </a:lnTo>
                    <a:lnTo>
                      <a:pt x="406" y="0"/>
                    </a:lnTo>
                    <a:lnTo>
                      <a:pt x="407" y="0"/>
                    </a:lnTo>
                    <a:lnTo>
                      <a:pt x="406" y="32"/>
                    </a:lnTo>
                    <a:lnTo>
                      <a:pt x="1" y="42"/>
                    </a:lnTo>
                    <a:close/>
                  </a:path>
                </a:pathLst>
              </a:custGeom>
              <a:solidFill>
                <a:srgbClr val="000000"/>
              </a:solidFill>
              <a:ln w="9525">
                <a:noFill/>
                <a:round/>
                <a:headEnd/>
                <a:tailEnd/>
              </a:ln>
            </p:spPr>
            <p:txBody>
              <a:bodyPr/>
              <a:lstStyle/>
              <a:p>
                <a:endParaRPr lang="en-US"/>
              </a:p>
            </p:txBody>
          </p:sp>
          <p:sp>
            <p:nvSpPr>
              <p:cNvPr id="245" name="Freeform 21"/>
              <p:cNvSpPr>
                <a:spLocks/>
              </p:cNvSpPr>
              <p:nvPr/>
            </p:nvSpPr>
            <p:spPr bwMode="auto">
              <a:xfrm>
                <a:off x="631" y="26"/>
                <a:ext cx="114" cy="10"/>
              </a:xfrm>
              <a:custGeom>
                <a:avLst/>
                <a:gdLst/>
                <a:ahLst/>
                <a:cxnLst>
                  <a:cxn ang="0">
                    <a:pos x="0" y="32"/>
                  </a:cxn>
                  <a:cxn ang="0">
                    <a:pos x="1" y="0"/>
                  </a:cxn>
                  <a:cxn ang="0">
                    <a:pos x="454" y="18"/>
                  </a:cxn>
                  <a:cxn ang="0">
                    <a:pos x="455" y="18"/>
                  </a:cxn>
                  <a:cxn ang="0">
                    <a:pos x="452" y="52"/>
                  </a:cxn>
                  <a:cxn ang="0">
                    <a:pos x="0" y="32"/>
                  </a:cxn>
                </a:cxnLst>
                <a:rect l="0" t="0" r="r" b="b"/>
                <a:pathLst>
                  <a:path w="455" h="52">
                    <a:moveTo>
                      <a:pt x="0" y="32"/>
                    </a:moveTo>
                    <a:lnTo>
                      <a:pt x="1" y="0"/>
                    </a:lnTo>
                    <a:lnTo>
                      <a:pt x="454" y="18"/>
                    </a:lnTo>
                    <a:lnTo>
                      <a:pt x="455" y="18"/>
                    </a:lnTo>
                    <a:lnTo>
                      <a:pt x="452" y="52"/>
                    </a:lnTo>
                    <a:lnTo>
                      <a:pt x="0" y="32"/>
                    </a:lnTo>
                    <a:close/>
                  </a:path>
                </a:pathLst>
              </a:custGeom>
              <a:solidFill>
                <a:srgbClr val="000000"/>
              </a:solidFill>
              <a:ln w="9525">
                <a:noFill/>
                <a:round/>
                <a:headEnd/>
                <a:tailEnd/>
              </a:ln>
            </p:spPr>
            <p:txBody>
              <a:bodyPr/>
              <a:lstStyle/>
              <a:p>
                <a:endParaRPr lang="en-US"/>
              </a:p>
            </p:txBody>
          </p:sp>
          <p:sp>
            <p:nvSpPr>
              <p:cNvPr id="246" name="Freeform 22"/>
              <p:cNvSpPr>
                <a:spLocks/>
              </p:cNvSpPr>
              <p:nvPr/>
            </p:nvSpPr>
            <p:spPr bwMode="auto">
              <a:xfrm>
                <a:off x="744" y="29"/>
                <a:ext cx="87" cy="15"/>
              </a:xfrm>
              <a:custGeom>
                <a:avLst/>
                <a:gdLst/>
                <a:ahLst/>
                <a:cxnLst>
                  <a:cxn ang="0">
                    <a:pos x="0" y="34"/>
                  </a:cxn>
                  <a:cxn ang="0">
                    <a:pos x="3" y="0"/>
                  </a:cxn>
                  <a:cxn ang="0">
                    <a:pos x="345" y="40"/>
                  </a:cxn>
                  <a:cxn ang="0">
                    <a:pos x="346" y="40"/>
                  </a:cxn>
                  <a:cxn ang="0">
                    <a:pos x="342" y="72"/>
                  </a:cxn>
                  <a:cxn ang="0">
                    <a:pos x="0" y="34"/>
                  </a:cxn>
                </a:cxnLst>
                <a:rect l="0" t="0" r="r" b="b"/>
                <a:pathLst>
                  <a:path w="346" h="72">
                    <a:moveTo>
                      <a:pt x="0" y="34"/>
                    </a:moveTo>
                    <a:lnTo>
                      <a:pt x="3" y="0"/>
                    </a:lnTo>
                    <a:lnTo>
                      <a:pt x="345" y="40"/>
                    </a:lnTo>
                    <a:lnTo>
                      <a:pt x="346" y="40"/>
                    </a:lnTo>
                    <a:lnTo>
                      <a:pt x="342" y="72"/>
                    </a:lnTo>
                    <a:lnTo>
                      <a:pt x="0" y="34"/>
                    </a:lnTo>
                    <a:close/>
                  </a:path>
                </a:pathLst>
              </a:custGeom>
              <a:solidFill>
                <a:srgbClr val="000000"/>
              </a:solidFill>
              <a:ln w="9525">
                <a:noFill/>
                <a:round/>
                <a:headEnd/>
                <a:tailEnd/>
              </a:ln>
            </p:spPr>
            <p:txBody>
              <a:bodyPr/>
              <a:lstStyle/>
              <a:p>
                <a:endParaRPr lang="en-US"/>
              </a:p>
            </p:txBody>
          </p:sp>
          <p:sp>
            <p:nvSpPr>
              <p:cNvPr id="247" name="Freeform 23"/>
              <p:cNvSpPr>
                <a:spLocks/>
              </p:cNvSpPr>
              <p:nvPr/>
            </p:nvSpPr>
            <p:spPr bwMode="auto">
              <a:xfrm>
                <a:off x="830" y="37"/>
                <a:ext cx="92" cy="21"/>
              </a:xfrm>
              <a:custGeom>
                <a:avLst/>
                <a:gdLst/>
                <a:ahLst/>
                <a:cxnLst>
                  <a:cxn ang="0">
                    <a:pos x="0" y="32"/>
                  </a:cxn>
                  <a:cxn ang="0">
                    <a:pos x="4" y="0"/>
                  </a:cxn>
                  <a:cxn ang="0">
                    <a:pos x="370" y="69"/>
                  </a:cxn>
                  <a:cxn ang="0">
                    <a:pos x="370" y="69"/>
                  </a:cxn>
                  <a:cxn ang="0">
                    <a:pos x="365" y="102"/>
                  </a:cxn>
                  <a:cxn ang="0">
                    <a:pos x="0" y="32"/>
                  </a:cxn>
                </a:cxnLst>
                <a:rect l="0" t="0" r="r" b="b"/>
                <a:pathLst>
                  <a:path w="370" h="102">
                    <a:moveTo>
                      <a:pt x="0" y="32"/>
                    </a:moveTo>
                    <a:lnTo>
                      <a:pt x="4" y="0"/>
                    </a:lnTo>
                    <a:lnTo>
                      <a:pt x="370" y="69"/>
                    </a:lnTo>
                    <a:lnTo>
                      <a:pt x="370" y="69"/>
                    </a:lnTo>
                    <a:lnTo>
                      <a:pt x="365" y="102"/>
                    </a:lnTo>
                    <a:lnTo>
                      <a:pt x="0" y="32"/>
                    </a:lnTo>
                    <a:close/>
                  </a:path>
                </a:pathLst>
              </a:custGeom>
              <a:solidFill>
                <a:srgbClr val="000000"/>
              </a:solidFill>
              <a:ln w="9525">
                <a:noFill/>
                <a:round/>
                <a:headEnd/>
                <a:tailEnd/>
              </a:ln>
            </p:spPr>
            <p:txBody>
              <a:bodyPr/>
              <a:lstStyle/>
              <a:p>
                <a:endParaRPr lang="en-US"/>
              </a:p>
            </p:txBody>
          </p:sp>
          <p:sp>
            <p:nvSpPr>
              <p:cNvPr id="248" name="Freeform 24"/>
              <p:cNvSpPr>
                <a:spLocks/>
              </p:cNvSpPr>
              <p:nvPr/>
            </p:nvSpPr>
            <p:spPr bwMode="auto">
              <a:xfrm>
                <a:off x="921" y="51"/>
                <a:ext cx="87" cy="24"/>
              </a:xfrm>
              <a:custGeom>
                <a:avLst/>
                <a:gdLst/>
                <a:ahLst/>
                <a:cxnLst>
                  <a:cxn ang="0">
                    <a:pos x="0" y="33"/>
                  </a:cxn>
                  <a:cxn ang="0">
                    <a:pos x="5" y="0"/>
                  </a:cxn>
                  <a:cxn ang="0">
                    <a:pos x="347" y="88"/>
                  </a:cxn>
                  <a:cxn ang="0">
                    <a:pos x="348" y="89"/>
                  </a:cxn>
                  <a:cxn ang="0">
                    <a:pos x="342" y="120"/>
                  </a:cxn>
                  <a:cxn ang="0">
                    <a:pos x="0" y="33"/>
                  </a:cxn>
                </a:cxnLst>
                <a:rect l="0" t="0" r="r" b="b"/>
                <a:pathLst>
                  <a:path w="348" h="120">
                    <a:moveTo>
                      <a:pt x="0" y="33"/>
                    </a:moveTo>
                    <a:lnTo>
                      <a:pt x="5" y="0"/>
                    </a:lnTo>
                    <a:lnTo>
                      <a:pt x="347" y="88"/>
                    </a:lnTo>
                    <a:lnTo>
                      <a:pt x="348" y="89"/>
                    </a:lnTo>
                    <a:lnTo>
                      <a:pt x="342" y="120"/>
                    </a:lnTo>
                    <a:lnTo>
                      <a:pt x="0" y="33"/>
                    </a:lnTo>
                    <a:close/>
                  </a:path>
                </a:pathLst>
              </a:custGeom>
              <a:solidFill>
                <a:srgbClr val="000000"/>
              </a:solidFill>
              <a:ln w="9525">
                <a:noFill/>
                <a:round/>
                <a:headEnd/>
                <a:tailEnd/>
              </a:ln>
            </p:spPr>
            <p:txBody>
              <a:bodyPr/>
              <a:lstStyle/>
              <a:p>
                <a:endParaRPr lang="en-US"/>
              </a:p>
            </p:txBody>
          </p:sp>
          <p:sp>
            <p:nvSpPr>
              <p:cNvPr id="249" name="Freeform 25"/>
              <p:cNvSpPr>
                <a:spLocks/>
              </p:cNvSpPr>
              <p:nvPr/>
            </p:nvSpPr>
            <p:spPr bwMode="auto">
              <a:xfrm>
                <a:off x="1006" y="69"/>
                <a:ext cx="70" cy="24"/>
              </a:xfrm>
              <a:custGeom>
                <a:avLst/>
                <a:gdLst/>
                <a:ahLst/>
                <a:cxnLst>
                  <a:cxn ang="0">
                    <a:pos x="0" y="31"/>
                  </a:cxn>
                  <a:cxn ang="0">
                    <a:pos x="6" y="0"/>
                  </a:cxn>
                  <a:cxn ang="0">
                    <a:pos x="277" y="88"/>
                  </a:cxn>
                  <a:cxn ang="0">
                    <a:pos x="278" y="88"/>
                  </a:cxn>
                  <a:cxn ang="0">
                    <a:pos x="269" y="119"/>
                  </a:cxn>
                  <a:cxn ang="0">
                    <a:pos x="0" y="31"/>
                  </a:cxn>
                </a:cxnLst>
                <a:rect l="0" t="0" r="r" b="b"/>
                <a:pathLst>
                  <a:path w="278" h="119">
                    <a:moveTo>
                      <a:pt x="0" y="31"/>
                    </a:moveTo>
                    <a:lnTo>
                      <a:pt x="6" y="0"/>
                    </a:lnTo>
                    <a:lnTo>
                      <a:pt x="277" y="88"/>
                    </a:lnTo>
                    <a:lnTo>
                      <a:pt x="278" y="88"/>
                    </a:lnTo>
                    <a:lnTo>
                      <a:pt x="269" y="119"/>
                    </a:lnTo>
                    <a:lnTo>
                      <a:pt x="0" y="31"/>
                    </a:lnTo>
                    <a:close/>
                  </a:path>
                </a:pathLst>
              </a:custGeom>
              <a:solidFill>
                <a:srgbClr val="000000"/>
              </a:solidFill>
              <a:ln w="9525">
                <a:noFill/>
                <a:round/>
                <a:headEnd/>
                <a:tailEnd/>
              </a:ln>
            </p:spPr>
            <p:txBody>
              <a:bodyPr/>
              <a:lstStyle/>
              <a:p>
                <a:endParaRPr lang="en-US"/>
              </a:p>
            </p:txBody>
          </p:sp>
          <p:sp>
            <p:nvSpPr>
              <p:cNvPr id="250" name="Freeform 26"/>
              <p:cNvSpPr>
                <a:spLocks/>
              </p:cNvSpPr>
              <p:nvPr/>
            </p:nvSpPr>
            <p:spPr bwMode="auto">
              <a:xfrm>
                <a:off x="1073" y="87"/>
                <a:ext cx="83" cy="35"/>
              </a:xfrm>
              <a:custGeom>
                <a:avLst/>
                <a:gdLst/>
                <a:ahLst/>
                <a:cxnLst>
                  <a:cxn ang="0">
                    <a:pos x="0" y="31"/>
                  </a:cxn>
                  <a:cxn ang="0">
                    <a:pos x="9" y="0"/>
                  </a:cxn>
                  <a:cxn ang="0">
                    <a:pos x="328" y="148"/>
                  </a:cxn>
                  <a:cxn ang="0">
                    <a:pos x="329" y="149"/>
                  </a:cxn>
                  <a:cxn ang="0">
                    <a:pos x="318" y="179"/>
                  </a:cxn>
                  <a:cxn ang="0">
                    <a:pos x="0" y="31"/>
                  </a:cxn>
                </a:cxnLst>
                <a:rect l="0" t="0" r="r" b="b"/>
                <a:pathLst>
                  <a:path w="329" h="179">
                    <a:moveTo>
                      <a:pt x="0" y="31"/>
                    </a:moveTo>
                    <a:lnTo>
                      <a:pt x="9" y="0"/>
                    </a:lnTo>
                    <a:lnTo>
                      <a:pt x="328" y="148"/>
                    </a:lnTo>
                    <a:lnTo>
                      <a:pt x="329" y="149"/>
                    </a:lnTo>
                    <a:lnTo>
                      <a:pt x="318" y="179"/>
                    </a:lnTo>
                    <a:lnTo>
                      <a:pt x="0" y="31"/>
                    </a:lnTo>
                    <a:close/>
                  </a:path>
                </a:pathLst>
              </a:custGeom>
              <a:solidFill>
                <a:srgbClr val="000000"/>
              </a:solidFill>
              <a:ln w="9525">
                <a:noFill/>
                <a:round/>
                <a:headEnd/>
                <a:tailEnd/>
              </a:ln>
            </p:spPr>
            <p:txBody>
              <a:bodyPr/>
              <a:lstStyle/>
              <a:p>
                <a:endParaRPr lang="en-US"/>
              </a:p>
            </p:txBody>
          </p:sp>
          <p:sp>
            <p:nvSpPr>
              <p:cNvPr id="251" name="Freeform 27"/>
              <p:cNvSpPr>
                <a:spLocks/>
              </p:cNvSpPr>
              <p:nvPr/>
            </p:nvSpPr>
            <p:spPr bwMode="auto">
              <a:xfrm>
                <a:off x="1153" y="116"/>
                <a:ext cx="99" cy="51"/>
              </a:xfrm>
              <a:custGeom>
                <a:avLst/>
                <a:gdLst/>
                <a:ahLst/>
                <a:cxnLst>
                  <a:cxn ang="0">
                    <a:pos x="0" y="30"/>
                  </a:cxn>
                  <a:cxn ang="0">
                    <a:pos x="11" y="0"/>
                  </a:cxn>
                  <a:cxn ang="0">
                    <a:pos x="392" y="225"/>
                  </a:cxn>
                  <a:cxn ang="0">
                    <a:pos x="395" y="253"/>
                  </a:cxn>
                  <a:cxn ang="0">
                    <a:pos x="363" y="244"/>
                  </a:cxn>
                  <a:cxn ang="0">
                    <a:pos x="0" y="30"/>
                  </a:cxn>
                </a:cxnLst>
                <a:rect l="0" t="0" r="r" b="b"/>
                <a:pathLst>
                  <a:path w="395" h="253">
                    <a:moveTo>
                      <a:pt x="0" y="30"/>
                    </a:moveTo>
                    <a:lnTo>
                      <a:pt x="11" y="0"/>
                    </a:lnTo>
                    <a:lnTo>
                      <a:pt x="392" y="225"/>
                    </a:lnTo>
                    <a:lnTo>
                      <a:pt x="395" y="253"/>
                    </a:lnTo>
                    <a:lnTo>
                      <a:pt x="363" y="244"/>
                    </a:lnTo>
                    <a:lnTo>
                      <a:pt x="0" y="30"/>
                    </a:lnTo>
                    <a:close/>
                  </a:path>
                </a:pathLst>
              </a:custGeom>
              <a:solidFill>
                <a:srgbClr val="000000"/>
              </a:solidFill>
              <a:ln w="9525">
                <a:noFill/>
                <a:round/>
                <a:headEnd/>
                <a:tailEnd/>
              </a:ln>
            </p:spPr>
            <p:txBody>
              <a:bodyPr/>
              <a:lstStyle/>
              <a:p>
                <a:endParaRPr lang="en-US"/>
              </a:p>
            </p:txBody>
          </p:sp>
          <p:sp>
            <p:nvSpPr>
              <p:cNvPr id="252" name="Freeform 28"/>
              <p:cNvSpPr>
                <a:spLocks/>
              </p:cNvSpPr>
              <p:nvPr/>
            </p:nvSpPr>
            <p:spPr bwMode="auto">
              <a:xfrm>
                <a:off x="1152" y="165"/>
                <a:ext cx="100" cy="84"/>
              </a:xfrm>
              <a:custGeom>
                <a:avLst/>
                <a:gdLst/>
                <a:ahLst/>
                <a:cxnLst>
                  <a:cxn ang="0">
                    <a:pos x="368" y="0"/>
                  </a:cxn>
                  <a:cxn ang="0">
                    <a:pos x="400" y="9"/>
                  </a:cxn>
                  <a:cxn ang="0">
                    <a:pos x="29" y="411"/>
                  </a:cxn>
                  <a:cxn ang="0">
                    <a:pos x="0" y="420"/>
                  </a:cxn>
                  <a:cxn ang="0">
                    <a:pos x="1" y="397"/>
                  </a:cxn>
                  <a:cxn ang="0">
                    <a:pos x="368" y="0"/>
                  </a:cxn>
                </a:cxnLst>
                <a:rect l="0" t="0" r="r" b="b"/>
                <a:pathLst>
                  <a:path w="400" h="420">
                    <a:moveTo>
                      <a:pt x="368" y="0"/>
                    </a:moveTo>
                    <a:lnTo>
                      <a:pt x="400" y="9"/>
                    </a:lnTo>
                    <a:lnTo>
                      <a:pt x="29" y="411"/>
                    </a:lnTo>
                    <a:lnTo>
                      <a:pt x="0" y="420"/>
                    </a:lnTo>
                    <a:lnTo>
                      <a:pt x="1" y="397"/>
                    </a:lnTo>
                    <a:lnTo>
                      <a:pt x="368" y="0"/>
                    </a:lnTo>
                    <a:close/>
                  </a:path>
                </a:pathLst>
              </a:custGeom>
              <a:solidFill>
                <a:srgbClr val="000000"/>
              </a:solidFill>
              <a:ln w="9525">
                <a:noFill/>
                <a:round/>
                <a:headEnd/>
                <a:tailEnd/>
              </a:ln>
            </p:spPr>
            <p:txBody>
              <a:bodyPr/>
              <a:lstStyle/>
              <a:p>
                <a:endParaRPr lang="en-US"/>
              </a:p>
            </p:txBody>
          </p:sp>
          <p:sp>
            <p:nvSpPr>
              <p:cNvPr id="253" name="Freeform 29"/>
              <p:cNvSpPr>
                <a:spLocks/>
              </p:cNvSpPr>
              <p:nvPr/>
            </p:nvSpPr>
            <p:spPr bwMode="auto">
              <a:xfrm>
                <a:off x="1152" y="247"/>
                <a:ext cx="108" cy="117"/>
              </a:xfrm>
              <a:custGeom>
                <a:avLst/>
                <a:gdLst/>
                <a:ahLst/>
                <a:cxnLst>
                  <a:cxn ang="0">
                    <a:pos x="0" y="9"/>
                  </a:cxn>
                  <a:cxn ang="0">
                    <a:pos x="29" y="0"/>
                  </a:cxn>
                  <a:cxn ang="0">
                    <a:pos x="433" y="557"/>
                  </a:cxn>
                  <a:cxn ang="0">
                    <a:pos x="432" y="581"/>
                  </a:cxn>
                  <a:cxn ang="0">
                    <a:pos x="405" y="566"/>
                  </a:cxn>
                  <a:cxn ang="0">
                    <a:pos x="0" y="9"/>
                  </a:cxn>
                </a:cxnLst>
                <a:rect l="0" t="0" r="r" b="b"/>
                <a:pathLst>
                  <a:path w="433" h="581">
                    <a:moveTo>
                      <a:pt x="0" y="9"/>
                    </a:moveTo>
                    <a:lnTo>
                      <a:pt x="29" y="0"/>
                    </a:lnTo>
                    <a:lnTo>
                      <a:pt x="433" y="557"/>
                    </a:lnTo>
                    <a:lnTo>
                      <a:pt x="432" y="581"/>
                    </a:lnTo>
                    <a:lnTo>
                      <a:pt x="405" y="566"/>
                    </a:lnTo>
                    <a:lnTo>
                      <a:pt x="0" y="9"/>
                    </a:lnTo>
                    <a:close/>
                  </a:path>
                </a:pathLst>
              </a:custGeom>
              <a:solidFill>
                <a:srgbClr val="000000"/>
              </a:solidFill>
              <a:ln w="9525">
                <a:noFill/>
                <a:round/>
                <a:headEnd/>
                <a:tailEnd/>
              </a:ln>
            </p:spPr>
            <p:txBody>
              <a:bodyPr/>
              <a:lstStyle/>
              <a:p>
                <a:endParaRPr lang="en-US"/>
              </a:p>
            </p:txBody>
          </p:sp>
          <p:sp>
            <p:nvSpPr>
              <p:cNvPr id="254" name="Freeform 30"/>
              <p:cNvSpPr>
                <a:spLocks/>
              </p:cNvSpPr>
              <p:nvPr/>
            </p:nvSpPr>
            <p:spPr bwMode="auto">
              <a:xfrm>
                <a:off x="1243" y="361"/>
                <a:ext cx="17" cy="12"/>
              </a:xfrm>
              <a:custGeom>
                <a:avLst/>
                <a:gdLst/>
                <a:ahLst/>
                <a:cxnLst>
                  <a:cxn ang="0">
                    <a:pos x="39" y="0"/>
                  </a:cxn>
                  <a:cxn ang="0">
                    <a:pos x="66" y="15"/>
                  </a:cxn>
                  <a:cxn ang="0">
                    <a:pos x="18" y="64"/>
                  </a:cxn>
                  <a:cxn ang="0">
                    <a:pos x="0" y="62"/>
                  </a:cxn>
                  <a:cxn ang="0">
                    <a:pos x="11" y="28"/>
                  </a:cxn>
                  <a:cxn ang="0">
                    <a:pos x="39" y="0"/>
                  </a:cxn>
                </a:cxnLst>
                <a:rect l="0" t="0" r="r" b="b"/>
                <a:pathLst>
                  <a:path w="66" h="64">
                    <a:moveTo>
                      <a:pt x="39" y="0"/>
                    </a:moveTo>
                    <a:lnTo>
                      <a:pt x="66" y="15"/>
                    </a:lnTo>
                    <a:lnTo>
                      <a:pt x="18" y="64"/>
                    </a:lnTo>
                    <a:lnTo>
                      <a:pt x="0" y="62"/>
                    </a:lnTo>
                    <a:lnTo>
                      <a:pt x="11" y="28"/>
                    </a:lnTo>
                    <a:lnTo>
                      <a:pt x="39" y="0"/>
                    </a:lnTo>
                    <a:close/>
                  </a:path>
                </a:pathLst>
              </a:custGeom>
              <a:solidFill>
                <a:srgbClr val="000000"/>
              </a:solidFill>
              <a:ln w="9525">
                <a:noFill/>
                <a:round/>
                <a:headEnd/>
                <a:tailEnd/>
              </a:ln>
            </p:spPr>
            <p:txBody>
              <a:bodyPr/>
              <a:lstStyle/>
              <a:p>
                <a:endParaRPr lang="en-US"/>
              </a:p>
            </p:txBody>
          </p:sp>
          <p:sp>
            <p:nvSpPr>
              <p:cNvPr id="255" name="Freeform 31"/>
              <p:cNvSpPr>
                <a:spLocks/>
              </p:cNvSpPr>
              <p:nvPr/>
            </p:nvSpPr>
            <p:spPr bwMode="auto">
              <a:xfrm>
                <a:off x="1191" y="312"/>
                <a:ext cx="55" cy="61"/>
              </a:xfrm>
              <a:custGeom>
                <a:avLst/>
                <a:gdLst/>
                <a:ahLst/>
                <a:cxnLst>
                  <a:cxn ang="0">
                    <a:pos x="221" y="273"/>
                  </a:cxn>
                  <a:cxn ang="0">
                    <a:pos x="210" y="307"/>
                  </a:cxn>
                  <a:cxn ang="0">
                    <a:pos x="3" y="22"/>
                  </a:cxn>
                  <a:cxn ang="0">
                    <a:pos x="13" y="11"/>
                  </a:cxn>
                  <a:cxn ang="0">
                    <a:pos x="0" y="16"/>
                  </a:cxn>
                  <a:cxn ang="0">
                    <a:pos x="22" y="0"/>
                  </a:cxn>
                  <a:cxn ang="0">
                    <a:pos x="221" y="273"/>
                  </a:cxn>
                </a:cxnLst>
                <a:rect l="0" t="0" r="r" b="b"/>
                <a:pathLst>
                  <a:path w="221" h="307">
                    <a:moveTo>
                      <a:pt x="221" y="273"/>
                    </a:moveTo>
                    <a:lnTo>
                      <a:pt x="210" y="307"/>
                    </a:lnTo>
                    <a:lnTo>
                      <a:pt x="3" y="22"/>
                    </a:lnTo>
                    <a:lnTo>
                      <a:pt x="13" y="11"/>
                    </a:lnTo>
                    <a:lnTo>
                      <a:pt x="0" y="16"/>
                    </a:lnTo>
                    <a:lnTo>
                      <a:pt x="22" y="0"/>
                    </a:lnTo>
                    <a:lnTo>
                      <a:pt x="221" y="273"/>
                    </a:lnTo>
                    <a:close/>
                  </a:path>
                </a:pathLst>
              </a:custGeom>
              <a:solidFill>
                <a:srgbClr val="000000"/>
              </a:solidFill>
              <a:ln w="9525">
                <a:noFill/>
                <a:round/>
                <a:headEnd/>
                <a:tailEnd/>
              </a:ln>
            </p:spPr>
            <p:txBody>
              <a:bodyPr/>
              <a:lstStyle/>
              <a:p>
                <a:endParaRPr lang="en-US"/>
              </a:p>
            </p:txBody>
          </p:sp>
          <p:sp>
            <p:nvSpPr>
              <p:cNvPr id="256" name="Freeform 32"/>
              <p:cNvSpPr>
                <a:spLocks/>
              </p:cNvSpPr>
              <p:nvPr/>
            </p:nvSpPr>
            <p:spPr bwMode="auto">
              <a:xfrm>
                <a:off x="1191" y="313"/>
                <a:ext cx="14" cy="27"/>
              </a:xfrm>
              <a:custGeom>
                <a:avLst/>
                <a:gdLst/>
                <a:ahLst/>
                <a:cxnLst>
                  <a:cxn ang="0">
                    <a:pos x="0" y="10"/>
                  </a:cxn>
                  <a:cxn ang="0">
                    <a:pos x="13" y="5"/>
                  </a:cxn>
                  <a:cxn ang="0">
                    <a:pos x="25" y="0"/>
                  </a:cxn>
                  <a:cxn ang="0">
                    <a:pos x="57" y="118"/>
                  </a:cxn>
                  <a:cxn ang="0">
                    <a:pos x="35" y="134"/>
                  </a:cxn>
                  <a:cxn ang="0">
                    <a:pos x="44" y="123"/>
                  </a:cxn>
                  <a:cxn ang="0">
                    <a:pos x="32" y="129"/>
                  </a:cxn>
                  <a:cxn ang="0">
                    <a:pos x="0" y="10"/>
                  </a:cxn>
                </a:cxnLst>
                <a:rect l="0" t="0" r="r" b="b"/>
                <a:pathLst>
                  <a:path w="57" h="134">
                    <a:moveTo>
                      <a:pt x="0" y="10"/>
                    </a:moveTo>
                    <a:lnTo>
                      <a:pt x="13" y="5"/>
                    </a:lnTo>
                    <a:lnTo>
                      <a:pt x="25" y="0"/>
                    </a:lnTo>
                    <a:lnTo>
                      <a:pt x="57" y="118"/>
                    </a:lnTo>
                    <a:lnTo>
                      <a:pt x="35" y="134"/>
                    </a:lnTo>
                    <a:lnTo>
                      <a:pt x="44" y="123"/>
                    </a:lnTo>
                    <a:lnTo>
                      <a:pt x="32" y="129"/>
                    </a:lnTo>
                    <a:lnTo>
                      <a:pt x="0" y="10"/>
                    </a:lnTo>
                    <a:close/>
                  </a:path>
                </a:pathLst>
              </a:custGeom>
              <a:solidFill>
                <a:srgbClr val="000000"/>
              </a:solidFill>
              <a:ln w="9525">
                <a:noFill/>
                <a:round/>
                <a:headEnd/>
                <a:tailEnd/>
              </a:ln>
            </p:spPr>
            <p:txBody>
              <a:bodyPr/>
              <a:lstStyle/>
              <a:p>
                <a:endParaRPr lang="en-US"/>
              </a:p>
            </p:txBody>
          </p:sp>
          <p:sp>
            <p:nvSpPr>
              <p:cNvPr id="257" name="Freeform 33"/>
              <p:cNvSpPr>
                <a:spLocks/>
              </p:cNvSpPr>
              <p:nvPr/>
            </p:nvSpPr>
            <p:spPr bwMode="auto">
              <a:xfrm>
                <a:off x="1132" y="260"/>
                <a:ext cx="72" cy="80"/>
              </a:xfrm>
              <a:custGeom>
                <a:avLst/>
                <a:gdLst/>
                <a:ahLst/>
                <a:cxnLst>
                  <a:cxn ang="0">
                    <a:pos x="288" y="376"/>
                  </a:cxn>
                  <a:cxn ang="0">
                    <a:pos x="278" y="386"/>
                  </a:cxn>
                  <a:cxn ang="0">
                    <a:pos x="269" y="397"/>
                  </a:cxn>
                  <a:cxn ang="0">
                    <a:pos x="8" y="36"/>
                  </a:cxn>
                  <a:cxn ang="0">
                    <a:pos x="0" y="0"/>
                  </a:cxn>
                  <a:cxn ang="0">
                    <a:pos x="18" y="2"/>
                  </a:cxn>
                  <a:cxn ang="0">
                    <a:pos x="288" y="376"/>
                  </a:cxn>
                </a:cxnLst>
                <a:rect l="0" t="0" r="r" b="b"/>
                <a:pathLst>
                  <a:path w="288" h="397">
                    <a:moveTo>
                      <a:pt x="288" y="376"/>
                    </a:moveTo>
                    <a:lnTo>
                      <a:pt x="278" y="386"/>
                    </a:lnTo>
                    <a:lnTo>
                      <a:pt x="269" y="397"/>
                    </a:lnTo>
                    <a:lnTo>
                      <a:pt x="8" y="36"/>
                    </a:lnTo>
                    <a:lnTo>
                      <a:pt x="0" y="0"/>
                    </a:lnTo>
                    <a:lnTo>
                      <a:pt x="18" y="2"/>
                    </a:lnTo>
                    <a:lnTo>
                      <a:pt x="288" y="376"/>
                    </a:lnTo>
                    <a:close/>
                  </a:path>
                </a:pathLst>
              </a:custGeom>
              <a:solidFill>
                <a:srgbClr val="000000"/>
              </a:solidFill>
              <a:ln w="9525">
                <a:noFill/>
                <a:round/>
                <a:headEnd/>
                <a:tailEnd/>
              </a:ln>
            </p:spPr>
            <p:txBody>
              <a:bodyPr/>
              <a:lstStyle/>
              <a:p>
                <a:endParaRPr lang="en-US"/>
              </a:p>
            </p:txBody>
          </p:sp>
          <p:sp>
            <p:nvSpPr>
              <p:cNvPr id="258" name="Freeform 34"/>
              <p:cNvSpPr>
                <a:spLocks/>
              </p:cNvSpPr>
              <p:nvPr/>
            </p:nvSpPr>
            <p:spPr bwMode="auto">
              <a:xfrm>
                <a:off x="1101" y="260"/>
                <a:ext cx="33" cy="35"/>
              </a:xfrm>
              <a:custGeom>
                <a:avLst/>
                <a:gdLst/>
                <a:ahLst/>
                <a:cxnLst>
                  <a:cxn ang="0">
                    <a:pos x="125" y="0"/>
                  </a:cxn>
                  <a:cxn ang="0">
                    <a:pos x="133" y="36"/>
                  </a:cxn>
                  <a:cxn ang="0">
                    <a:pos x="15" y="173"/>
                  </a:cxn>
                  <a:cxn ang="0">
                    <a:pos x="0" y="175"/>
                  </a:cxn>
                  <a:cxn ang="0">
                    <a:pos x="3" y="140"/>
                  </a:cxn>
                  <a:cxn ang="0">
                    <a:pos x="125" y="0"/>
                  </a:cxn>
                </a:cxnLst>
                <a:rect l="0" t="0" r="r" b="b"/>
                <a:pathLst>
                  <a:path w="133" h="175">
                    <a:moveTo>
                      <a:pt x="125" y="0"/>
                    </a:moveTo>
                    <a:lnTo>
                      <a:pt x="133" y="36"/>
                    </a:lnTo>
                    <a:lnTo>
                      <a:pt x="15" y="173"/>
                    </a:lnTo>
                    <a:lnTo>
                      <a:pt x="0" y="175"/>
                    </a:lnTo>
                    <a:lnTo>
                      <a:pt x="3" y="140"/>
                    </a:lnTo>
                    <a:lnTo>
                      <a:pt x="125" y="0"/>
                    </a:lnTo>
                    <a:close/>
                  </a:path>
                </a:pathLst>
              </a:custGeom>
              <a:solidFill>
                <a:srgbClr val="000000"/>
              </a:solidFill>
              <a:ln w="9525">
                <a:noFill/>
                <a:round/>
                <a:headEnd/>
                <a:tailEnd/>
              </a:ln>
            </p:spPr>
            <p:txBody>
              <a:bodyPr/>
              <a:lstStyle/>
              <a:p>
                <a:endParaRPr lang="en-US"/>
              </a:p>
            </p:txBody>
          </p:sp>
          <p:sp>
            <p:nvSpPr>
              <p:cNvPr id="259" name="Freeform 35"/>
              <p:cNvSpPr>
                <a:spLocks/>
              </p:cNvSpPr>
              <p:nvPr/>
            </p:nvSpPr>
            <p:spPr bwMode="auto">
              <a:xfrm>
                <a:off x="1002" y="248"/>
                <a:ext cx="100" cy="47"/>
              </a:xfrm>
              <a:custGeom>
                <a:avLst/>
                <a:gdLst/>
                <a:ahLst/>
                <a:cxnLst>
                  <a:cxn ang="0">
                    <a:pos x="400" y="201"/>
                  </a:cxn>
                  <a:cxn ang="0">
                    <a:pos x="397" y="236"/>
                  </a:cxn>
                  <a:cxn ang="0">
                    <a:pos x="0" y="31"/>
                  </a:cxn>
                  <a:cxn ang="0">
                    <a:pos x="9" y="0"/>
                  </a:cxn>
                  <a:cxn ang="0">
                    <a:pos x="10" y="0"/>
                  </a:cxn>
                  <a:cxn ang="0">
                    <a:pos x="400" y="201"/>
                  </a:cxn>
                </a:cxnLst>
                <a:rect l="0" t="0" r="r" b="b"/>
                <a:pathLst>
                  <a:path w="400" h="236">
                    <a:moveTo>
                      <a:pt x="400" y="201"/>
                    </a:moveTo>
                    <a:lnTo>
                      <a:pt x="397" y="236"/>
                    </a:lnTo>
                    <a:lnTo>
                      <a:pt x="0" y="31"/>
                    </a:lnTo>
                    <a:lnTo>
                      <a:pt x="9" y="0"/>
                    </a:lnTo>
                    <a:lnTo>
                      <a:pt x="10" y="0"/>
                    </a:lnTo>
                    <a:lnTo>
                      <a:pt x="400" y="201"/>
                    </a:lnTo>
                    <a:close/>
                  </a:path>
                </a:pathLst>
              </a:custGeom>
              <a:solidFill>
                <a:srgbClr val="000000"/>
              </a:solidFill>
              <a:ln w="9525">
                <a:noFill/>
                <a:round/>
                <a:headEnd/>
                <a:tailEnd/>
              </a:ln>
            </p:spPr>
            <p:txBody>
              <a:bodyPr/>
              <a:lstStyle/>
              <a:p>
                <a:endParaRPr lang="en-US"/>
              </a:p>
            </p:txBody>
          </p:sp>
          <p:sp>
            <p:nvSpPr>
              <p:cNvPr id="260" name="Freeform 36"/>
              <p:cNvSpPr>
                <a:spLocks/>
              </p:cNvSpPr>
              <p:nvPr/>
            </p:nvSpPr>
            <p:spPr bwMode="auto">
              <a:xfrm>
                <a:off x="895" y="214"/>
                <a:ext cx="109" cy="40"/>
              </a:xfrm>
              <a:custGeom>
                <a:avLst/>
                <a:gdLst/>
                <a:ahLst/>
                <a:cxnLst>
                  <a:cxn ang="0">
                    <a:pos x="437" y="168"/>
                  </a:cxn>
                  <a:cxn ang="0">
                    <a:pos x="428" y="199"/>
                  </a:cxn>
                  <a:cxn ang="0">
                    <a:pos x="0" y="31"/>
                  </a:cxn>
                  <a:cxn ang="0">
                    <a:pos x="6" y="0"/>
                  </a:cxn>
                  <a:cxn ang="0">
                    <a:pos x="7" y="0"/>
                  </a:cxn>
                  <a:cxn ang="0">
                    <a:pos x="437" y="168"/>
                  </a:cxn>
                </a:cxnLst>
                <a:rect l="0" t="0" r="r" b="b"/>
                <a:pathLst>
                  <a:path w="437" h="199">
                    <a:moveTo>
                      <a:pt x="437" y="168"/>
                    </a:moveTo>
                    <a:lnTo>
                      <a:pt x="428" y="199"/>
                    </a:lnTo>
                    <a:lnTo>
                      <a:pt x="0" y="31"/>
                    </a:lnTo>
                    <a:lnTo>
                      <a:pt x="6" y="0"/>
                    </a:lnTo>
                    <a:lnTo>
                      <a:pt x="7" y="0"/>
                    </a:lnTo>
                    <a:lnTo>
                      <a:pt x="437" y="168"/>
                    </a:lnTo>
                    <a:close/>
                  </a:path>
                </a:pathLst>
              </a:custGeom>
              <a:solidFill>
                <a:srgbClr val="000000"/>
              </a:solidFill>
              <a:ln w="9525">
                <a:noFill/>
                <a:round/>
                <a:headEnd/>
                <a:tailEnd/>
              </a:ln>
            </p:spPr>
            <p:txBody>
              <a:bodyPr/>
              <a:lstStyle/>
              <a:p>
                <a:endParaRPr lang="en-US"/>
              </a:p>
            </p:txBody>
          </p:sp>
          <p:sp>
            <p:nvSpPr>
              <p:cNvPr id="261" name="Freeform 37"/>
              <p:cNvSpPr>
                <a:spLocks/>
              </p:cNvSpPr>
              <p:nvPr/>
            </p:nvSpPr>
            <p:spPr bwMode="auto">
              <a:xfrm>
                <a:off x="780" y="187"/>
                <a:ext cx="116" cy="34"/>
              </a:xfrm>
              <a:custGeom>
                <a:avLst/>
                <a:gdLst/>
                <a:ahLst/>
                <a:cxnLst>
                  <a:cxn ang="0">
                    <a:pos x="466" y="138"/>
                  </a:cxn>
                  <a:cxn ang="0">
                    <a:pos x="460" y="169"/>
                  </a:cxn>
                  <a:cxn ang="0">
                    <a:pos x="0" y="32"/>
                  </a:cxn>
                  <a:cxn ang="0">
                    <a:pos x="4" y="0"/>
                  </a:cxn>
                  <a:cxn ang="0">
                    <a:pos x="5" y="1"/>
                  </a:cxn>
                  <a:cxn ang="0">
                    <a:pos x="466" y="138"/>
                  </a:cxn>
                </a:cxnLst>
                <a:rect l="0" t="0" r="r" b="b"/>
                <a:pathLst>
                  <a:path w="466" h="169">
                    <a:moveTo>
                      <a:pt x="466" y="138"/>
                    </a:moveTo>
                    <a:lnTo>
                      <a:pt x="460" y="169"/>
                    </a:lnTo>
                    <a:lnTo>
                      <a:pt x="0" y="32"/>
                    </a:lnTo>
                    <a:lnTo>
                      <a:pt x="4" y="0"/>
                    </a:lnTo>
                    <a:lnTo>
                      <a:pt x="5" y="1"/>
                    </a:lnTo>
                    <a:lnTo>
                      <a:pt x="466" y="138"/>
                    </a:lnTo>
                    <a:close/>
                  </a:path>
                </a:pathLst>
              </a:custGeom>
              <a:solidFill>
                <a:srgbClr val="000000"/>
              </a:solidFill>
              <a:ln w="9525">
                <a:noFill/>
                <a:round/>
                <a:headEnd/>
                <a:tailEnd/>
              </a:ln>
            </p:spPr>
            <p:txBody>
              <a:bodyPr/>
              <a:lstStyle/>
              <a:p>
                <a:endParaRPr lang="en-US"/>
              </a:p>
            </p:txBody>
          </p:sp>
          <p:sp>
            <p:nvSpPr>
              <p:cNvPr id="262" name="Freeform 38"/>
              <p:cNvSpPr>
                <a:spLocks/>
              </p:cNvSpPr>
              <p:nvPr/>
            </p:nvSpPr>
            <p:spPr bwMode="auto">
              <a:xfrm>
                <a:off x="682" y="173"/>
                <a:ext cx="99" cy="20"/>
              </a:xfrm>
              <a:custGeom>
                <a:avLst/>
                <a:gdLst/>
                <a:ahLst/>
                <a:cxnLst>
                  <a:cxn ang="0">
                    <a:pos x="393" y="68"/>
                  </a:cxn>
                  <a:cxn ang="0">
                    <a:pos x="389" y="100"/>
                  </a:cxn>
                  <a:cxn ang="0">
                    <a:pos x="0" y="32"/>
                  </a:cxn>
                  <a:cxn ang="0">
                    <a:pos x="2" y="0"/>
                  </a:cxn>
                  <a:cxn ang="0">
                    <a:pos x="3" y="0"/>
                  </a:cxn>
                  <a:cxn ang="0">
                    <a:pos x="393" y="68"/>
                  </a:cxn>
                </a:cxnLst>
                <a:rect l="0" t="0" r="r" b="b"/>
                <a:pathLst>
                  <a:path w="393" h="100">
                    <a:moveTo>
                      <a:pt x="393" y="68"/>
                    </a:moveTo>
                    <a:lnTo>
                      <a:pt x="389" y="100"/>
                    </a:lnTo>
                    <a:lnTo>
                      <a:pt x="0" y="32"/>
                    </a:lnTo>
                    <a:lnTo>
                      <a:pt x="2" y="0"/>
                    </a:lnTo>
                    <a:lnTo>
                      <a:pt x="3" y="0"/>
                    </a:lnTo>
                    <a:lnTo>
                      <a:pt x="393" y="68"/>
                    </a:lnTo>
                    <a:close/>
                  </a:path>
                </a:pathLst>
              </a:custGeom>
              <a:solidFill>
                <a:srgbClr val="000000"/>
              </a:solidFill>
              <a:ln w="9525">
                <a:noFill/>
                <a:round/>
                <a:headEnd/>
                <a:tailEnd/>
              </a:ln>
            </p:spPr>
            <p:txBody>
              <a:bodyPr/>
              <a:lstStyle/>
              <a:p>
                <a:endParaRPr lang="en-US"/>
              </a:p>
            </p:txBody>
          </p:sp>
          <p:sp>
            <p:nvSpPr>
              <p:cNvPr id="263" name="Freeform 39"/>
              <p:cNvSpPr>
                <a:spLocks/>
              </p:cNvSpPr>
              <p:nvPr/>
            </p:nvSpPr>
            <p:spPr bwMode="auto">
              <a:xfrm>
                <a:off x="559" y="171"/>
                <a:ext cx="124" cy="9"/>
              </a:xfrm>
              <a:custGeom>
                <a:avLst/>
                <a:gdLst/>
                <a:ahLst/>
                <a:cxnLst>
                  <a:cxn ang="0">
                    <a:pos x="495" y="10"/>
                  </a:cxn>
                  <a:cxn ang="0">
                    <a:pos x="493" y="42"/>
                  </a:cxn>
                  <a:cxn ang="0">
                    <a:pos x="1" y="32"/>
                  </a:cxn>
                  <a:cxn ang="0">
                    <a:pos x="0" y="0"/>
                  </a:cxn>
                  <a:cxn ang="0">
                    <a:pos x="1" y="0"/>
                  </a:cxn>
                  <a:cxn ang="0">
                    <a:pos x="495" y="10"/>
                  </a:cxn>
                </a:cxnLst>
                <a:rect l="0" t="0" r="r" b="b"/>
                <a:pathLst>
                  <a:path w="495" h="42">
                    <a:moveTo>
                      <a:pt x="495" y="10"/>
                    </a:moveTo>
                    <a:lnTo>
                      <a:pt x="493" y="42"/>
                    </a:lnTo>
                    <a:lnTo>
                      <a:pt x="1" y="32"/>
                    </a:lnTo>
                    <a:lnTo>
                      <a:pt x="0" y="0"/>
                    </a:lnTo>
                    <a:lnTo>
                      <a:pt x="1" y="0"/>
                    </a:lnTo>
                    <a:lnTo>
                      <a:pt x="495" y="10"/>
                    </a:lnTo>
                    <a:close/>
                  </a:path>
                </a:pathLst>
              </a:custGeom>
              <a:solidFill>
                <a:srgbClr val="000000"/>
              </a:solidFill>
              <a:ln w="9525">
                <a:noFill/>
                <a:round/>
                <a:headEnd/>
                <a:tailEnd/>
              </a:ln>
            </p:spPr>
            <p:txBody>
              <a:bodyPr/>
              <a:lstStyle/>
              <a:p>
                <a:endParaRPr lang="en-US"/>
              </a:p>
            </p:txBody>
          </p:sp>
          <p:sp>
            <p:nvSpPr>
              <p:cNvPr id="264" name="Freeform 40"/>
              <p:cNvSpPr>
                <a:spLocks/>
              </p:cNvSpPr>
              <p:nvPr/>
            </p:nvSpPr>
            <p:spPr bwMode="auto">
              <a:xfrm>
                <a:off x="441" y="171"/>
                <a:ext cx="119" cy="15"/>
              </a:xfrm>
              <a:custGeom>
                <a:avLst/>
                <a:gdLst/>
                <a:ahLst/>
                <a:cxnLst>
                  <a:cxn ang="0">
                    <a:pos x="471" y="0"/>
                  </a:cxn>
                  <a:cxn ang="0">
                    <a:pos x="472" y="32"/>
                  </a:cxn>
                  <a:cxn ang="0">
                    <a:pos x="4" y="72"/>
                  </a:cxn>
                  <a:cxn ang="0">
                    <a:pos x="0" y="39"/>
                  </a:cxn>
                  <a:cxn ang="0">
                    <a:pos x="1" y="38"/>
                  </a:cxn>
                  <a:cxn ang="0">
                    <a:pos x="471" y="0"/>
                  </a:cxn>
                </a:cxnLst>
                <a:rect l="0" t="0" r="r" b="b"/>
                <a:pathLst>
                  <a:path w="472" h="72">
                    <a:moveTo>
                      <a:pt x="471" y="0"/>
                    </a:moveTo>
                    <a:lnTo>
                      <a:pt x="472" y="32"/>
                    </a:lnTo>
                    <a:lnTo>
                      <a:pt x="4" y="72"/>
                    </a:lnTo>
                    <a:lnTo>
                      <a:pt x="0" y="39"/>
                    </a:lnTo>
                    <a:lnTo>
                      <a:pt x="1" y="38"/>
                    </a:lnTo>
                    <a:lnTo>
                      <a:pt x="471" y="0"/>
                    </a:lnTo>
                    <a:close/>
                  </a:path>
                </a:pathLst>
              </a:custGeom>
              <a:solidFill>
                <a:srgbClr val="000000"/>
              </a:solidFill>
              <a:ln w="9525">
                <a:noFill/>
                <a:round/>
                <a:headEnd/>
                <a:tailEnd/>
              </a:ln>
            </p:spPr>
            <p:txBody>
              <a:bodyPr/>
              <a:lstStyle/>
              <a:p>
                <a:endParaRPr lang="en-US"/>
              </a:p>
            </p:txBody>
          </p:sp>
          <p:sp>
            <p:nvSpPr>
              <p:cNvPr id="265" name="Freeform 41"/>
              <p:cNvSpPr>
                <a:spLocks/>
              </p:cNvSpPr>
              <p:nvPr/>
            </p:nvSpPr>
            <p:spPr bwMode="auto">
              <a:xfrm>
                <a:off x="351" y="179"/>
                <a:ext cx="91" cy="22"/>
              </a:xfrm>
              <a:custGeom>
                <a:avLst/>
                <a:gdLst/>
                <a:ahLst/>
                <a:cxnLst>
                  <a:cxn ang="0">
                    <a:pos x="360" y="0"/>
                  </a:cxn>
                  <a:cxn ang="0">
                    <a:pos x="364" y="33"/>
                  </a:cxn>
                  <a:cxn ang="0">
                    <a:pos x="7" y="111"/>
                  </a:cxn>
                  <a:cxn ang="0">
                    <a:pos x="0" y="80"/>
                  </a:cxn>
                  <a:cxn ang="0">
                    <a:pos x="2" y="78"/>
                  </a:cxn>
                  <a:cxn ang="0">
                    <a:pos x="360" y="0"/>
                  </a:cxn>
                </a:cxnLst>
                <a:rect l="0" t="0" r="r" b="b"/>
                <a:pathLst>
                  <a:path w="364" h="111">
                    <a:moveTo>
                      <a:pt x="360" y="0"/>
                    </a:moveTo>
                    <a:lnTo>
                      <a:pt x="364" y="33"/>
                    </a:lnTo>
                    <a:lnTo>
                      <a:pt x="7" y="111"/>
                    </a:lnTo>
                    <a:lnTo>
                      <a:pt x="0" y="80"/>
                    </a:lnTo>
                    <a:lnTo>
                      <a:pt x="2" y="78"/>
                    </a:lnTo>
                    <a:lnTo>
                      <a:pt x="360" y="0"/>
                    </a:lnTo>
                    <a:close/>
                  </a:path>
                </a:pathLst>
              </a:custGeom>
              <a:solidFill>
                <a:srgbClr val="000000"/>
              </a:solidFill>
              <a:ln w="9525">
                <a:noFill/>
                <a:round/>
                <a:headEnd/>
                <a:tailEnd/>
              </a:ln>
            </p:spPr>
            <p:txBody>
              <a:bodyPr/>
              <a:lstStyle/>
              <a:p>
                <a:endParaRPr lang="en-US"/>
              </a:p>
            </p:txBody>
          </p:sp>
          <p:sp>
            <p:nvSpPr>
              <p:cNvPr id="266" name="Freeform 42"/>
              <p:cNvSpPr>
                <a:spLocks/>
              </p:cNvSpPr>
              <p:nvPr/>
            </p:nvSpPr>
            <p:spPr bwMode="auto">
              <a:xfrm>
                <a:off x="232" y="195"/>
                <a:ext cx="121" cy="43"/>
              </a:xfrm>
              <a:custGeom>
                <a:avLst/>
                <a:gdLst/>
                <a:ahLst/>
                <a:cxnLst>
                  <a:cxn ang="0">
                    <a:pos x="478" y="0"/>
                  </a:cxn>
                  <a:cxn ang="0">
                    <a:pos x="485" y="31"/>
                  </a:cxn>
                  <a:cxn ang="0">
                    <a:pos x="10" y="216"/>
                  </a:cxn>
                  <a:cxn ang="0">
                    <a:pos x="0" y="187"/>
                  </a:cxn>
                  <a:cxn ang="0">
                    <a:pos x="1" y="185"/>
                  </a:cxn>
                  <a:cxn ang="0">
                    <a:pos x="478" y="0"/>
                  </a:cxn>
                </a:cxnLst>
                <a:rect l="0" t="0" r="r" b="b"/>
                <a:pathLst>
                  <a:path w="485" h="216">
                    <a:moveTo>
                      <a:pt x="478" y="0"/>
                    </a:moveTo>
                    <a:lnTo>
                      <a:pt x="485" y="31"/>
                    </a:lnTo>
                    <a:lnTo>
                      <a:pt x="10" y="216"/>
                    </a:lnTo>
                    <a:lnTo>
                      <a:pt x="0" y="187"/>
                    </a:lnTo>
                    <a:lnTo>
                      <a:pt x="1" y="185"/>
                    </a:lnTo>
                    <a:lnTo>
                      <a:pt x="478" y="0"/>
                    </a:lnTo>
                    <a:close/>
                  </a:path>
                </a:pathLst>
              </a:custGeom>
              <a:solidFill>
                <a:srgbClr val="000000"/>
              </a:solidFill>
              <a:ln w="9525">
                <a:noFill/>
                <a:round/>
                <a:headEnd/>
                <a:tailEnd/>
              </a:ln>
            </p:spPr>
            <p:txBody>
              <a:bodyPr/>
              <a:lstStyle/>
              <a:p>
                <a:endParaRPr lang="en-US"/>
              </a:p>
            </p:txBody>
          </p:sp>
          <p:sp>
            <p:nvSpPr>
              <p:cNvPr id="267" name="Freeform 43"/>
              <p:cNvSpPr>
                <a:spLocks/>
              </p:cNvSpPr>
              <p:nvPr/>
            </p:nvSpPr>
            <p:spPr bwMode="auto">
              <a:xfrm>
                <a:off x="166" y="232"/>
                <a:ext cx="68" cy="34"/>
              </a:xfrm>
              <a:custGeom>
                <a:avLst/>
                <a:gdLst/>
                <a:ahLst/>
                <a:cxnLst>
                  <a:cxn ang="0">
                    <a:pos x="264" y="0"/>
                  </a:cxn>
                  <a:cxn ang="0">
                    <a:pos x="274" y="29"/>
                  </a:cxn>
                  <a:cxn ang="0">
                    <a:pos x="12" y="167"/>
                  </a:cxn>
                  <a:cxn ang="0">
                    <a:pos x="0" y="138"/>
                  </a:cxn>
                  <a:cxn ang="0">
                    <a:pos x="1" y="137"/>
                  </a:cxn>
                  <a:cxn ang="0">
                    <a:pos x="264" y="0"/>
                  </a:cxn>
                </a:cxnLst>
                <a:rect l="0" t="0" r="r" b="b"/>
                <a:pathLst>
                  <a:path w="274" h="167">
                    <a:moveTo>
                      <a:pt x="264" y="0"/>
                    </a:moveTo>
                    <a:lnTo>
                      <a:pt x="274" y="29"/>
                    </a:lnTo>
                    <a:lnTo>
                      <a:pt x="12" y="167"/>
                    </a:lnTo>
                    <a:lnTo>
                      <a:pt x="0" y="138"/>
                    </a:lnTo>
                    <a:lnTo>
                      <a:pt x="1" y="137"/>
                    </a:lnTo>
                    <a:lnTo>
                      <a:pt x="264" y="0"/>
                    </a:lnTo>
                    <a:close/>
                  </a:path>
                </a:pathLst>
              </a:custGeom>
              <a:solidFill>
                <a:srgbClr val="000000"/>
              </a:solidFill>
              <a:ln w="9525">
                <a:noFill/>
                <a:round/>
                <a:headEnd/>
                <a:tailEnd/>
              </a:ln>
            </p:spPr>
            <p:txBody>
              <a:bodyPr/>
              <a:lstStyle/>
              <a:p>
                <a:endParaRPr lang="en-US"/>
              </a:p>
            </p:txBody>
          </p:sp>
          <p:sp>
            <p:nvSpPr>
              <p:cNvPr id="268" name="Freeform 44"/>
              <p:cNvSpPr>
                <a:spLocks/>
              </p:cNvSpPr>
              <p:nvPr/>
            </p:nvSpPr>
            <p:spPr bwMode="auto">
              <a:xfrm>
                <a:off x="124" y="260"/>
                <a:ext cx="45" cy="30"/>
              </a:xfrm>
              <a:custGeom>
                <a:avLst/>
                <a:gdLst/>
                <a:ahLst/>
                <a:cxnLst>
                  <a:cxn ang="0">
                    <a:pos x="168" y="0"/>
                  </a:cxn>
                  <a:cxn ang="0">
                    <a:pos x="180" y="29"/>
                  </a:cxn>
                  <a:cxn ang="0">
                    <a:pos x="45" y="124"/>
                  </a:cxn>
                  <a:cxn ang="0">
                    <a:pos x="4" y="148"/>
                  </a:cxn>
                  <a:cxn ang="0">
                    <a:pos x="0" y="118"/>
                  </a:cxn>
                  <a:cxn ang="0">
                    <a:pos x="168" y="0"/>
                  </a:cxn>
                </a:cxnLst>
                <a:rect l="0" t="0" r="r" b="b"/>
                <a:pathLst>
                  <a:path w="180" h="148">
                    <a:moveTo>
                      <a:pt x="168" y="0"/>
                    </a:moveTo>
                    <a:lnTo>
                      <a:pt x="180" y="29"/>
                    </a:lnTo>
                    <a:lnTo>
                      <a:pt x="45" y="124"/>
                    </a:lnTo>
                    <a:lnTo>
                      <a:pt x="4" y="148"/>
                    </a:lnTo>
                    <a:lnTo>
                      <a:pt x="0" y="118"/>
                    </a:lnTo>
                    <a:lnTo>
                      <a:pt x="168" y="0"/>
                    </a:lnTo>
                    <a:close/>
                  </a:path>
                </a:pathLst>
              </a:custGeom>
              <a:solidFill>
                <a:srgbClr val="000000"/>
              </a:solidFill>
              <a:ln w="9525">
                <a:noFill/>
                <a:round/>
                <a:headEnd/>
                <a:tailEnd/>
              </a:ln>
            </p:spPr>
            <p:txBody>
              <a:bodyPr/>
              <a:lstStyle/>
              <a:p>
                <a:endParaRPr lang="en-US"/>
              </a:p>
            </p:txBody>
          </p:sp>
          <p:sp>
            <p:nvSpPr>
              <p:cNvPr id="269" name="Freeform 45"/>
              <p:cNvSpPr>
                <a:spLocks/>
              </p:cNvSpPr>
              <p:nvPr/>
            </p:nvSpPr>
            <p:spPr bwMode="auto">
              <a:xfrm>
                <a:off x="125" y="285"/>
                <a:ext cx="101" cy="24"/>
              </a:xfrm>
              <a:custGeom>
                <a:avLst/>
                <a:gdLst/>
                <a:ahLst/>
                <a:cxnLst>
                  <a:cxn ang="0">
                    <a:pos x="0" y="24"/>
                  </a:cxn>
                  <a:cxn ang="0">
                    <a:pos x="41" y="0"/>
                  </a:cxn>
                  <a:cxn ang="0">
                    <a:pos x="404" y="90"/>
                  </a:cxn>
                  <a:cxn ang="0">
                    <a:pos x="398" y="123"/>
                  </a:cxn>
                  <a:cxn ang="0">
                    <a:pos x="398" y="123"/>
                  </a:cxn>
                  <a:cxn ang="0">
                    <a:pos x="0" y="24"/>
                  </a:cxn>
                </a:cxnLst>
                <a:rect l="0" t="0" r="r" b="b"/>
                <a:pathLst>
                  <a:path w="404" h="123">
                    <a:moveTo>
                      <a:pt x="0" y="24"/>
                    </a:moveTo>
                    <a:lnTo>
                      <a:pt x="41" y="0"/>
                    </a:lnTo>
                    <a:lnTo>
                      <a:pt x="404" y="90"/>
                    </a:lnTo>
                    <a:lnTo>
                      <a:pt x="398" y="123"/>
                    </a:lnTo>
                    <a:lnTo>
                      <a:pt x="398" y="123"/>
                    </a:lnTo>
                    <a:lnTo>
                      <a:pt x="0" y="24"/>
                    </a:lnTo>
                    <a:close/>
                  </a:path>
                </a:pathLst>
              </a:custGeom>
              <a:solidFill>
                <a:srgbClr val="000000"/>
              </a:solidFill>
              <a:ln w="9525">
                <a:noFill/>
                <a:round/>
                <a:headEnd/>
                <a:tailEnd/>
              </a:ln>
            </p:spPr>
            <p:txBody>
              <a:bodyPr/>
              <a:lstStyle/>
              <a:p>
                <a:endParaRPr lang="en-US"/>
              </a:p>
            </p:txBody>
          </p:sp>
          <p:sp>
            <p:nvSpPr>
              <p:cNvPr id="270" name="Freeform 46"/>
              <p:cNvSpPr>
                <a:spLocks/>
              </p:cNvSpPr>
              <p:nvPr/>
            </p:nvSpPr>
            <p:spPr bwMode="auto">
              <a:xfrm>
                <a:off x="225" y="303"/>
                <a:ext cx="116" cy="28"/>
              </a:xfrm>
              <a:custGeom>
                <a:avLst/>
                <a:gdLst/>
                <a:ahLst/>
                <a:cxnLst>
                  <a:cxn ang="0">
                    <a:pos x="0" y="33"/>
                  </a:cxn>
                  <a:cxn ang="0">
                    <a:pos x="6" y="0"/>
                  </a:cxn>
                  <a:cxn ang="0">
                    <a:pos x="467" y="108"/>
                  </a:cxn>
                  <a:cxn ang="0">
                    <a:pos x="467" y="108"/>
                  </a:cxn>
                  <a:cxn ang="0">
                    <a:pos x="462" y="140"/>
                  </a:cxn>
                  <a:cxn ang="0">
                    <a:pos x="0" y="33"/>
                  </a:cxn>
                </a:cxnLst>
                <a:rect l="0" t="0" r="r" b="b"/>
                <a:pathLst>
                  <a:path w="467" h="140">
                    <a:moveTo>
                      <a:pt x="0" y="33"/>
                    </a:moveTo>
                    <a:lnTo>
                      <a:pt x="6" y="0"/>
                    </a:lnTo>
                    <a:lnTo>
                      <a:pt x="467" y="108"/>
                    </a:lnTo>
                    <a:lnTo>
                      <a:pt x="467" y="108"/>
                    </a:lnTo>
                    <a:lnTo>
                      <a:pt x="462" y="140"/>
                    </a:lnTo>
                    <a:lnTo>
                      <a:pt x="0" y="33"/>
                    </a:lnTo>
                    <a:close/>
                  </a:path>
                </a:pathLst>
              </a:custGeom>
              <a:solidFill>
                <a:srgbClr val="000000"/>
              </a:solidFill>
              <a:ln w="9525">
                <a:noFill/>
                <a:round/>
                <a:headEnd/>
                <a:tailEnd/>
              </a:ln>
            </p:spPr>
            <p:txBody>
              <a:bodyPr/>
              <a:lstStyle/>
              <a:p>
                <a:endParaRPr lang="en-US"/>
              </a:p>
            </p:txBody>
          </p:sp>
          <p:sp>
            <p:nvSpPr>
              <p:cNvPr id="271" name="Freeform 47"/>
              <p:cNvSpPr>
                <a:spLocks/>
              </p:cNvSpPr>
              <p:nvPr/>
            </p:nvSpPr>
            <p:spPr bwMode="auto">
              <a:xfrm>
                <a:off x="340" y="324"/>
                <a:ext cx="107" cy="30"/>
              </a:xfrm>
              <a:custGeom>
                <a:avLst/>
                <a:gdLst/>
                <a:ahLst/>
                <a:cxnLst>
                  <a:cxn ang="0">
                    <a:pos x="0" y="32"/>
                  </a:cxn>
                  <a:cxn ang="0">
                    <a:pos x="5" y="0"/>
                  </a:cxn>
                  <a:cxn ang="0">
                    <a:pos x="427" y="118"/>
                  </a:cxn>
                  <a:cxn ang="0">
                    <a:pos x="427" y="118"/>
                  </a:cxn>
                  <a:cxn ang="0">
                    <a:pos x="421" y="150"/>
                  </a:cxn>
                  <a:cxn ang="0">
                    <a:pos x="0" y="32"/>
                  </a:cxn>
                </a:cxnLst>
                <a:rect l="0" t="0" r="r" b="b"/>
                <a:pathLst>
                  <a:path w="427" h="150">
                    <a:moveTo>
                      <a:pt x="0" y="32"/>
                    </a:moveTo>
                    <a:lnTo>
                      <a:pt x="5" y="0"/>
                    </a:lnTo>
                    <a:lnTo>
                      <a:pt x="427" y="118"/>
                    </a:lnTo>
                    <a:lnTo>
                      <a:pt x="427" y="118"/>
                    </a:lnTo>
                    <a:lnTo>
                      <a:pt x="421" y="150"/>
                    </a:lnTo>
                    <a:lnTo>
                      <a:pt x="0" y="32"/>
                    </a:lnTo>
                    <a:close/>
                  </a:path>
                </a:pathLst>
              </a:custGeom>
              <a:solidFill>
                <a:srgbClr val="000000"/>
              </a:solidFill>
              <a:ln w="9525">
                <a:noFill/>
                <a:round/>
                <a:headEnd/>
                <a:tailEnd/>
              </a:ln>
            </p:spPr>
            <p:txBody>
              <a:bodyPr/>
              <a:lstStyle/>
              <a:p>
                <a:endParaRPr lang="en-US"/>
              </a:p>
            </p:txBody>
          </p:sp>
          <p:sp>
            <p:nvSpPr>
              <p:cNvPr id="272" name="Freeform 48"/>
              <p:cNvSpPr>
                <a:spLocks/>
              </p:cNvSpPr>
              <p:nvPr/>
            </p:nvSpPr>
            <p:spPr bwMode="auto">
              <a:xfrm>
                <a:off x="445" y="348"/>
                <a:ext cx="125" cy="38"/>
              </a:xfrm>
              <a:custGeom>
                <a:avLst/>
                <a:gdLst/>
                <a:ahLst/>
                <a:cxnLst>
                  <a:cxn ang="0">
                    <a:pos x="0" y="32"/>
                  </a:cxn>
                  <a:cxn ang="0">
                    <a:pos x="6" y="0"/>
                  </a:cxn>
                  <a:cxn ang="0">
                    <a:pos x="499" y="157"/>
                  </a:cxn>
                  <a:cxn ang="0">
                    <a:pos x="500" y="157"/>
                  </a:cxn>
                  <a:cxn ang="0">
                    <a:pos x="492" y="189"/>
                  </a:cxn>
                  <a:cxn ang="0">
                    <a:pos x="0" y="32"/>
                  </a:cxn>
                </a:cxnLst>
                <a:rect l="0" t="0" r="r" b="b"/>
                <a:pathLst>
                  <a:path w="500" h="189">
                    <a:moveTo>
                      <a:pt x="0" y="32"/>
                    </a:moveTo>
                    <a:lnTo>
                      <a:pt x="6" y="0"/>
                    </a:lnTo>
                    <a:lnTo>
                      <a:pt x="499" y="157"/>
                    </a:lnTo>
                    <a:lnTo>
                      <a:pt x="500" y="157"/>
                    </a:lnTo>
                    <a:lnTo>
                      <a:pt x="492" y="189"/>
                    </a:lnTo>
                    <a:lnTo>
                      <a:pt x="0" y="32"/>
                    </a:lnTo>
                    <a:close/>
                  </a:path>
                </a:pathLst>
              </a:custGeom>
              <a:solidFill>
                <a:srgbClr val="000000"/>
              </a:solidFill>
              <a:ln w="9525">
                <a:noFill/>
                <a:round/>
                <a:headEnd/>
                <a:tailEnd/>
              </a:ln>
            </p:spPr>
            <p:txBody>
              <a:bodyPr/>
              <a:lstStyle/>
              <a:p>
                <a:endParaRPr lang="en-US"/>
              </a:p>
            </p:txBody>
          </p:sp>
          <p:sp>
            <p:nvSpPr>
              <p:cNvPr id="273" name="Freeform 49"/>
              <p:cNvSpPr>
                <a:spLocks/>
              </p:cNvSpPr>
              <p:nvPr/>
            </p:nvSpPr>
            <p:spPr bwMode="auto">
              <a:xfrm>
                <a:off x="568" y="379"/>
                <a:ext cx="142" cy="50"/>
              </a:xfrm>
              <a:custGeom>
                <a:avLst/>
                <a:gdLst/>
                <a:ahLst/>
                <a:cxnLst>
                  <a:cxn ang="0">
                    <a:pos x="0" y="32"/>
                  </a:cxn>
                  <a:cxn ang="0">
                    <a:pos x="8" y="0"/>
                  </a:cxn>
                  <a:cxn ang="0">
                    <a:pos x="565" y="217"/>
                  </a:cxn>
                  <a:cxn ang="0">
                    <a:pos x="567" y="217"/>
                  </a:cxn>
                  <a:cxn ang="0">
                    <a:pos x="557" y="248"/>
                  </a:cxn>
                  <a:cxn ang="0">
                    <a:pos x="0" y="32"/>
                  </a:cxn>
                </a:cxnLst>
                <a:rect l="0" t="0" r="r" b="b"/>
                <a:pathLst>
                  <a:path w="567" h="248">
                    <a:moveTo>
                      <a:pt x="0" y="32"/>
                    </a:moveTo>
                    <a:lnTo>
                      <a:pt x="8" y="0"/>
                    </a:lnTo>
                    <a:lnTo>
                      <a:pt x="565" y="217"/>
                    </a:lnTo>
                    <a:lnTo>
                      <a:pt x="567" y="217"/>
                    </a:lnTo>
                    <a:lnTo>
                      <a:pt x="557" y="248"/>
                    </a:lnTo>
                    <a:lnTo>
                      <a:pt x="0" y="32"/>
                    </a:lnTo>
                    <a:close/>
                  </a:path>
                </a:pathLst>
              </a:custGeom>
              <a:solidFill>
                <a:srgbClr val="000000"/>
              </a:solidFill>
              <a:ln w="9525">
                <a:noFill/>
                <a:round/>
                <a:headEnd/>
                <a:tailEnd/>
              </a:ln>
            </p:spPr>
            <p:txBody>
              <a:bodyPr/>
              <a:lstStyle/>
              <a:p>
                <a:endParaRPr lang="en-US"/>
              </a:p>
            </p:txBody>
          </p:sp>
          <p:sp>
            <p:nvSpPr>
              <p:cNvPr id="274" name="Freeform 50"/>
              <p:cNvSpPr>
                <a:spLocks/>
              </p:cNvSpPr>
              <p:nvPr/>
            </p:nvSpPr>
            <p:spPr bwMode="auto">
              <a:xfrm>
                <a:off x="707" y="423"/>
                <a:ext cx="111" cy="49"/>
              </a:xfrm>
              <a:custGeom>
                <a:avLst/>
                <a:gdLst/>
                <a:ahLst/>
                <a:cxnLst>
                  <a:cxn ang="0">
                    <a:pos x="0" y="31"/>
                  </a:cxn>
                  <a:cxn ang="0">
                    <a:pos x="10" y="0"/>
                  </a:cxn>
                  <a:cxn ang="0">
                    <a:pos x="439" y="217"/>
                  </a:cxn>
                  <a:cxn ang="0">
                    <a:pos x="441" y="218"/>
                  </a:cxn>
                  <a:cxn ang="0">
                    <a:pos x="428" y="246"/>
                  </a:cxn>
                  <a:cxn ang="0">
                    <a:pos x="0" y="31"/>
                  </a:cxn>
                </a:cxnLst>
                <a:rect l="0" t="0" r="r" b="b"/>
                <a:pathLst>
                  <a:path w="441" h="246">
                    <a:moveTo>
                      <a:pt x="0" y="31"/>
                    </a:moveTo>
                    <a:lnTo>
                      <a:pt x="10" y="0"/>
                    </a:lnTo>
                    <a:lnTo>
                      <a:pt x="439" y="217"/>
                    </a:lnTo>
                    <a:lnTo>
                      <a:pt x="441" y="218"/>
                    </a:lnTo>
                    <a:lnTo>
                      <a:pt x="428" y="246"/>
                    </a:lnTo>
                    <a:lnTo>
                      <a:pt x="0" y="31"/>
                    </a:lnTo>
                    <a:close/>
                  </a:path>
                </a:pathLst>
              </a:custGeom>
              <a:solidFill>
                <a:srgbClr val="000000"/>
              </a:solidFill>
              <a:ln w="9525">
                <a:noFill/>
                <a:round/>
                <a:headEnd/>
                <a:tailEnd/>
              </a:ln>
            </p:spPr>
            <p:txBody>
              <a:bodyPr/>
              <a:lstStyle/>
              <a:p>
                <a:endParaRPr lang="en-US"/>
              </a:p>
            </p:txBody>
          </p:sp>
          <p:sp>
            <p:nvSpPr>
              <p:cNvPr id="275" name="Freeform 51"/>
              <p:cNvSpPr>
                <a:spLocks/>
              </p:cNvSpPr>
              <p:nvPr/>
            </p:nvSpPr>
            <p:spPr bwMode="auto">
              <a:xfrm>
                <a:off x="815" y="466"/>
                <a:ext cx="93" cy="63"/>
              </a:xfrm>
              <a:custGeom>
                <a:avLst/>
                <a:gdLst/>
                <a:ahLst/>
                <a:cxnLst>
                  <a:cxn ang="0">
                    <a:pos x="0" y="28"/>
                  </a:cxn>
                  <a:cxn ang="0">
                    <a:pos x="13" y="0"/>
                  </a:cxn>
                  <a:cxn ang="0">
                    <a:pos x="371" y="285"/>
                  </a:cxn>
                  <a:cxn ang="0">
                    <a:pos x="373" y="287"/>
                  </a:cxn>
                  <a:cxn ang="0">
                    <a:pos x="356" y="312"/>
                  </a:cxn>
                  <a:cxn ang="0">
                    <a:pos x="0" y="28"/>
                  </a:cxn>
                </a:cxnLst>
                <a:rect l="0" t="0" r="r" b="b"/>
                <a:pathLst>
                  <a:path w="373" h="312">
                    <a:moveTo>
                      <a:pt x="0" y="28"/>
                    </a:moveTo>
                    <a:lnTo>
                      <a:pt x="13" y="0"/>
                    </a:lnTo>
                    <a:lnTo>
                      <a:pt x="371" y="285"/>
                    </a:lnTo>
                    <a:lnTo>
                      <a:pt x="373" y="287"/>
                    </a:lnTo>
                    <a:lnTo>
                      <a:pt x="356" y="312"/>
                    </a:lnTo>
                    <a:lnTo>
                      <a:pt x="0" y="28"/>
                    </a:lnTo>
                    <a:close/>
                  </a:path>
                </a:pathLst>
              </a:custGeom>
              <a:solidFill>
                <a:srgbClr val="000000"/>
              </a:solidFill>
              <a:ln w="9525">
                <a:noFill/>
                <a:round/>
                <a:headEnd/>
                <a:tailEnd/>
              </a:ln>
            </p:spPr>
            <p:txBody>
              <a:bodyPr/>
              <a:lstStyle/>
              <a:p>
                <a:endParaRPr lang="en-US"/>
              </a:p>
            </p:txBody>
          </p:sp>
          <p:sp>
            <p:nvSpPr>
              <p:cNvPr id="276" name="Freeform 52"/>
              <p:cNvSpPr>
                <a:spLocks/>
              </p:cNvSpPr>
              <p:nvPr/>
            </p:nvSpPr>
            <p:spPr bwMode="auto">
              <a:xfrm>
                <a:off x="904" y="524"/>
                <a:ext cx="66" cy="64"/>
              </a:xfrm>
              <a:custGeom>
                <a:avLst/>
                <a:gdLst/>
                <a:ahLst/>
                <a:cxnLst>
                  <a:cxn ang="0">
                    <a:pos x="0" y="25"/>
                  </a:cxn>
                  <a:cxn ang="0">
                    <a:pos x="17" y="0"/>
                  </a:cxn>
                  <a:cxn ang="0">
                    <a:pos x="264" y="305"/>
                  </a:cxn>
                  <a:cxn ang="0">
                    <a:pos x="268" y="316"/>
                  </a:cxn>
                  <a:cxn ang="0">
                    <a:pos x="242" y="323"/>
                  </a:cxn>
                  <a:cxn ang="0">
                    <a:pos x="0" y="25"/>
                  </a:cxn>
                </a:cxnLst>
                <a:rect l="0" t="0" r="r" b="b"/>
                <a:pathLst>
                  <a:path w="268" h="323">
                    <a:moveTo>
                      <a:pt x="0" y="25"/>
                    </a:moveTo>
                    <a:lnTo>
                      <a:pt x="17" y="0"/>
                    </a:lnTo>
                    <a:lnTo>
                      <a:pt x="264" y="305"/>
                    </a:lnTo>
                    <a:lnTo>
                      <a:pt x="268" y="316"/>
                    </a:lnTo>
                    <a:lnTo>
                      <a:pt x="242" y="323"/>
                    </a:lnTo>
                    <a:lnTo>
                      <a:pt x="0" y="25"/>
                    </a:lnTo>
                    <a:close/>
                  </a:path>
                </a:pathLst>
              </a:custGeom>
              <a:solidFill>
                <a:srgbClr val="000000"/>
              </a:solidFill>
              <a:ln w="9525">
                <a:noFill/>
                <a:round/>
                <a:headEnd/>
                <a:tailEnd/>
              </a:ln>
            </p:spPr>
            <p:txBody>
              <a:bodyPr/>
              <a:lstStyle/>
              <a:p>
                <a:endParaRPr lang="en-US"/>
              </a:p>
            </p:txBody>
          </p:sp>
          <p:sp>
            <p:nvSpPr>
              <p:cNvPr id="277" name="Freeform 53"/>
              <p:cNvSpPr>
                <a:spLocks/>
              </p:cNvSpPr>
              <p:nvPr/>
            </p:nvSpPr>
            <p:spPr bwMode="auto">
              <a:xfrm>
                <a:off x="964" y="587"/>
                <a:ext cx="6" cy="75"/>
              </a:xfrm>
              <a:custGeom>
                <a:avLst/>
                <a:gdLst/>
                <a:ahLst/>
                <a:cxnLst>
                  <a:cxn ang="0">
                    <a:pos x="0" y="7"/>
                  </a:cxn>
                  <a:cxn ang="0">
                    <a:pos x="26" y="0"/>
                  </a:cxn>
                  <a:cxn ang="0">
                    <a:pos x="26" y="374"/>
                  </a:cxn>
                  <a:cxn ang="0">
                    <a:pos x="26" y="374"/>
                  </a:cxn>
                  <a:cxn ang="0">
                    <a:pos x="0" y="373"/>
                  </a:cxn>
                  <a:cxn ang="0">
                    <a:pos x="0" y="7"/>
                  </a:cxn>
                </a:cxnLst>
                <a:rect l="0" t="0" r="r" b="b"/>
                <a:pathLst>
                  <a:path w="26" h="374">
                    <a:moveTo>
                      <a:pt x="0" y="7"/>
                    </a:moveTo>
                    <a:lnTo>
                      <a:pt x="26" y="0"/>
                    </a:lnTo>
                    <a:lnTo>
                      <a:pt x="26" y="374"/>
                    </a:lnTo>
                    <a:lnTo>
                      <a:pt x="26" y="374"/>
                    </a:lnTo>
                    <a:lnTo>
                      <a:pt x="0" y="373"/>
                    </a:lnTo>
                    <a:lnTo>
                      <a:pt x="0" y="7"/>
                    </a:lnTo>
                    <a:close/>
                  </a:path>
                </a:pathLst>
              </a:custGeom>
              <a:solidFill>
                <a:srgbClr val="000000"/>
              </a:solidFill>
              <a:ln w="9525">
                <a:noFill/>
                <a:round/>
                <a:headEnd/>
                <a:tailEnd/>
              </a:ln>
            </p:spPr>
            <p:txBody>
              <a:bodyPr/>
              <a:lstStyle/>
              <a:p>
                <a:endParaRPr lang="en-US"/>
              </a:p>
            </p:txBody>
          </p:sp>
          <p:sp>
            <p:nvSpPr>
              <p:cNvPr id="278" name="Freeform 54"/>
              <p:cNvSpPr>
                <a:spLocks/>
              </p:cNvSpPr>
              <p:nvPr/>
            </p:nvSpPr>
            <p:spPr bwMode="auto">
              <a:xfrm>
                <a:off x="962" y="662"/>
                <a:ext cx="8" cy="39"/>
              </a:xfrm>
              <a:custGeom>
                <a:avLst/>
                <a:gdLst/>
                <a:ahLst/>
                <a:cxnLst>
                  <a:cxn ang="0">
                    <a:pos x="8" y="0"/>
                  </a:cxn>
                  <a:cxn ang="0">
                    <a:pos x="34" y="1"/>
                  </a:cxn>
                  <a:cxn ang="0">
                    <a:pos x="26" y="198"/>
                  </a:cxn>
                  <a:cxn ang="0">
                    <a:pos x="26" y="199"/>
                  </a:cxn>
                  <a:cxn ang="0">
                    <a:pos x="0" y="195"/>
                  </a:cxn>
                  <a:cxn ang="0">
                    <a:pos x="8" y="0"/>
                  </a:cxn>
                </a:cxnLst>
                <a:rect l="0" t="0" r="r" b="b"/>
                <a:pathLst>
                  <a:path w="34" h="199">
                    <a:moveTo>
                      <a:pt x="8" y="0"/>
                    </a:moveTo>
                    <a:lnTo>
                      <a:pt x="34" y="1"/>
                    </a:lnTo>
                    <a:lnTo>
                      <a:pt x="26" y="198"/>
                    </a:lnTo>
                    <a:lnTo>
                      <a:pt x="26" y="199"/>
                    </a:lnTo>
                    <a:lnTo>
                      <a:pt x="0" y="195"/>
                    </a:lnTo>
                    <a:lnTo>
                      <a:pt x="8" y="0"/>
                    </a:lnTo>
                    <a:close/>
                  </a:path>
                </a:pathLst>
              </a:custGeom>
              <a:solidFill>
                <a:srgbClr val="000000"/>
              </a:solidFill>
              <a:ln w="9525">
                <a:noFill/>
                <a:round/>
                <a:headEnd/>
                <a:tailEnd/>
              </a:ln>
            </p:spPr>
            <p:txBody>
              <a:bodyPr/>
              <a:lstStyle/>
              <a:p>
                <a:endParaRPr lang="en-US"/>
              </a:p>
            </p:txBody>
          </p:sp>
          <p:sp>
            <p:nvSpPr>
              <p:cNvPr id="279" name="Freeform 55"/>
              <p:cNvSpPr>
                <a:spLocks/>
              </p:cNvSpPr>
              <p:nvPr/>
            </p:nvSpPr>
            <p:spPr bwMode="auto">
              <a:xfrm>
                <a:off x="956" y="701"/>
                <a:ext cx="12" cy="53"/>
              </a:xfrm>
              <a:custGeom>
                <a:avLst/>
                <a:gdLst/>
                <a:ahLst/>
                <a:cxnLst>
                  <a:cxn ang="0">
                    <a:pos x="23" y="0"/>
                  </a:cxn>
                  <a:cxn ang="0">
                    <a:pos x="49" y="4"/>
                  </a:cxn>
                  <a:cxn ang="0">
                    <a:pos x="25" y="259"/>
                  </a:cxn>
                  <a:cxn ang="0">
                    <a:pos x="21" y="269"/>
                  </a:cxn>
                  <a:cxn ang="0">
                    <a:pos x="0" y="249"/>
                  </a:cxn>
                  <a:cxn ang="0">
                    <a:pos x="23" y="0"/>
                  </a:cxn>
                </a:cxnLst>
                <a:rect l="0" t="0" r="r" b="b"/>
                <a:pathLst>
                  <a:path w="49" h="269">
                    <a:moveTo>
                      <a:pt x="23" y="0"/>
                    </a:moveTo>
                    <a:lnTo>
                      <a:pt x="49" y="4"/>
                    </a:lnTo>
                    <a:lnTo>
                      <a:pt x="25" y="259"/>
                    </a:lnTo>
                    <a:lnTo>
                      <a:pt x="21" y="269"/>
                    </a:lnTo>
                    <a:lnTo>
                      <a:pt x="0" y="249"/>
                    </a:lnTo>
                    <a:lnTo>
                      <a:pt x="23" y="0"/>
                    </a:lnTo>
                    <a:close/>
                  </a:path>
                </a:pathLst>
              </a:custGeom>
              <a:solidFill>
                <a:srgbClr val="000000"/>
              </a:solidFill>
              <a:ln w="9525">
                <a:noFill/>
                <a:round/>
                <a:headEnd/>
                <a:tailEnd/>
              </a:ln>
            </p:spPr>
            <p:txBody>
              <a:bodyPr/>
              <a:lstStyle/>
              <a:p>
                <a:endParaRPr lang="en-US"/>
              </a:p>
            </p:txBody>
          </p:sp>
          <p:sp>
            <p:nvSpPr>
              <p:cNvPr id="280" name="Freeform 56"/>
              <p:cNvSpPr>
                <a:spLocks/>
              </p:cNvSpPr>
              <p:nvPr/>
            </p:nvSpPr>
            <p:spPr bwMode="auto">
              <a:xfrm>
                <a:off x="929" y="750"/>
                <a:ext cx="32" cy="30"/>
              </a:xfrm>
              <a:custGeom>
                <a:avLst/>
                <a:gdLst/>
                <a:ahLst/>
                <a:cxnLst>
                  <a:cxn ang="0">
                    <a:pos x="108" y="0"/>
                  </a:cxn>
                  <a:cxn ang="0">
                    <a:pos x="129" y="20"/>
                  </a:cxn>
                  <a:cxn ang="0">
                    <a:pos x="17" y="149"/>
                  </a:cxn>
                  <a:cxn ang="0">
                    <a:pos x="15" y="150"/>
                  </a:cxn>
                  <a:cxn ang="0">
                    <a:pos x="0" y="123"/>
                  </a:cxn>
                  <a:cxn ang="0">
                    <a:pos x="108" y="0"/>
                  </a:cxn>
                </a:cxnLst>
                <a:rect l="0" t="0" r="r" b="b"/>
                <a:pathLst>
                  <a:path w="129" h="150">
                    <a:moveTo>
                      <a:pt x="108" y="0"/>
                    </a:moveTo>
                    <a:lnTo>
                      <a:pt x="129" y="20"/>
                    </a:lnTo>
                    <a:lnTo>
                      <a:pt x="17" y="149"/>
                    </a:lnTo>
                    <a:lnTo>
                      <a:pt x="15" y="150"/>
                    </a:lnTo>
                    <a:lnTo>
                      <a:pt x="0" y="123"/>
                    </a:lnTo>
                    <a:lnTo>
                      <a:pt x="108" y="0"/>
                    </a:lnTo>
                    <a:close/>
                  </a:path>
                </a:pathLst>
              </a:custGeom>
              <a:solidFill>
                <a:srgbClr val="000000"/>
              </a:solidFill>
              <a:ln w="9525">
                <a:noFill/>
                <a:round/>
                <a:headEnd/>
                <a:tailEnd/>
              </a:ln>
            </p:spPr>
            <p:txBody>
              <a:bodyPr/>
              <a:lstStyle/>
              <a:p>
                <a:endParaRPr lang="en-US"/>
              </a:p>
            </p:txBody>
          </p:sp>
          <p:sp>
            <p:nvSpPr>
              <p:cNvPr id="281" name="Freeform 57"/>
              <p:cNvSpPr>
                <a:spLocks/>
              </p:cNvSpPr>
              <p:nvPr/>
            </p:nvSpPr>
            <p:spPr bwMode="auto">
              <a:xfrm>
                <a:off x="890" y="775"/>
                <a:ext cx="43" cy="27"/>
              </a:xfrm>
              <a:custGeom>
                <a:avLst/>
                <a:gdLst/>
                <a:ahLst/>
                <a:cxnLst>
                  <a:cxn ang="0">
                    <a:pos x="156" y="0"/>
                  </a:cxn>
                  <a:cxn ang="0">
                    <a:pos x="171" y="27"/>
                  </a:cxn>
                  <a:cxn ang="0">
                    <a:pos x="12" y="136"/>
                  </a:cxn>
                  <a:cxn ang="0">
                    <a:pos x="9" y="137"/>
                  </a:cxn>
                  <a:cxn ang="0">
                    <a:pos x="0" y="106"/>
                  </a:cxn>
                  <a:cxn ang="0">
                    <a:pos x="156" y="0"/>
                  </a:cxn>
                </a:cxnLst>
                <a:rect l="0" t="0" r="r" b="b"/>
                <a:pathLst>
                  <a:path w="171" h="137">
                    <a:moveTo>
                      <a:pt x="156" y="0"/>
                    </a:moveTo>
                    <a:lnTo>
                      <a:pt x="171" y="27"/>
                    </a:lnTo>
                    <a:lnTo>
                      <a:pt x="12" y="136"/>
                    </a:lnTo>
                    <a:lnTo>
                      <a:pt x="9" y="137"/>
                    </a:lnTo>
                    <a:lnTo>
                      <a:pt x="0" y="106"/>
                    </a:lnTo>
                    <a:lnTo>
                      <a:pt x="156" y="0"/>
                    </a:lnTo>
                    <a:close/>
                  </a:path>
                </a:pathLst>
              </a:custGeom>
              <a:solidFill>
                <a:srgbClr val="000000"/>
              </a:solidFill>
              <a:ln w="9525">
                <a:noFill/>
                <a:round/>
                <a:headEnd/>
                <a:tailEnd/>
              </a:ln>
            </p:spPr>
            <p:txBody>
              <a:bodyPr/>
              <a:lstStyle/>
              <a:p>
                <a:endParaRPr lang="en-US"/>
              </a:p>
            </p:txBody>
          </p:sp>
          <p:sp>
            <p:nvSpPr>
              <p:cNvPr id="282" name="Freeform 58"/>
              <p:cNvSpPr>
                <a:spLocks/>
              </p:cNvSpPr>
              <p:nvPr/>
            </p:nvSpPr>
            <p:spPr bwMode="auto">
              <a:xfrm>
                <a:off x="843" y="796"/>
                <a:ext cx="49" cy="20"/>
              </a:xfrm>
              <a:custGeom>
                <a:avLst/>
                <a:gdLst/>
                <a:ahLst/>
                <a:cxnLst>
                  <a:cxn ang="0">
                    <a:pos x="189" y="0"/>
                  </a:cxn>
                  <a:cxn ang="0">
                    <a:pos x="198" y="31"/>
                  </a:cxn>
                  <a:cxn ang="0">
                    <a:pos x="7" y="99"/>
                  </a:cxn>
                  <a:cxn ang="0">
                    <a:pos x="6" y="100"/>
                  </a:cxn>
                  <a:cxn ang="0">
                    <a:pos x="0" y="68"/>
                  </a:cxn>
                  <a:cxn ang="0">
                    <a:pos x="189" y="0"/>
                  </a:cxn>
                </a:cxnLst>
                <a:rect l="0" t="0" r="r" b="b"/>
                <a:pathLst>
                  <a:path w="198" h="100">
                    <a:moveTo>
                      <a:pt x="189" y="0"/>
                    </a:moveTo>
                    <a:lnTo>
                      <a:pt x="198" y="31"/>
                    </a:lnTo>
                    <a:lnTo>
                      <a:pt x="7" y="99"/>
                    </a:lnTo>
                    <a:lnTo>
                      <a:pt x="6" y="100"/>
                    </a:lnTo>
                    <a:lnTo>
                      <a:pt x="0" y="68"/>
                    </a:lnTo>
                    <a:lnTo>
                      <a:pt x="189" y="0"/>
                    </a:lnTo>
                    <a:close/>
                  </a:path>
                </a:pathLst>
              </a:custGeom>
              <a:solidFill>
                <a:srgbClr val="000000"/>
              </a:solidFill>
              <a:ln w="9525">
                <a:noFill/>
                <a:round/>
                <a:headEnd/>
                <a:tailEnd/>
              </a:ln>
            </p:spPr>
            <p:txBody>
              <a:bodyPr/>
              <a:lstStyle/>
              <a:p>
                <a:endParaRPr lang="en-US"/>
              </a:p>
            </p:txBody>
          </p:sp>
          <p:sp>
            <p:nvSpPr>
              <p:cNvPr id="283" name="Freeform 59"/>
              <p:cNvSpPr>
                <a:spLocks/>
              </p:cNvSpPr>
              <p:nvPr/>
            </p:nvSpPr>
            <p:spPr bwMode="auto">
              <a:xfrm>
                <a:off x="780" y="810"/>
                <a:ext cx="65" cy="20"/>
              </a:xfrm>
              <a:custGeom>
                <a:avLst/>
                <a:gdLst/>
                <a:ahLst/>
                <a:cxnLst>
                  <a:cxn ang="0">
                    <a:pos x="253" y="0"/>
                  </a:cxn>
                  <a:cxn ang="0">
                    <a:pos x="259" y="32"/>
                  </a:cxn>
                  <a:cxn ang="0">
                    <a:pos x="5" y="101"/>
                  </a:cxn>
                  <a:cxn ang="0">
                    <a:pos x="4" y="101"/>
                  </a:cxn>
                  <a:cxn ang="0">
                    <a:pos x="0" y="68"/>
                  </a:cxn>
                  <a:cxn ang="0">
                    <a:pos x="253" y="0"/>
                  </a:cxn>
                </a:cxnLst>
                <a:rect l="0" t="0" r="r" b="b"/>
                <a:pathLst>
                  <a:path w="259" h="101">
                    <a:moveTo>
                      <a:pt x="253" y="0"/>
                    </a:moveTo>
                    <a:lnTo>
                      <a:pt x="259" y="32"/>
                    </a:lnTo>
                    <a:lnTo>
                      <a:pt x="5" y="101"/>
                    </a:lnTo>
                    <a:lnTo>
                      <a:pt x="4" y="101"/>
                    </a:lnTo>
                    <a:lnTo>
                      <a:pt x="0" y="68"/>
                    </a:lnTo>
                    <a:lnTo>
                      <a:pt x="253" y="0"/>
                    </a:lnTo>
                    <a:close/>
                  </a:path>
                </a:pathLst>
              </a:custGeom>
              <a:solidFill>
                <a:srgbClr val="000000"/>
              </a:solidFill>
              <a:ln w="9525">
                <a:noFill/>
                <a:round/>
                <a:headEnd/>
                <a:tailEnd/>
              </a:ln>
            </p:spPr>
            <p:txBody>
              <a:bodyPr/>
              <a:lstStyle/>
              <a:p>
                <a:endParaRPr lang="en-US"/>
              </a:p>
            </p:txBody>
          </p:sp>
          <p:sp>
            <p:nvSpPr>
              <p:cNvPr id="284" name="Freeform 60"/>
              <p:cNvSpPr>
                <a:spLocks/>
              </p:cNvSpPr>
              <p:nvPr/>
            </p:nvSpPr>
            <p:spPr bwMode="auto">
              <a:xfrm>
                <a:off x="706" y="823"/>
                <a:ext cx="75" cy="17"/>
              </a:xfrm>
              <a:custGeom>
                <a:avLst/>
                <a:gdLst/>
                <a:ahLst/>
                <a:cxnLst>
                  <a:cxn ang="0">
                    <a:pos x="294" y="0"/>
                  </a:cxn>
                  <a:cxn ang="0">
                    <a:pos x="298" y="33"/>
                  </a:cxn>
                  <a:cxn ang="0">
                    <a:pos x="3" y="82"/>
                  </a:cxn>
                  <a:cxn ang="0">
                    <a:pos x="0" y="50"/>
                  </a:cxn>
                  <a:cxn ang="0">
                    <a:pos x="0" y="50"/>
                  </a:cxn>
                  <a:cxn ang="0">
                    <a:pos x="294" y="0"/>
                  </a:cxn>
                </a:cxnLst>
                <a:rect l="0" t="0" r="r" b="b"/>
                <a:pathLst>
                  <a:path w="298" h="82">
                    <a:moveTo>
                      <a:pt x="294" y="0"/>
                    </a:moveTo>
                    <a:lnTo>
                      <a:pt x="298" y="33"/>
                    </a:lnTo>
                    <a:lnTo>
                      <a:pt x="3" y="82"/>
                    </a:lnTo>
                    <a:lnTo>
                      <a:pt x="0" y="50"/>
                    </a:lnTo>
                    <a:lnTo>
                      <a:pt x="0" y="50"/>
                    </a:lnTo>
                    <a:lnTo>
                      <a:pt x="294" y="0"/>
                    </a:lnTo>
                    <a:close/>
                  </a:path>
                </a:pathLst>
              </a:custGeom>
              <a:solidFill>
                <a:srgbClr val="000000"/>
              </a:solidFill>
              <a:ln w="9525">
                <a:noFill/>
                <a:round/>
                <a:headEnd/>
                <a:tailEnd/>
              </a:ln>
            </p:spPr>
            <p:txBody>
              <a:bodyPr/>
              <a:lstStyle/>
              <a:p>
                <a:endParaRPr lang="en-US"/>
              </a:p>
            </p:txBody>
          </p:sp>
          <p:sp>
            <p:nvSpPr>
              <p:cNvPr id="285" name="Freeform 61"/>
              <p:cNvSpPr>
                <a:spLocks/>
              </p:cNvSpPr>
              <p:nvPr/>
            </p:nvSpPr>
            <p:spPr bwMode="auto">
              <a:xfrm>
                <a:off x="627" y="833"/>
                <a:ext cx="80" cy="19"/>
              </a:xfrm>
              <a:custGeom>
                <a:avLst/>
                <a:gdLst/>
                <a:ahLst/>
                <a:cxnLst>
                  <a:cxn ang="0">
                    <a:pos x="318" y="0"/>
                  </a:cxn>
                  <a:cxn ang="0">
                    <a:pos x="321" y="32"/>
                  </a:cxn>
                  <a:cxn ang="0">
                    <a:pos x="3" y="92"/>
                  </a:cxn>
                  <a:cxn ang="0">
                    <a:pos x="3" y="92"/>
                  </a:cxn>
                  <a:cxn ang="0">
                    <a:pos x="0" y="58"/>
                  </a:cxn>
                  <a:cxn ang="0">
                    <a:pos x="318" y="0"/>
                  </a:cxn>
                </a:cxnLst>
                <a:rect l="0" t="0" r="r" b="b"/>
                <a:pathLst>
                  <a:path w="321" h="92">
                    <a:moveTo>
                      <a:pt x="318" y="0"/>
                    </a:moveTo>
                    <a:lnTo>
                      <a:pt x="321" y="32"/>
                    </a:lnTo>
                    <a:lnTo>
                      <a:pt x="3" y="92"/>
                    </a:lnTo>
                    <a:lnTo>
                      <a:pt x="3" y="92"/>
                    </a:lnTo>
                    <a:lnTo>
                      <a:pt x="0" y="58"/>
                    </a:lnTo>
                    <a:lnTo>
                      <a:pt x="318" y="0"/>
                    </a:lnTo>
                    <a:close/>
                  </a:path>
                </a:pathLst>
              </a:custGeom>
              <a:solidFill>
                <a:srgbClr val="000000"/>
              </a:solidFill>
              <a:ln w="9525">
                <a:noFill/>
                <a:round/>
                <a:headEnd/>
                <a:tailEnd/>
              </a:ln>
            </p:spPr>
            <p:txBody>
              <a:bodyPr/>
              <a:lstStyle/>
              <a:p>
                <a:endParaRPr lang="en-US"/>
              </a:p>
            </p:txBody>
          </p:sp>
          <p:sp>
            <p:nvSpPr>
              <p:cNvPr id="286" name="Freeform 62"/>
              <p:cNvSpPr>
                <a:spLocks/>
              </p:cNvSpPr>
              <p:nvPr/>
            </p:nvSpPr>
            <p:spPr bwMode="auto">
              <a:xfrm>
                <a:off x="547" y="845"/>
                <a:ext cx="80" cy="14"/>
              </a:xfrm>
              <a:custGeom>
                <a:avLst/>
                <a:gdLst/>
                <a:ahLst/>
                <a:cxnLst>
                  <a:cxn ang="0">
                    <a:pos x="320" y="0"/>
                  </a:cxn>
                  <a:cxn ang="0">
                    <a:pos x="323" y="34"/>
                  </a:cxn>
                  <a:cxn ang="0">
                    <a:pos x="5" y="72"/>
                  </a:cxn>
                  <a:cxn ang="0">
                    <a:pos x="0" y="40"/>
                  </a:cxn>
                  <a:cxn ang="0">
                    <a:pos x="1" y="40"/>
                  </a:cxn>
                  <a:cxn ang="0">
                    <a:pos x="320" y="0"/>
                  </a:cxn>
                </a:cxnLst>
                <a:rect l="0" t="0" r="r" b="b"/>
                <a:pathLst>
                  <a:path w="323" h="72">
                    <a:moveTo>
                      <a:pt x="320" y="0"/>
                    </a:moveTo>
                    <a:lnTo>
                      <a:pt x="323" y="34"/>
                    </a:lnTo>
                    <a:lnTo>
                      <a:pt x="5" y="72"/>
                    </a:lnTo>
                    <a:lnTo>
                      <a:pt x="0" y="40"/>
                    </a:lnTo>
                    <a:lnTo>
                      <a:pt x="1" y="40"/>
                    </a:lnTo>
                    <a:lnTo>
                      <a:pt x="320" y="0"/>
                    </a:lnTo>
                    <a:close/>
                  </a:path>
                </a:pathLst>
              </a:custGeom>
              <a:solidFill>
                <a:srgbClr val="000000"/>
              </a:solidFill>
              <a:ln w="9525">
                <a:noFill/>
                <a:round/>
                <a:headEnd/>
                <a:tailEnd/>
              </a:ln>
            </p:spPr>
            <p:txBody>
              <a:bodyPr/>
              <a:lstStyle/>
              <a:p>
                <a:endParaRPr lang="en-US"/>
              </a:p>
            </p:txBody>
          </p:sp>
          <p:sp>
            <p:nvSpPr>
              <p:cNvPr id="287" name="Freeform 63"/>
              <p:cNvSpPr>
                <a:spLocks/>
              </p:cNvSpPr>
              <p:nvPr/>
            </p:nvSpPr>
            <p:spPr bwMode="auto">
              <a:xfrm>
                <a:off x="469" y="853"/>
                <a:ext cx="79" cy="20"/>
              </a:xfrm>
              <a:custGeom>
                <a:avLst/>
                <a:gdLst/>
                <a:ahLst/>
                <a:cxnLst>
                  <a:cxn ang="0">
                    <a:pos x="310" y="0"/>
                  </a:cxn>
                  <a:cxn ang="0">
                    <a:pos x="315" y="32"/>
                  </a:cxn>
                  <a:cxn ang="0">
                    <a:pos x="5" y="101"/>
                  </a:cxn>
                  <a:cxn ang="0">
                    <a:pos x="0" y="69"/>
                  </a:cxn>
                  <a:cxn ang="0">
                    <a:pos x="0" y="69"/>
                  </a:cxn>
                  <a:cxn ang="0">
                    <a:pos x="310" y="0"/>
                  </a:cxn>
                </a:cxnLst>
                <a:rect l="0" t="0" r="r" b="b"/>
                <a:pathLst>
                  <a:path w="315" h="101">
                    <a:moveTo>
                      <a:pt x="310" y="0"/>
                    </a:moveTo>
                    <a:lnTo>
                      <a:pt x="315" y="32"/>
                    </a:lnTo>
                    <a:lnTo>
                      <a:pt x="5" y="101"/>
                    </a:lnTo>
                    <a:lnTo>
                      <a:pt x="0" y="69"/>
                    </a:lnTo>
                    <a:lnTo>
                      <a:pt x="0" y="69"/>
                    </a:lnTo>
                    <a:lnTo>
                      <a:pt x="310" y="0"/>
                    </a:lnTo>
                    <a:close/>
                  </a:path>
                </a:pathLst>
              </a:custGeom>
              <a:solidFill>
                <a:srgbClr val="000000"/>
              </a:solidFill>
              <a:ln w="9525">
                <a:noFill/>
                <a:round/>
                <a:headEnd/>
                <a:tailEnd/>
              </a:ln>
            </p:spPr>
            <p:txBody>
              <a:bodyPr/>
              <a:lstStyle/>
              <a:p>
                <a:endParaRPr lang="en-US"/>
              </a:p>
            </p:txBody>
          </p:sp>
          <p:sp>
            <p:nvSpPr>
              <p:cNvPr id="288" name="Freeform 64"/>
              <p:cNvSpPr>
                <a:spLocks/>
              </p:cNvSpPr>
              <p:nvPr/>
            </p:nvSpPr>
            <p:spPr bwMode="auto">
              <a:xfrm>
                <a:off x="399" y="867"/>
                <a:ext cx="72" cy="20"/>
              </a:xfrm>
              <a:custGeom>
                <a:avLst/>
                <a:gdLst/>
                <a:ahLst/>
                <a:cxnLst>
                  <a:cxn ang="0">
                    <a:pos x="281" y="0"/>
                  </a:cxn>
                  <a:cxn ang="0">
                    <a:pos x="286" y="32"/>
                  </a:cxn>
                  <a:cxn ang="0">
                    <a:pos x="8" y="100"/>
                  </a:cxn>
                  <a:cxn ang="0">
                    <a:pos x="0" y="69"/>
                  </a:cxn>
                  <a:cxn ang="0">
                    <a:pos x="2" y="68"/>
                  </a:cxn>
                  <a:cxn ang="0">
                    <a:pos x="281" y="0"/>
                  </a:cxn>
                </a:cxnLst>
                <a:rect l="0" t="0" r="r" b="b"/>
                <a:pathLst>
                  <a:path w="286" h="100">
                    <a:moveTo>
                      <a:pt x="281" y="0"/>
                    </a:moveTo>
                    <a:lnTo>
                      <a:pt x="286" y="32"/>
                    </a:lnTo>
                    <a:lnTo>
                      <a:pt x="8" y="100"/>
                    </a:lnTo>
                    <a:lnTo>
                      <a:pt x="0" y="69"/>
                    </a:lnTo>
                    <a:lnTo>
                      <a:pt x="2" y="68"/>
                    </a:lnTo>
                    <a:lnTo>
                      <a:pt x="281" y="0"/>
                    </a:lnTo>
                    <a:close/>
                  </a:path>
                </a:pathLst>
              </a:custGeom>
              <a:solidFill>
                <a:srgbClr val="000000"/>
              </a:solidFill>
              <a:ln w="9525">
                <a:noFill/>
                <a:round/>
                <a:headEnd/>
                <a:tailEnd/>
              </a:ln>
            </p:spPr>
            <p:txBody>
              <a:bodyPr/>
              <a:lstStyle/>
              <a:p>
                <a:endParaRPr lang="en-US"/>
              </a:p>
            </p:txBody>
          </p:sp>
          <p:sp>
            <p:nvSpPr>
              <p:cNvPr id="289" name="Freeform 65"/>
              <p:cNvSpPr>
                <a:spLocks/>
              </p:cNvSpPr>
              <p:nvPr/>
            </p:nvSpPr>
            <p:spPr bwMode="auto">
              <a:xfrm>
                <a:off x="359" y="881"/>
                <a:ext cx="42" cy="20"/>
              </a:xfrm>
              <a:custGeom>
                <a:avLst/>
                <a:gdLst/>
                <a:ahLst/>
                <a:cxnLst>
                  <a:cxn ang="0">
                    <a:pos x="161" y="0"/>
                  </a:cxn>
                  <a:cxn ang="0">
                    <a:pos x="169" y="31"/>
                  </a:cxn>
                  <a:cxn ang="0">
                    <a:pos x="12" y="100"/>
                  </a:cxn>
                  <a:cxn ang="0">
                    <a:pos x="0" y="70"/>
                  </a:cxn>
                  <a:cxn ang="0">
                    <a:pos x="3" y="69"/>
                  </a:cxn>
                  <a:cxn ang="0">
                    <a:pos x="161" y="0"/>
                  </a:cxn>
                </a:cxnLst>
                <a:rect l="0" t="0" r="r" b="b"/>
                <a:pathLst>
                  <a:path w="169" h="100">
                    <a:moveTo>
                      <a:pt x="161" y="0"/>
                    </a:moveTo>
                    <a:lnTo>
                      <a:pt x="169" y="31"/>
                    </a:lnTo>
                    <a:lnTo>
                      <a:pt x="12" y="100"/>
                    </a:lnTo>
                    <a:lnTo>
                      <a:pt x="0" y="70"/>
                    </a:lnTo>
                    <a:lnTo>
                      <a:pt x="3" y="69"/>
                    </a:lnTo>
                    <a:lnTo>
                      <a:pt x="161" y="0"/>
                    </a:lnTo>
                    <a:close/>
                  </a:path>
                </a:pathLst>
              </a:custGeom>
              <a:solidFill>
                <a:srgbClr val="000000"/>
              </a:solidFill>
              <a:ln w="9525">
                <a:noFill/>
                <a:round/>
                <a:headEnd/>
                <a:tailEnd/>
              </a:ln>
            </p:spPr>
            <p:txBody>
              <a:bodyPr/>
              <a:lstStyle/>
              <a:p>
                <a:endParaRPr lang="en-US"/>
              </a:p>
            </p:txBody>
          </p:sp>
          <p:sp>
            <p:nvSpPr>
              <p:cNvPr id="290" name="Freeform 66"/>
              <p:cNvSpPr>
                <a:spLocks/>
              </p:cNvSpPr>
              <p:nvPr/>
            </p:nvSpPr>
            <p:spPr bwMode="auto">
              <a:xfrm>
                <a:off x="341" y="895"/>
                <a:ext cx="21" cy="15"/>
              </a:xfrm>
              <a:custGeom>
                <a:avLst/>
                <a:gdLst/>
                <a:ahLst/>
                <a:cxnLst>
                  <a:cxn ang="0">
                    <a:pos x="71" y="0"/>
                  </a:cxn>
                  <a:cxn ang="0">
                    <a:pos x="83" y="30"/>
                  </a:cxn>
                  <a:cxn ang="0">
                    <a:pos x="37" y="62"/>
                  </a:cxn>
                  <a:cxn ang="0">
                    <a:pos x="1" y="79"/>
                  </a:cxn>
                  <a:cxn ang="0">
                    <a:pos x="0" y="49"/>
                  </a:cxn>
                  <a:cxn ang="0">
                    <a:pos x="71" y="0"/>
                  </a:cxn>
                </a:cxnLst>
                <a:rect l="0" t="0" r="r" b="b"/>
                <a:pathLst>
                  <a:path w="83" h="79">
                    <a:moveTo>
                      <a:pt x="71" y="0"/>
                    </a:moveTo>
                    <a:lnTo>
                      <a:pt x="83" y="30"/>
                    </a:lnTo>
                    <a:lnTo>
                      <a:pt x="37" y="62"/>
                    </a:lnTo>
                    <a:lnTo>
                      <a:pt x="1" y="79"/>
                    </a:lnTo>
                    <a:lnTo>
                      <a:pt x="0" y="49"/>
                    </a:lnTo>
                    <a:lnTo>
                      <a:pt x="71" y="0"/>
                    </a:lnTo>
                    <a:close/>
                  </a:path>
                </a:pathLst>
              </a:custGeom>
              <a:solidFill>
                <a:srgbClr val="000000"/>
              </a:solidFill>
              <a:ln w="9525">
                <a:noFill/>
                <a:round/>
                <a:headEnd/>
                <a:tailEnd/>
              </a:ln>
            </p:spPr>
            <p:txBody>
              <a:bodyPr/>
              <a:lstStyle/>
              <a:p>
                <a:endParaRPr lang="en-US"/>
              </a:p>
            </p:txBody>
          </p:sp>
          <p:sp>
            <p:nvSpPr>
              <p:cNvPr id="291" name="Freeform 67"/>
              <p:cNvSpPr>
                <a:spLocks/>
              </p:cNvSpPr>
              <p:nvPr/>
            </p:nvSpPr>
            <p:spPr bwMode="auto">
              <a:xfrm>
                <a:off x="341" y="907"/>
                <a:ext cx="60" cy="27"/>
              </a:xfrm>
              <a:custGeom>
                <a:avLst/>
                <a:gdLst/>
                <a:ahLst/>
                <a:cxnLst>
                  <a:cxn ang="0">
                    <a:pos x="0" y="17"/>
                  </a:cxn>
                  <a:cxn ang="0">
                    <a:pos x="36" y="0"/>
                  </a:cxn>
                  <a:cxn ang="0">
                    <a:pos x="240" y="104"/>
                  </a:cxn>
                  <a:cxn ang="0">
                    <a:pos x="231" y="135"/>
                  </a:cxn>
                  <a:cxn ang="0">
                    <a:pos x="231" y="135"/>
                  </a:cxn>
                  <a:cxn ang="0">
                    <a:pos x="0" y="17"/>
                  </a:cxn>
                </a:cxnLst>
                <a:rect l="0" t="0" r="r" b="b"/>
                <a:pathLst>
                  <a:path w="240" h="135">
                    <a:moveTo>
                      <a:pt x="0" y="17"/>
                    </a:moveTo>
                    <a:lnTo>
                      <a:pt x="36" y="0"/>
                    </a:lnTo>
                    <a:lnTo>
                      <a:pt x="240" y="104"/>
                    </a:lnTo>
                    <a:lnTo>
                      <a:pt x="231" y="135"/>
                    </a:lnTo>
                    <a:lnTo>
                      <a:pt x="231" y="135"/>
                    </a:lnTo>
                    <a:lnTo>
                      <a:pt x="0" y="17"/>
                    </a:lnTo>
                    <a:close/>
                  </a:path>
                </a:pathLst>
              </a:custGeom>
              <a:solidFill>
                <a:srgbClr val="000000"/>
              </a:solidFill>
              <a:ln w="9525">
                <a:noFill/>
                <a:round/>
                <a:headEnd/>
                <a:tailEnd/>
              </a:ln>
            </p:spPr>
            <p:txBody>
              <a:bodyPr/>
              <a:lstStyle/>
              <a:p>
                <a:endParaRPr lang="en-US"/>
              </a:p>
            </p:txBody>
          </p:sp>
          <p:sp>
            <p:nvSpPr>
              <p:cNvPr id="292" name="Freeform 68"/>
              <p:cNvSpPr>
                <a:spLocks/>
              </p:cNvSpPr>
              <p:nvPr/>
            </p:nvSpPr>
            <p:spPr bwMode="auto">
              <a:xfrm>
                <a:off x="399" y="928"/>
                <a:ext cx="76" cy="31"/>
              </a:xfrm>
              <a:custGeom>
                <a:avLst/>
                <a:gdLst/>
                <a:ahLst/>
                <a:cxnLst>
                  <a:cxn ang="0">
                    <a:pos x="0" y="31"/>
                  </a:cxn>
                  <a:cxn ang="0">
                    <a:pos x="9" y="0"/>
                  </a:cxn>
                  <a:cxn ang="0">
                    <a:pos x="304" y="127"/>
                  </a:cxn>
                  <a:cxn ang="0">
                    <a:pos x="304" y="129"/>
                  </a:cxn>
                  <a:cxn ang="0">
                    <a:pos x="294" y="158"/>
                  </a:cxn>
                  <a:cxn ang="0">
                    <a:pos x="0" y="31"/>
                  </a:cxn>
                </a:cxnLst>
                <a:rect l="0" t="0" r="r" b="b"/>
                <a:pathLst>
                  <a:path w="304" h="158">
                    <a:moveTo>
                      <a:pt x="0" y="31"/>
                    </a:moveTo>
                    <a:lnTo>
                      <a:pt x="9" y="0"/>
                    </a:lnTo>
                    <a:lnTo>
                      <a:pt x="304" y="127"/>
                    </a:lnTo>
                    <a:lnTo>
                      <a:pt x="304" y="129"/>
                    </a:lnTo>
                    <a:lnTo>
                      <a:pt x="294" y="158"/>
                    </a:lnTo>
                    <a:lnTo>
                      <a:pt x="0" y="31"/>
                    </a:lnTo>
                    <a:close/>
                  </a:path>
                </a:pathLst>
              </a:custGeom>
              <a:solidFill>
                <a:srgbClr val="000000"/>
              </a:solidFill>
              <a:ln w="9525">
                <a:noFill/>
                <a:round/>
                <a:headEnd/>
                <a:tailEnd/>
              </a:ln>
            </p:spPr>
            <p:txBody>
              <a:bodyPr/>
              <a:lstStyle/>
              <a:p>
                <a:endParaRPr lang="en-US"/>
              </a:p>
            </p:txBody>
          </p:sp>
          <p:sp>
            <p:nvSpPr>
              <p:cNvPr id="293" name="Freeform 69"/>
              <p:cNvSpPr>
                <a:spLocks/>
              </p:cNvSpPr>
              <p:nvPr/>
            </p:nvSpPr>
            <p:spPr bwMode="auto">
              <a:xfrm>
                <a:off x="473" y="954"/>
                <a:ext cx="68" cy="33"/>
              </a:xfrm>
              <a:custGeom>
                <a:avLst/>
                <a:gdLst/>
                <a:ahLst/>
                <a:cxnLst>
                  <a:cxn ang="0">
                    <a:pos x="0" y="29"/>
                  </a:cxn>
                  <a:cxn ang="0">
                    <a:pos x="10" y="0"/>
                  </a:cxn>
                  <a:cxn ang="0">
                    <a:pos x="273" y="137"/>
                  </a:cxn>
                  <a:cxn ang="0">
                    <a:pos x="274" y="137"/>
                  </a:cxn>
                  <a:cxn ang="0">
                    <a:pos x="262" y="167"/>
                  </a:cxn>
                  <a:cxn ang="0">
                    <a:pos x="0" y="29"/>
                  </a:cxn>
                </a:cxnLst>
                <a:rect l="0" t="0" r="r" b="b"/>
                <a:pathLst>
                  <a:path w="274" h="167">
                    <a:moveTo>
                      <a:pt x="0" y="29"/>
                    </a:moveTo>
                    <a:lnTo>
                      <a:pt x="10" y="0"/>
                    </a:lnTo>
                    <a:lnTo>
                      <a:pt x="273" y="137"/>
                    </a:lnTo>
                    <a:lnTo>
                      <a:pt x="274" y="137"/>
                    </a:lnTo>
                    <a:lnTo>
                      <a:pt x="262" y="167"/>
                    </a:lnTo>
                    <a:lnTo>
                      <a:pt x="0" y="29"/>
                    </a:lnTo>
                    <a:close/>
                  </a:path>
                </a:pathLst>
              </a:custGeom>
              <a:solidFill>
                <a:srgbClr val="000000"/>
              </a:solidFill>
              <a:ln w="9525">
                <a:noFill/>
                <a:round/>
                <a:headEnd/>
                <a:tailEnd/>
              </a:ln>
            </p:spPr>
            <p:txBody>
              <a:bodyPr/>
              <a:lstStyle/>
              <a:p>
                <a:endParaRPr lang="en-US"/>
              </a:p>
            </p:txBody>
          </p:sp>
          <p:sp>
            <p:nvSpPr>
              <p:cNvPr id="294" name="Freeform 70"/>
              <p:cNvSpPr>
                <a:spLocks/>
              </p:cNvSpPr>
              <p:nvPr/>
            </p:nvSpPr>
            <p:spPr bwMode="auto">
              <a:xfrm>
                <a:off x="538" y="981"/>
                <a:ext cx="67" cy="39"/>
              </a:xfrm>
              <a:custGeom>
                <a:avLst/>
                <a:gdLst/>
                <a:ahLst/>
                <a:cxnLst>
                  <a:cxn ang="0">
                    <a:pos x="0" y="30"/>
                  </a:cxn>
                  <a:cxn ang="0">
                    <a:pos x="12" y="0"/>
                  </a:cxn>
                  <a:cxn ang="0">
                    <a:pos x="267" y="167"/>
                  </a:cxn>
                  <a:cxn ang="0">
                    <a:pos x="268" y="168"/>
                  </a:cxn>
                  <a:cxn ang="0">
                    <a:pos x="254" y="196"/>
                  </a:cxn>
                  <a:cxn ang="0">
                    <a:pos x="0" y="30"/>
                  </a:cxn>
                </a:cxnLst>
                <a:rect l="0" t="0" r="r" b="b"/>
                <a:pathLst>
                  <a:path w="268" h="196">
                    <a:moveTo>
                      <a:pt x="0" y="30"/>
                    </a:moveTo>
                    <a:lnTo>
                      <a:pt x="12" y="0"/>
                    </a:lnTo>
                    <a:lnTo>
                      <a:pt x="267" y="167"/>
                    </a:lnTo>
                    <a:lnTo>
                      <a:pt x="268" y="168"/>
                    </a:lnTo>
                    <a:lnTo>
                      <a:pt x="254" y="196"/>
                    </a:lnTo>
                    <a:lnTo>
                      <a:pt x="0" y="30"/>
                    </a:lnTo>
                    <a:close/>
                  </a:path>
                </a:pathLst>
              </a:custGeom>
              <a:solidFill>
                <a:srgbClr val="000000"/>
              </a:solidFill>
              <a:ln w="9525">
                <a:noFill/>
                <a:round/>
                <a:headEnd/>
                <a:tailEnd/>
              </a:ln>
            </p:spPr>
            <p:txBody>
              <a:bodyPr/>
              <a:lstStyle/>
              <a:p>
                <a:endParaRPr lang="en-US"/>
              </a:p>
            </p:txBody>
          </p:sp>
          <p:sp>
            <p:nvSpPr>
              <p:cNvPr id="295" name="Freeform 71"/>
              <p:cNvSpPr>
                <a:spLocks/>
              </p:cNvSpPr>
              <p:nvPr/>
            </p:nvSpPr>
            <p:spPr bwMode="auto">
              <a:xfrm>
                <a:off x="601" y="1015"/>
                <a:ext cx="54" cy="38"/>
              </a:xfrm>
              <a:custGeom>
                <a:avLst/>
                <a:gdLst/>
                <a:ahLst/>
                <a:cxnLst>
                  <a:cxn ang="0">
                    <a:pos x="0" y="28"/>
                  </a:cxn>
                  <a:cxn ang="0">
                    <a:pos x="14" y="0"/>
                  </a:cxn>
                  <a:cxn ang="0">
                    <a:pos x="213" y="168"/>
                  </a:cxn>
                  <a:cxn ang="0">
                    <a:pos x="215" y="170"/>
                  </a:cxn>
                  <a:cxn ang="0">
                    <a:pos x="196" y="194"/>
                  </a:cxn>
                  <a:cxn ang="0">
                    <a:pos x="0" y="28"/>
                  </a:cxn>
                </a:cxnLst>
                <a:rect l="0" t="0" r="r" b="b"/>
                <a:pathLst>
                  <a:path w="215" h="194">
                    <a:moveTo>
                      <a:pt x="0" y="28"/>
                    </a:moveTo>
                    <a:lnTo>
                      <a:pt x="14" y="0"/>
                    </a:lnTo>
                    <a:lnTo>
                      <a:pt x="213" y="168"/>
                    </a:lnTo>
                    <a:lnTo>
                      <a:pt x="215" y="170"/>
                    </a:lnTo>
                    <a:lnTo>
                      <a:pt x="196" y="194"/>
                    </a:lnTo>
                    <a:lnTo>
                      <a:pt x="0" y="28"/>
                    </a:lnTo>
                    <a:close/>
                  </a:path>
                </a:pathLst>
              </a:custGeom>
              <a:solidFill>
                <a:srgbClr val="000000"/>
              </a:solidFill>
              <a:ln w="9525">
                <a:noFill/>
                <a:round/>
                <a:headEnd/>
                <a:tailEnd/>
              </a:ln>
            </p:spPr>
            <p:txBody>
              <a:bodyPr/>
              <a:lstStyle/>
              <a:p>
                <a:endParaRPr lang="en-US"/>
              </a:p>
            </p:txBody>
          </p:sp>
          <p:sp>
            <p:nvSpPr>
              <p:cNvPr id="296" name="Freeform 72"/>
              <p:cNvSpPr>
                <a:spLocks/>
              </p:cNvSpPr>
              <p:nvPr/>
            </p:nvSpPr>
            <p:spPr bwMode="auto">
              <a:xfrm>
                <a:off x="651" y="1049"/>
                <a:ext cx="35" cy="39"/>
              </a:xfrm>
              <a:custGeom>
                <a:avLst/>
                <a:gdLst/>
                <a:ahLst/>
                <a:cxnLst>
                  <a:cxn ang="0">
                    <a:pos x="0" y="24"/>
                  </a:cxn>
                  <a:cxn ang="0">
                    <a:pos x="19" y="0"/>
                  </a:cxn>
                  <a:cxn ang="0">
                    <a:pos x="140" y="177"/>
                  </a:cxn>
                  <a:cxn ang="0">
                    <a:pos x="142" y="185"/>
                  </a:cxn>
                  <a:cxn ang="0">
                    <a:pos x="117" y="196"/>
                  </a:cxn>
                  <a:cxn ang="0">
                    <a:pos x="0" y="24"/>
                  </a:cxn>
                </a:cxnLst>
                <a:rect l="0" t="0" r="r" b="b"/>
                <a:pathLst>
                  <a:path w="142" h="196">
                    <a:moveTo>
                      <a:pt x="0" y="24"/>
                    </a:moveTo>
                    <a:lnTo>
                      <a:pt x="19" y="0"/>
                    </a:lnTo>
                    <a:lnTo>
                      <a:pt x="140" y="177"/>
                    </a:lnTo>
                    <a:lnTo>
                      <a:pt x="142" y="185"/>
                    </a:lnTo>
                    <a:lnTo>
                      <a:pt x="117" y="196"/>
                    </a:lnTo>
                    <a:lnTo>
                      <a:pt x="0" y="24"/>
                    </a:lnTo>
                    <a:close/>
                  </a:path>
                </a:pathLst>
              </a:custGeom>
              <a:solidFill>
                <a:srgbClr val="000000"/>
              </a:solidFill>
              <a:ln w="9525">
                <a:noFill/>
                <a:round/>
                <a:headEnd/>
                <a:tailEnd/>
              </a:ln>
            </p:spPr>
            <p:txBody>
              <a:bodyPr/>
              <a:lstStyle/>
              <a:p>
                <a:endParaRPr lang="en-US"/>
              </a:p>
            </p:txBody>
          </p:sp>
          <p:sp>
            <p:nvSpPr>
              <p:cNvPr id="297" name="Freeform 73"/>
              <p:cNvSpPr>
                <a:spLocks/>
              </p:cNvSpPr>
              <p:nvPr/>
            </p:nvSpPr>
            <p:spPr bwMode="auto">
              <a:xfrm>
                <a:off x="680" y="1086"/>
                <a:ext cx="16" cy="50"/>
              </a:xfrm>
              <a:custGeom>
                <a:avLst/>
                <a:gdLst/>
                <a:ahLst/>
                <a:cxnLst>
                  <a:cxn ang="0">
                    <a:pos x="0" y="11"/>
                  </a:cxn>
                  <a:cxn ang="0">
                    <a:pos x="25" y="0"/>
                  </a:cxn>
                  <a:cxn ang="0">
                    <a:pos x="65" y="245"/>
                  </a:cxn>
                  <a:cxn ang="0">
                    <a:pos x="65" y="247"/>
                  </a:cxn>
                  <a:cxn ang="0">
                    <a:pos x="39" y="251"/>
                  </a:cxn>
                  <a:cxn ang="0">
                    <a:pos x="0" y="11"/>
                  </a:cxn>
                </a:cxnLst>
                <a:rect l="0" t="0" r="r" b="b"/>
                <a:pathLst>
                  <a:path w="65" h="251">
                    <a:moveTo>
                      <a:pt x="0" y="11"/>
                    </a:moveTo>
                    <a:lnTo>
                      <a:pt x="25" y="0"/>
                    </a:lnTo>
                    <a:lnTo>
                      <a:pt x="65" y="245"/>
                    </a:lnTo>
                    <a:lnTo>
                      <a:pt x="65" y="247"/>
                    </a:lnTo>
                    <a:lnTo>
                      <a:pt x="39" y="251"/>
                    </a:lnTo>
                    <a:lnTo>
                      <a:pt x="0" y="11"/>
                    </a:lnTo>
                    <a:close/>
                  </a:path>
                </a:pathLst>
              </a:custGeom>
              <a:solidFill>
                <a:srgbClr val="000000"/>
              </a:solidFill>
              <a:ln w="9525">
                <a:noFill/>
                <a:round/>
                <a:headEnd/>
                <a:tailEnd/>
              </a:ln>
            </p:spPr>
            <p:txBody>
              <a:bodyPr/>
              <a:lstStyle/>
              <a:p>
                <a:endParaRPr lang="en-US"/>
              </a:p>
            </p:txBody>
          </p:sp>
          <p:sp>
            <p:nvSpPr>
              <p:cNvPr id="298" name="Freeform 74"/>
              <p:cNvSpPr>
                <a:spLocks/>
              </p:cNvSpPr>
              <p:nvPr/>
            </p:nvSpPr>
            <p:spPr bwMode="auto">
              <a:xfrm>
                <a:off x="689" y="1135"/>
                <a:ext cx="9" cy="40"/>
              </a:xfrm>
              <a:custGeom>
                <a:avLst/>
                <a:gdLst/>
                <a:ahLst/>
                <a:cxnLst>
                  <a:cxn ang="0">
                    <a:pos x="0" y="4"/>
                  </a:cxn>
                  <a:cxn ang="0">
                    <a:pos x="26" y="0"/>
                  </a:cxn>
                  <a:cxn ang="0">
                    <a:pos x="34" y="197"/>
                  </a:cxn>
                  <a:cxn ang="0">
                    <a:pos x="34" y="198"/>
                  </a:cxn>
                  <a:cxn ang="0">
                    <a:pos x="8" y="198"/>
                  </a:cxn>
                  <a:cxn ang="0">
                    <a:pos x="0" y="4"/>
                  </a:cxn>
                </a:cxnLst>
                <a:rect l="0" t="0" r="r" b="b"/>
                <a:pathLst>
                  <a:path w="34" h="198">
                    <a:moveTo>
                      <a:pt x="0" y="4"/>
                    </a:moveTo>
                    <a:lnTo>
                      <a:pt x="26" y="0"/>
                    </a:lnTo>
                    <a:lnTo>
                      <a:pt x="34" y="197"/>
                    </a:lnTo>
                    <a:lnTo>
                      <a:pt x="34" y="198"/>
                    </a:lnTo>
                    <a:lnTo>
                      <a:pt x="8" y="198"/>
                    </a:lnTo>
                    <a:lnTo>
                      <a:pt x="0" y="4"/>
                    </a:lnTo>
                    <a:close/>
                  </a:path>
                </a:pathLst>
              </a:custGeom>
              <a:solidFill>
                <a:srgbClr val="000000"/>
              </a:solidFill>
              <a:ln w="9525">
                <a:noFill/>
                <a:round/>
                <a:headEnd/>
                <a:tailEnd/>
              </a:ln>
            </p:spPr>
            <p:txBody>
              <a:bodyPr/>
              <a:lstStyle/>
              <a:p>
                <a:endParaRPr lang="en-US"/>
              </a:p>
            </p:txBody>
          </p:sp>
          <p:sp>
            <p:nvSpPr>
              <p:cNvPr id="299" name="Freeform 75"/>
              <p:cNvSpPr>
                <a:spLocks/>
              </p:cNvSpPr>
              <p:nvPr/>
            </p:nvSpPr>
            <p:spPr bwMode="auto">
              <a:xfrm>
                <a:off x="691" y="1175"/>
                <a:ext cx="7" cy="35"/>
              </a:xfrm>
              <a:custGeom>
                <a:avLst/>
                <a:gdLst/>
                <a:ahLst/>
                <a:cxnLst>
                  <a:cxn ang="0">
                    <a:pos x="0" y="0"/>
                  </a:cxn>
                  <a:cxn ang="0">
                    <a:pos x="26" y="0"/>
                  </a:cxn>
                  <a:cxn ang="0">
                    <a:pos x="26" y="177"/>
                  </a:cxn>
                  <a:cxn ang="0">
                    <a:pos x="26" y="177"/>
                  </a:cxn>
                  <a:cxn ang="0">
                    <a:pos x="0" y="176"/>
                  </a:cxn>
                  <a:cxn ang="0">
                    <a:pos x="0" y="0"/>
                  </a:cxn>
                </a:cxnLst>
                <a:rect l="0" t="0" r="r" b="b"/>
                <a:pathLst>
                  <a:path w="26" h="177">
                    <a:moveTo>
                      <a:pt x="0" y="0"/>
                    </a:moveTo>
                    <a:lnTo>
                      <a:pt x="26" y="0"/>
                    </a:lnTo>
                    <a:lnTo>
                      <a:pt x="26" y="177"/>
                    </a:lnTo>
                    <a:lnTo>
                      <a:pt x="26" y="177"/>
                    </a:lnTo>
                    <a:lnTo>
                      <a:pt x="0" y="176"/>
                    </a:lnTo>
                    <a:lnTo>
                      <a:pt x="0" y="0"/>
                    </a:lnTo>
                    <a:close/>
                  </a:path>
                </a:pathLst>
              </a:custGeom>
              <a:solidFill>
                <a:srgbClr val="000000"/>
              </a:solidFill>
              <a:ln w="9525">
                <a:noFill/>
                <a:round/>
                <a:headEnd/>
                <a:tailEnd/>
              </a:ln>
            </p:spPr>
            <p:txBody>
              <a:bodyPr/>
              <a:lstStyle/>
              <a:p>
                <a:endParaRPr lang="en-US"/>
              </a:p>
            </p:txBody>
          </p:sp>
          <p:sp>
            <p:nvSpPr>
              <p:cNvPr id="300" name="Freeform 76"/>
              <p:cNvSpPr>
                <a:spLocks/>
              </p:cNvSpPr>
              <p:nvPr/>
            </p:nvSpPr>
            <p:spPr bwMode="auto">
              <a:xfrm>
                <a:off x="689" y="1210"/>
                <a:ext cx="9" cy="44"/>
              </a:xfrm>
              <a:custGeom>
                <a:avLst/>
                <a:gdLst/>
                <a:ahLst/>
                <a:cxnLst>
                  <a:cxn ang="0">
                    <a:pos x="8" y="0"/>
                  </a:cxn>
                  <a:cxn ang="0">
                    <a:pos x="34" y="1"/>
                  </a:cxn>
                  <a:cxn ang="0">
                    <a:pos x="26" y="218"/>
                  </a:cxn>
                  <a:cxn ang="0">
                    <a:pos x="26" y="221"/>
                  </a:cxn>
                  <a:cxn ang="0">
                    <a:pos x="0" y="216"/>
                  </a:cxn>
                  <a:cxn ang="0">
                    <a:pos x="8" y="0"/>
                  </a:cxn>
                </a:cxnLst>
                <a:rect l="0" t="0" r="r" b="b"/>
                <a:pathLst>
                  <a:path w="34" h="221">
                    <a:moveTo>
                      <a:pt x="8" y="0"/>
                    </a:moveTo>
                    <a:lnTo>
                      <a:pt x="34" y="1"/>
                    </a:lnTo>
                    <a:lnTo>
                      <a:pt x="26" y="218"/>
                    </a:lnTo>
                    <a:lnTo>
                      <a:pt x="26" y="221"/>
                    </a:lnTo>
                    <a:lnTo>
                      <a:pt x="0" y="216"/>
                    </a:lnTo>
                    <a:lnTo>
                      <a:pt x="8" y="0"/>
                    </a:lnTo>
                    <a:close/>
                  </a:path>
                </a:pathLst>
              </a:custGeom>
              <a:solidFill>
                <a:srgbClr val="000000"/>
              </a:solidFill>
              <a:ln w="9525">
                <a:noFill/>
                <a:round/>
                <a:headEnd/>
                <a:tailEnd/>
              </a:ln>
            </p:spPr>
            <p:txBody>
              <a:bodyPr/>
              <a:lstStyle/>
              <a:p>
                <a:endParaRPr lang="en-US"/>
              </a:p>
            </p:txBody>
          </p:sp>
          <p:sp>
            <p:nvSpPr>
              <p:cNvPr id="301" name="Freeform 77"/>
              <p:cNvSpPr>
                <a:spLocks/>
              </p:cNvSpPr>
              <p:nvPr/>
            </p:nvSpPr>
            <p:spPr bwMode="auto">
              <a:xfrm>
                <a:off x="684" y="1253"/>
                <a:ext cx="12" cy="34"/>
              </a:xfrm>
              <a:custGeom>
                <a:avLst/>
                <a:gdLst/>
                <a:ahLst/>
                <a:cxnLst>
                  <a:cxn ang="0">
                    <a:pos x="23" y="0"/>
                  </a:cxn>
                  <a:cxn ang="0">
                    <a:pos x="49" y="5"/>
                  </a:cxn>
                  <a:cxn ang="0">
                    <a:pos x="25" y="161"/>
                  </a:cxn>
                  <a:cxn ang="0">
                    <a:pos x="23" y="168"/>
                  </a:cxn>
                  <a:cxn ang="0">
                    <a:pos x="0" y="152"/>
                  </a:cxn>
                  <a:cxn ang="0">
                    <a:pos x="23" y="0"/>
                  </a:cxn>
                </a:cxnLst>
                <a:rect l="0" t="0" r="r" b="b"/>
                <a:pathLst>
                  <a:path w="49" h="168">
                    <a:moveTo>
                      <a:pt x="23" y="0"/>
                    </a:moveTo>
                    <a:lnTo>
                      <a:pt x="49" y="5"/>
                    </a:lnTo>
                    <a:lnTo>
                      <a:pt x="25" y="161"/>
                    </a:lnTo>
                    <a:lnTo>
                      <a:pt x="23" y="168"/>
                    </a:lnTo>
                    <a:lnTo>
                      <a:pt x="0" y="152"/>
                    </a:lnTo>
                    <a:lnTo>
                      <a:pt x="23" y="0"/>
                    </a:lnTo>
                    <a:close/>
                  </a:path>
                </a:pathLst>
              </a:custGeom>
              <a:solidFill>
                <a:srgbClr val="000000"/>
              </a:solidFill>
              <a:ln w="9525">
                <a:noFill/>
                <a:round/>
                <a:headEnd/>
                <a:tailEnd/>
              </a:ln>
            </p:spPr>
            <p:txBody>
              <a:bodyPr/>
              <a:lstStyle/>
              <a:p>
                <a:endParaRPr lang="en-US"/>
              </a:p>
            </p:txBody>
          </p:sp>
          <p:sp>
            <p:nvSpPr>
              <p:cNvPr id="302" name="Freeform 78"/>
              <p:cNvSpPr>
                <a:spLocks/>
              </p:cNvSpPr>
              <p:nvPr/>
            </p:nvSpPr>
            <p:spPr bwMode="auto">
              <a:xfrm>
                <a:off x="658" y="1283"/>
                <a:ext cx="31" cy="37"/>
              </a:xfrm>
              <a:custGeom>
                <a:avLst/>
                <a:gdLst/>
                <a:ahLst/>
                <a:cxnLst>
                  <a:cxn ang="0">
                    <a:pos x="102" y="0"/>
                  </a:cxn>
                  <a:cxn ang="0">
                    <a:pos x="125" y="16"/>
                  </a:cxn>
                  <a:cxn ang="0">
                    <a:pos x="21" y="183"/>
                  </a:cxn>
                  <a:cxn ang="0">
                    <a:pos x="19" y="184"/>
                  </a:cxn>
                  <a:cxn ang="0">
                    <a:pos x="0" y="162"/>
                  </a:cxn>
                  <a:cxn ang="0">
                    <a:pos x="102" y="0"/>
                  </a:cxn>
                </a:cxnLst>
                <a:rect l="0" t="0" r="r" b="b"/>
                <a:pathLst>
                  <a:path w="125" h="184">
                    <a:moveTo>
                      <a:pt x="102" y="0"/>
                    </a:moveTo>
                    <a:lnTo>
                      <a:pt x="125" y="16"/>
                    </a:lnTo>
                    <a:lnTo>
                      <a:pt x="21" y="183"/>
                    </a:lnTo>
                    <a:lnTo>
                      <a:pt x="19" y="184"/>
                    </a:lnTo>
                    <a:lnTo>
                      <a:pt x="0" y="162"/>
                    </a:lnTo>
                    <a:lnTo>
                      <a:pt x="102" y="0"/>
                    </a:lnTo>
                    <a:close/>
                  </a:path>
                </a:pathLst>
              </a:custGeom>
              <a:solidFill>
                <a:srgbClr val="000000"/>
              </a:solidFill>
              <a:ln w="9525">
                <a:noFill/>
                <a:round/>
                <a:headEnd/>
                <a:tailEnd/>
              </a:ln>
            </p:spPr>
            <p:txBody>
              <a:bodyPr/>
              <a:lstStyle/>
              <a:p>
                <a:endParaRPr lang="en-US"/>
              </a:p>
            </p:txBody>
          </p:sp>
          <p:sp>
            <p:nvSpPr>
              <p:cNvPr id="303" name="Freeform 79"/>
              <p:cNvSpPr>
                <a:spLocks/>
              </p:cNvSpPr>
              <p:nvPr/>
            </p:nvSpPr>
            <p:spPr bwMode="auto">
              <a:xfrm>
                <a:off x="634" y="1316"/>
                <a:ext cx="29" cy="27"/>
              </a:xfrm>
              <a:custGeom>
                <a:avLst/>
                <a:gdLst/>
                <a:ahLst/>
                <a:cxnLst>
                  <a:cxn ang="0">
                    <a:pos x="98" y="0"/>
                  </a:cxn>
                  <a:cxn ang="0">
                    <a:pos x="117" y="22"/>
                  </a:cxn>
                  <a:cxn ang="0">
                    <a:pos x="25" y="138"/>
                  </a:cxn>
                  <a:cxn ang="0">
                    <a:pos x="0" y="124"/>
                  </a:cxn>
                  <a:cxn ang="0">
                    <a:pos x="4" y="118"/>
                  </a:cxn>
                  <a:cxn ang="0">
                    <a:pos x="98" y="0"/>
                  </a:cxn>
                </a:cxnLst>
                <a:rect l="0" t="0" r="r" b="b"/>
                <a:pathLst>
                  <a:path w="117" h="138">
                    <a:moveTo>
                      <a:pt x="98" y="0"/>
                    </a:moveTo>
                    <a:lnTo>
                      <a:pt x="117" y="22"/>
                    </a:lnTo>
                    <a:lnTo>
                      <a:pt x="25" y="138"/>
                    </a:lnTo>
                    <a:lnTo>
                      <a:pt x="0" y="124"/>
                    </a:lnTo>
                    <a:lnTo>
                      <a:pt x="4" y="118"/>
                    </a:lnTo>
                    <a:lnTo>
                      <a:pt x="98" y="0"/>
                    </a:lnTo>
                    <a:close/>
                  </a:path>
                </a:pathLst>
              </a:custGeom>
              <a:solidFill>
                <a:srgbClr val="000000"/>
              </a:solidFill>
              <a:ln w="9525">
                <a:noFill/>
                <a:round/>
                <a:headEnd/>
                <a:tailEnd/>
              </a:ln>
            </p:spPr>
            <p:txBody>
              <a:bodyPr/>
              <a:lstStyle/>
              <a:p>
                <a:endParaRPr lang="en-US"/>
              </a:p>
            </p:txBody>
          </p:sp>
          <p:sp>
            <p:nvSpPr>
              <p:cNvPr id="304" name="Freeform 80"/>
              <p:cNvSpPr>
                <a:spLocks/>
              </p:cNvSpPr>
              <p:nvPr/>
            </p:nvSpPr>
            <p:spPr bwMode="auto">
              <a:xfrm>
                <a:off x="626" y="1341"/>
                <a:ext cx="14" cy="27"/>
              </a:xfrm>
              <a:custGeom>
                <a:avLst/>
                <a:gdLst/>
                <a:ahLst/>
                <a:cxnLst>
                  <a:cxn ang="0">
                    <a:pos x="32" y="0"/>
                  </a:cxn>
                  <a:cxn ang="0">
                    <a:pos x="57" y="14"/>
                  </a:cxn>
                  <a:cxn ang="0">
                    <a:pos x="27" y="133"/>
                  </a:cxn>
                  <a:cxn ang="0">
                    <a:pos x="0" y="137"/>
                  </a:cxn>
                  <a:cxn ang="0">
                    <a:pos x="0" y="128"/>
                  </a:cxn>
                  <a:cxn ang="0">
                    <a:pos x="32" y="0"/>
                  </a:cxn>
                </a:cxnLst>
                <a:rect l="0" t="0" r="r" b="b"/>
                <a:pathLst>
                  <a:path w="57" h="137">
                    <a:moveTo>
                      <a:pt x="32" y="0"/>
                    </a:moveTo>
                    <a:lnTo>
                      <a:pt x="57" y="14"/>
                    </a:lnTo>
                    <a:lnTo>
                      <a:pt x="27" y="133"/>
                    </a:lnTo>
                    <a:lnTo>
                      <a:pt x="0" y="137"/>
                    </a:lnTo>
                    <a:lnTo>
                      <a:pt x="0" y="128"/>
                    </a:lnTo>
                    <a:lnTo>
                      <a:pt x="32" y="0"/>
                    </a:lnTo>
                    <a:close/>
                  </a:path>
                </a:pathLst>
              </a:custGeom>
              <a:solidFill>
                <a:srgbClr val="000000"/>
              </a:solidFill>
              <a:ln w="9525">
                <a:noFill/>
                <a:round/>
                <a:headEnd/>
                <a:tailEnd/>
              </a:ln>
            </p:spPr>
            <p:txBody>
              <a:bodyPr/>
              <a:lstStyle/>
              <a:p>
                <a:endParaRPr lang="en-US"/>
              </a:p>
            </p:txBody>
          </p:sp>
          <p:sp>
            <p:nvSpPr>
              <p:cNvPr id="305" name="Freeform 81"/>
              <p:cNvSpPr>
                <a:spLocks/>
              </p:cNvSpPr>
              <p:nvPr/>
            </p:nvSpPr>
            <p:spPr bwMode="auto">
              <a:xfrm>
                <a:off x="626" y="1367"/>
                <a:ext cx="14" cy="27"/>
              </a:xfrm>
              <a:custGeom>
                <a:avLst/>
                <a:gdLst/>
                <a:ahLst/>
                <a:cxnLst>
                  <a:cxn ang="0">
                    <a:pos x="0" y="4"/>
                  </a:cxn>
                  <a:cxn ang="0">
                    <a:pos x="27" y="0"/>
                  </a:cxn>
                  <a:cxn ang="0">
                    <a:pos x="57" y="121"/>
                  </a:cxn>
                  <a:cxn ang="0">
                    <a:pos x="33" y="136"/>
                  </a:cxn>
                  <a:cxn ang="0">
                    <a:pos x="32" y="132"/>
                  </a:cxn>
                  <a:cxn ang="0">
                    <a:pos x="0" y="4"/>
                  </a:cxn>
                </a:cxnLst>
                <a:rect l="0" t="0" r="r" b="b"/>
                <a:pathLst>
                  <a:path w="57" h="136">
                    <a:moveTo>
                      <a:pt x="0" y="4"/>
                    </a:moveTo>
                    <a:lnTo>
                      <a:pt x="27" y="0"/>
                    </a:lnTo>
                    <a:lnTo>
                      <a:pt x="57" y="121"/>
                    </a:lnTo>
                    <a:lnTo>
                      <a:pt x="33" y="136"/>
                    </a:lnTo>
                    <a:lnTo>
                      <a:pt x="32" y="132"/>
                    </a:lnTo>
                    <a:lnTo>
                      <a:pt x="0" y="4"/>
                    </a:lnTo>
                    <a:close/>
                  </a:path>
                </a:pathLst>
              </a:custGeom>
              <a:solidFill>
                <a:srgbClr val="000000"/>
              </a:solidFill>
              <a:ln w="9525">
                <a:noFill/>
                <a:round/>
                <a:headEnd/>
                <a:tailEnd/>
              </a:ln>
            </p:spPr>
            <p:txBody>
              <a:bodyPr/>
              <a:lstStyle/>
              <a:p>
                <a:endParaRPr lang="en-US"/>
              </a:p>
            </p:txBody>
          </p:sp>
          <p:sp>
            <p:nvSpPr>
              <p:cNvPr id="306" name="Freeform 82"/>
              <p:cNvSpPr>
                <a:spLocks/>
              </p:cNvSpPr>
              <p:nvPr/>
            </p:nvSpPr>
            <p:spPr bwMode="auto">
              <a:xfrm>
                <a:off x="634" y="1391"/>
                <a:ext cx="22" cy="31"/>
              </a:xfrm>
              <a:custGeom>
                <a:avLst/>
                <a:gdLst/>
                <a:ahLst/>
                <a:cxnLst>
                  <a:cxn ang="0">
                    <a:pos x="0" y="15"/>
                  </a:cxn>
                  <a:cxn ang="0">
                    <a:pos x="24" y="0"/>
                  </a:cxn>
                  <a:cxn ang="0">
                    <a:pos x="87" y="136"/>
                  </a:cxn>
                  <a:cxn ang="0">
                    <a:pos x="88" y="140"/>
                  </a:cxn>
                  <a:cxn ang="0">
                    <a:pos x="63" y="151"/>
                  </a:cxn>
                  <a:cxn ang="0">
                    <a:pos x="0" y="15"/>
                  </a:cxn>
                </a:cxnLst>
                <a:rect l="0" t="0" r="r" b="b"/>
                <a:pathLst>
                  <a:path w="88" h="151">
                    <a:moveTo>
                      <a:pt x="0" y="15"/>
                    </a:moveTo>
                    <a:lnTo>
                      <a:pt x="24" y="0"/>
                    </a:lnTo>
                    <a:lnTo>
                      <a:pt x="87" y="136"/>
                    </a:lnTo>
                    <a:lnTo>
                      <a:pt x="88" y="140"/>
                    </a:lnTo>
                    <a:lnTo>
                      <a:pt x="63" y="151"/>
                    </a:lnTo>
                    <a:lnTo>
                      <a:pt x="0" y="15"/>
                    </a:lnTo>
                    <a:close/>
                  </a:path>
                </a:pathLst>
              </a:custGeom>
              <a:solidFill>
                <a:srgbClr val="000000"/>
              </a:solidFill>
              <a:ln w="9525">
                <a:noFill/>
                <a:round/>
                <a:headEnd/>
                <a:tailEnd/>
              </a:ln>
            </p:spPr>
            <p:txBody>
              <a:bodyPr/>
              <a:lstStyle/>
              <a:p>
                <a:endParaRPr lang="en-US"/>
              </a:p>
            </p:txBody>
          </p:sp>
          <p:sp>
            <p:nvSpPr>
              <p:cNvPr id="307" name="Freeform 83"/>
              <p:cNvSpPr>
                <a:spLocks/>
              </p:cNvSpPr>
              <p:nvPr/>
            </p:nvSpPr>
            <p:spPr bwMode="auto">
              <a:xfrm>
                <a:off x="650" y="1419"/>
                <a:ext cx="14" cy="27"/>
              </a:xfrm>
              <a:custGeom>
                <a:avLst/>
                <a:gdLst/>
                <a:ahLst/>
                <a:cxnLst>
                  <a:cxn ang="0">
                    <a:pos x="0" y="11"/>
                  </a:cxn>
                  <a:cxn ang="0">
                    <a:pos x="25" y="0"/>
                  </a:cxn>
                  <a:cxn ang="0">
                    <a:pos x="57" y="127"/>
                  </a:cxn>
                  <a:cxn ang="0">
                    <a:pos x="57" y="134"/>
                  </a:cxn>
                  <a:cxn ang="0">
                    <a:pos x="31" y="134"/>
                  </a:cxn>
                  <a:cxn ang="0">
                    <a:pos x="0" y="11"/>
                  </a:cxn>
                </a:cxnLst>
                <a:rect l="0" t="0" r="r" b="b"/>
                <a:pathLst>
                  <a:path w="57" h="134">
                    <a:moveTo>
                      <a:pt x="0" y="11"/>
                    </a:moveTo>
                    <a:lnTo>
                      <a:pt x="25" y="0"/>
                    </a:lnTo>
                    <a:lnTo>
                      <a:pt x="57" y="127"/>
                    </a:lnTo>
                    <a:lnTo>
                      <a:pt x="57" y="134"/>
                    </a:lnTo>
                    <a:lnTo>
                      <a:pt x="31" y="134"/>
                    </a:lnTo>
                    <a:lnTo>
                      <a:pt x="0" y="11"/>
                    </a:lnTo>
                    <a:close/>
                  </a:path>
                </a:pathLst>
              </a:custGeom>
              <a:solidFill>
                <a:srgbClr val="000000"/>
              </a:solidFill>
              <a:ln w="9525">
                <a:noFill/>
                <a:round/>
                <a:headEnd/>
                <a:tailEnd/>
              </a:ln>
            </p:spPr>
            <p:txBody>
              <a:bodyPr/>
              <a:lstStyle/>
              <a:p>
                <a:endParaRPr lang="en-US"/>
              </a:p>
            </p:txBody>
          </p:sp>
          <p:sp>
            <p:nvSpPr>
              <p:cNvPr id="308" name="Freeform 84"/>
              <p:cNvSpPr>
                <a:spLocks/>
              </p:cNvSpPr>
              <p:nvPr/>
            </p:nvSpPr>
            <p:spPr bwMode="auto">
              <a:xfrm>
                <a:off x="656" y="1446"/>
                <a:ext cx="8" cy="31"/>
              </a:xfrm>
              <a:custGeom>
                <a:avLst/>
                <a:gdLst/>
                <a:ahLst/>
                <a:cxnLst>
                  <a:cxn ang="0">
                    <a:pos x="8" y="0"/>
                  </a:cxn>
                  <a:cxn ang="0">
                    <a:pos x="34" y="0"/>
                  </a:cxn>
                  <a:cxn ang="0">
                    <a:pos x="26" y="147"/>
                  </a:cxn>
                  <a:cxn ang="0">
                    <a:pos x="25" y="153"/>
                  </a:cxn>
                  <a:cxn ang="0">
                    <a:pos x="0" y="141"/>
                  </a:cxn>
                  <a:cxn ang="0">
                    <a:pos x="8" y="0"/>
                  </a:cxn>
                </a:cxnLst>
                <a:rect l="0" t="0" r="r" b="b"/>
                <a:pathLst>
                  <a:path w="34" h="153">
                    <a:moveTo>
                      <a:pt x="8" y="0"/>
                    </a:moveTo>
                    <a:lnTo>
                      <a:pt x="34" y="0"/>
                    </a:lnTo>
                    <a:lnTo>
                      <a:pt x="26" y="147"/>
                    </a:lnTo>
                    <a:lnTo>
                      <a:pt x="25" y="153"/>
                    </a:lnTo>
                    <a:lnTo>
                      <a:pt x="0" y="141"/>
                    </a:lnTo>
                    <a:lnTo>
                      <a:pt x="8" y="0"/>
                    </a:lnTo>
                    <a:close/>
                  </a:path>
                </a:pathLst>
              </a:custGeom>
              <a:solidFill>
                <a:srgbClr val="000000"/>
              </a:solidFill>
              <a:ln w="9525">
                <a:noFill/>
                <a:round/>
                <a:headEnd/>
                <a:tailEnd/>
              </a:ln>
            </p:spPr>
            <p:txBody>
              <a:bodyPr/>
              <a:lstStyle/>
              <a:p>
                <a:endParaRPr lang="en-US"/>
              </a:p>
            </p:txBody>
          </p:sp>
          <p:sp>
            <p:nvSpPr>
              <p:cNvPr id="309" name="Freeform 85"/>
              <p:cNvSpPr>
                <a:spLocks/>
              </p:cNvSpPr>
              <p:nvPr/>
            </p:nvSpPr>
            <p:spPr bwMode="auto">
              <a:xfrm>
                <a:off x="638" y="1474"/>
                <a:ext cx="24" cy="36"/>
              </a:xfrm>
              <a:custGeom>
                <a:avLst/>
                <a:gdLst/>
                <a:ahLst/>
                <a:cxnLst>
                  <a:cxn ang="0">
                    <a:pos x="70" y="0"/>
                  </a:cxn>
                  <a:cxn ang="0">
                    <a:pos x="95" y="12"/>
                  </a:cxn>
                  <a:cxn ang="0">
                    <a:pos x="24" y="179"/>
                  </a:cxn>
                  <a:cxn ang="0">
                    <a:pos x="0" y="164"/>
                  </a:cxn>
                  <a:cxn ang="0">
                    <a:pos x="0" y="163"/>
                  </a:cxn>
                  <a:cxn ang="0">
                    <a:pos x="70" y="0"/>
                  </a:cxn>
                </a:cxnLst>
                <a:rect l="0" t="0" r="r" b="b"/>
                <a:pathLst>
                  <a:path w="95" h="179">
                    <a:moveTo>
                      <a:pt x="70" y="0"/>
                    </a:moveTo>
                    <a:lnTo>
                      <a:pt x="95" y="12"/>
                    </a:lnTo>
                    <a:lnTo>
                      <a:pt x="24" y="179"/>
                    </a:lnTo>
                    <a:lnTo>
                      <a:pt x="0" y="164"/>
                    </a:lnTo>
                    <a:lnTo>
                      <a:pt x="0" y="163"/>
                    </a:lnTo>
                    <a:lnTo>
                      <a:pt x="70" y="0"/>
                    </a:lnTo>
                    <a:close/>
                  </a:path>
                </a:pathLst>
              </a:custGeom>
              <a:solidFill>
                <a:srgbClr val="000000"/>
              </a:solidFill>
              <a:ln w="9525">
                <a:noFill/>
                <a:round/>
                <a:headEnd/>
                <a:tailEnd/>
              </a:ln>
            </p:spPr>
            <p:txBody>
              <a:bodyPr/>
              <a:lstStyle/>
              <a:p>
                <a:endParaRPr lang="en-US"/>
              </a:p>
            </p:txBody>
          </p:sp>
          <p:sp>
            <p:nvSpPr>
              <p:cNvPr id="310" name="Freeform 86"/>
              <p:cNvSpPr>
                <a:spLocks/>
              </p:cNvSpPr>
              <p:nvPr/>
            </p:nvSpPr>
            <p:spPr bwMode="auto">
              <a:xfrm>
                <a:off x="624" y="1507"/>
                <a:ext cx="20" cy="32"/>
              </a:xfrm>
              <a:custGeom>
                <a:avLst/>
                <a:gdLst/>
                <a:ahLst/>
                <a:cxnLst>
                  <a:cxn ang="0">
                    <a:pos x="56" y="0"/>
                  </a:cxn>
                  <a:cxn ang="0">
                    <a:pos x="80" y="15"/>
                  </a:cxn>
                  <a:cxn ang="0">
                    <a:pos x="24" y="161"/>
                  </a:cxn>
                  <a:cxn ang="0">
                    <a:pos x="0" y="148"/>
                  </a:cxn>
                  <a:cxn ang="0">
                    <a:pos x="0" y="148"/>
                  </a:cxn>
                  <a:cxn ang="0">
                    <a:pos x="56" y="0"/>
                  </a:cxn>
                </a:cxnLst>
                <a:rect l="0" t="0" r="r" b="b"/>
                <a:pathLst>
                  <a:path w="80" h="161">
                    <a:moveTo>
                      <a:pt x="56" y="0"/>
                    </a:moveTo>
                    <a:lnTo>
                      <a:pt x="80" y="15"/>
                    </a:lnTo>
                    <a:lnTo>
                      <a:pt x="24" y="161"/>
                    </a:lnTo>
                    <a:lnTo>
                      <a:pt x="0" y="148"/>
                    </a:lnTo>
                    <a:lnTo>
                      <a:pt x="0" y="148"/>
                    </a:lnTo>
                    <a:lnTo>
                      <a:pt x="56" y="0"/>
                    </a:lnTo>
                    <a:close/>
                  </a:path>
                </a:pathLst>
              </a:custGeom>
              <a:solidFill>
                <a:srgbClr val="000000"/>
              </a:solidFill>
              <a:ln w="9525">
                <a:noFill/>
                <a:round/>
                <a:headEnd/>
                <a:tailEnd/>
              </a:ln>
            </p:spPr>
            <p:txBody>
              <a:bodyPr/>
              <a:lstStyle/>
              <a:p>
                <a:endParaRPr lang="en-US"/>
              </a:p>
            </p:txBody>
          </p:sp>
          <p:sp>
            <p:nvSpPr>
              <p:cNvPr id="311" name="Freeform 87"/>
              <p:cNvSpPr>
                <a:spLocks/>
              </p:cNvSpPr>
              <p:nvPr/>
            </p:nvSpPr>
            <p:spPr bwMode="auto">
              <a:xfrm>
                <a:off x="610" y="1537"/>
                <a:ext cx="20" cy="32"/>
              </a:xfrm>
              <a:custGeom>
                <a:avLst/>
                <a:gdLst/>
                <a:ahLst/>
                <a:cxnLst>
                  <a:cxn ang="0">
                    <a:pos x="56" y="0"/>
                  </a:cxn>
                  <a:cxn ang="0">
                    <a:pos x="80" y="13"/>
                  </a:cxn>
                  <a:cxn ang="0">
                    <a:pos x="25" y="160"/>
                  </a:cxn>
                  <a:cxn ang="0">
                    <a:pos x="0" y="150"/>
                  </a:cxn>
                  <a:cxn ang="0">
                    <a:pos x="1" y="147"/>
                  </a:cxn>
                  <a:cxn ang="0">
                    <a:pos x="56" y="0"/>
                  </a:cxn>
                </a:cxnLst>
                <a:rect l="0" t="0" r="r" b="b"/>
                <a:pathLst>
                  <a:path w="80" h="160">
                    <a:moveTo>
                      <a:pt x="56" y="0"/>
                    </a:moveTo>
                    <a:lnTo>
                      <a:pt x="80" y="13"/>
                    </a:lnTo>
                    <a:lnTo>
                      <a:pt x="25" y="160"/>
                    </a:lnTo>
                    <a:lnTo>
                      <a:pt x="0" y="150"/>
                    </a:lnTo>
                    <a:lnTo>
                      <a:pt x="1" y="147"/>
                    </a:lnTo>
                    <a:lnTo>
                      <a:pt x="56" y="0"/>
                    </a:lnTo>
                    <a:close/>
                  </a:path>
                </a:pathLst>
              </a:custGeom>
              <a:solidFill>
                <a:srgbClr val="000000"/>
              </a:solidFill>
              <a:ln w="9525">
                <a:noFill/>
                <a:round/>
                <a:headEnd/>
                <a:tailEnd/>
              </a:ln>
            </p:spPr>
            <p:txBody>
              <a:bodyPr/>
              <a:lstStyle/>
              <a:p>
                <a:endParaRPr lang="en-US"/>
              </a:p>
            </p:txBody>
          </p:sp>
          <p:sp>
            <p:nvSpPr>
              <p:cNvPr id="312" name="Freeform 88"/>
              <p:cNvSpPr>
                <a:spLocks/>
              </p:cNvSpPr>
              <p:nvPr/>
            </p:nvSpPr>
            <p:spPr bwMode="auto">
              <a:xfrm>
                <a:off x="604" y="1567"/>
                <a:ext cx="12" cy="23"/>
              </a:xfrm>
              <a:custGeom>
                <a:avLst/>
                <a:gdLst/>
                <a:ahLst/>
                <a:cxnLst>
                  <a:cxn ang="0">
                    <a:pos x="24" y="0"/>
                  </a:cxn>
                  <a:cxn ang="0">
                    <a:pos x="49" y="10"/>
                  </a:cxn>
                  <a:cxn ang="0">
                    <a:pos x="26" y="116"/>
                  </a:cxn>
                  <a:cxn ang="0">
                    <a:pos x="0" y="114"/>
                  </a:cxn>
                  <a:cxn ang="0">
                    <a:pos x="13" y="112"/>
                  </a:cxn>
                  <a:cxn ang="0">
                    <a:pos x="0" y="107"/>
                  </a:cxn>
                  <a:cxn ang="0">
                    <a:pos x="24" y="0"/>
                  </a:cxn>
                </a:cxnLst>
                <a:rect l="0" t="0" r="r" b="b"/>
                <a:pathLst>
                  <a:path w="49" h="116">
                    <a:moveTo>
                      <a:pt x="24" y="0"/>
                    </a:moveTo>
                    <a:lnTo>
                      <a:pt x="49" y="10"/>
                    </a:lnTo>
                    <a:lnTo>
                      <a:pt x="26" y="116"/>
                    </a:lnTo>
                    <a:lnTo>
                      <a:pt x="0" y="114"/>
                    </a:lnTo>
                    <a:lnTo>
                      <a:pt x="13" y="112"/>
                    </a:lnTo>
                    <a:lnTo>
                      <a:pt x="0" y="107"/>
                    </a:lnTo>
                    <a:lnTo>
                      <a:pt x="24" y="0"/>
                    </a:lnTo>
                    <a:close/>
                  </a:path>
                </a:pathLst>
              </a:custGeom>
              <a:solidFill>
                <a:srgbClr val="000000"/>
              </a:solidFill>
              <a:ln w="9525">
                <a:noFill/>
                <a:round/>
                <a:headEnd/>
                <a:tailEnd/>
              </a:ln>
            </p:spPr>
            <p:txBody>
              <a:bodyPr/>
              <a:lstStyle/>
              <a:p>
                <a:endParaRPr lang="en-US"/>
              </a:p>
            </p:txBody>
          </p:sp>
          <p:sp>
            <p:nvSpPr>
              <p:cNvPr id="313" name="Freeform 89"/>
              <p:cNvSpPr>
                <a:spLocks/>
              </p:cNvSpPr>
              <p:nvPr/>
            </p:nvSpPr>
            <p:spPr bwMode="auto">
              <a:xfrm>
                <a:off x="600" y="1552"/>
                <a:ext cx="10" cy="38"/>
              </a:xfrm>
              <a:custGeom>
                <a:avLst/>
                <a:gdLst/>
                <a:ahLst/>
                <a:cxnLst>
                  <a:cxn ang="0">
                    <a:pos x="42" y="187"/>
                  </a:cxn>
                  <a:cxn ang="0">
                    <a:pos x="29" y="188"/>
                  </a:cxn>
                  <a:cxn ang="0">
                    <a:pos x="16" y="190"/>
                  </a:cxn>
                  <a:cxn ang="0">
                    <a:pos x="0" y="4"/>
                  </a:cxn>
                  <a:cxn ang="0">
                    <a:pos x="0" y="3"/>
                  </a:cxn>
                  <a:cxn ang="0">
                    <a:pos x="26" y="0"/>
                  </a:cxn>
                  <a:cxn ang="0">
                    <a:pos x="42" y="187"/>
                  </a:cxn>
                </a:cxnLst>
                <a:rect l="0" t="0" r="r" b="b"/>
                <a:pathLst>
                  <a:path w="42" h="190">
                    <a:moveTo>
                      <a:pt x="42" y="187"/>
                    </a:moveTo>
                    <a:lnTo>
                      <a:pt x="29" y="188"/>
                    </a:lnTo>
                    <a:lnTo>
                      <a:pt x="16" y="190"/>
                    </a:lnTo>
                    <a:lnTo>
                      <a:pt x="0" y="4"/>
                    </a:lnTo>
                    <a:lnTo>
                      <a:pt x="0" y="3"/>
                    </a:lnTo>
                    <a:lnTo>
                      <a:pt x="26" y="0"/>
                    </a:lnTo>
                    <a:lnTo>
                      <a:pt x="42" y="187"/>
                    </a:lnTo>
                    <a:close/>
                  </a:path>
                </a:pathLst>
              </a:custGeom>
              <a:solidFill>
                <a:srgbClr val="000000"/>
              </a:solidFill>
              <a:ln w="9525">
                <a:noFill/>
                <a:round/>
                <a:headEnd/>
                <a:tailEnd/>
              </a:ln>
            </p:spPr>
            <p:txBody>
              <a:bodyPr/>
              <a:lstStyle/>
              <a:p>
                <a:endParaRPr lang="en-US"/>
              </a:p>
            </p:txBody>
          </p:sp>
          <p:sp>
            <p:nvSpPr>
              <p:cNvPr id="314" name="Freeform 90"/>
              <p:cNvSpPr>
                <a:spLocks/>
              </p:cNvSpPr>
              <p:nvPr/>
            </p:nvSpPr>
            <p:spPr bwMode="auto">
              <a:xfrm>
                <a:off x="598" y="1506"/>
                <a:ext cx="8" cy="46"/>
              </a:xfrm>
              <a:custGeom>
                <a:avLst/>
                <a:gdLst/>
                <a:ahLst/>
                <a:cxnLst>
                  <a:cxn ang="0">
                    <a:pos x="34" y="227"/>
                  </a:cxn>
                  <a:cxn ang="0">
                    <a:pos x="8" y="230"/>
                  </a:cxn>
                  <a:cxn ang="0">
                    <a:pos x="0" y="4"/>
                  </a:cxn>
                  <a:cxn ang="0">
                    <a:pos x="26" y="0"/>
                  </a:cxn>
                  <a:cxn ang="0">
                    <a:pos x="26" y="2"/>
                  </a:cxn>
                  <a:cxn ang="0">
                    <a:pos x="34" y="227"/>
                  </a:cxn>
                </a:cxnLst>
                <a:rect l="0" t="0" r="r" b="b"/>
                <a:pathLst>
                  <a:path w="34" h="230">
                    <a:moveTo>
                      <a:pt x="34" y="227"/>
                    </a:moveTo>
                    <a:lnTo>
                      <a:pt x="8" y="230"/>
                    </a:lnTo>
                    <a:lnTo>
                      <a:pt x="0" y="4"/>
                    </a:lnTo>
                    <a:lnTo>
                      <a:pt x="26" y="0"/>
                    </a:lnTo>
                    <a:lnTo>
                      <a:pt x="26" y="2"/>
                    </a:lnTo>
                    <a:lnTo>
                      <a:pt x="34" y="227"/>
                    </a:lnTo>
                    <a:close/>
                  </a:path>
                </a:pathLst>
              </a:custGeom>
              <a:solidFill>
                <a:srgbClr val="000000"/>
              </a:solidFill>
              <a:ln w="9525">
                <a:noFill/>
                <a:round/>
                <a:headEnd/>
                <a:tailEnd/>
              </a:ln>
            </p:spPr>
            <p:txBody>
              <a:bodyPr/>
              <a:lstStyle/>
              <a:p>
                <a:endParaRPr lang="en-US"/>
              </a:p>
            </p:txBody>
          </p:sp>
          <p:sp>
            <p:nvSpPr>
              <p:cNvPr id="315" name="Freeform 91"/>
              <p:cNvSpPr>
                <a:spLocks/>
              </p:cNvSpPr>
              <p:nvPr/>
            </p:nvSpPr>
            <p:spPr bwMode="auto">
              <a:xfrm>
                <a:off x="594" y="1470"/>
                <a:ext cx="10" cy="37"/>
              </a:xfrm>
              <a:custGeom>
                <a:avLst/>
                <a:gdLst/>
                <a:ahLst/>
                <a:cxnLst>
                  <a:cxn ang="0">
                    <a:pos x="42" y="180"/>
                  </a:cxn>
                  <a:cxn ang="0">
                    <a:pos x="16" y="184"/>
                  </a:cxn>
                  <a:cxn ang="0">
                    <a:pos x="0" y="10"/>
                  </a:cxn>
                  <a:cxn ang="0">
                    <a:pos x="26" y="0"/>
                  </a:cxn>
                  <a:cxn ang="0">
                    <a:pos x="26" y="3"/>
                  </a:cxn>
                  <a:cxn ang="0">
                    <a:pos x="42" y="180"/>
                  </a:cxn>
                </a:cxnLst>
                <a:rect l="0" t="0" r="r" b="b"/>
                <a:pathLst>
                  <a:path w="42" h="184">
                    <a:moveTo>
                      <a:pt x="42" y="180"/>
                    </a:moveTo>
                    <a:lnTo>
                      <a:pt x="16" y="184"/>
                    </a:lnTo>
                    <a:lnTo>
                      <a:pt x="0" y="10"/>
                    </a:lnTo>
                    <a:lnTo>
                      <a:pt x="26" y="0"/>
                    </a:lnTo>
                    <a:lnTo>
                      <a:pt x="26" y="3"/>
                    </a:lnTo>
                    <a:lnTo>
                      <a:pt x="42" y="180"/>
                    </a:lnTo>
                    <a:close/>
                  </a:path>
                </a:pathLst>
              </a:custGeom>
              <a:solidFill>
                <a:srgbClr val="000000"/>
              </a:solidFill>
              <a:ln w="9525">
                <a:noFill/>
                <a:round/>
                <a:headEnd/>
                <a:tailEnd/>
              </a:ln>
            </p:spPr>
            <p:txBody>
              <a:bodyPr/>
              <a:lstStyle/>
              <a:p>
                <a:endParaRPr lang="en-US"/>
              </a:p>
            </p:txBody>
          </p:sp>
          <p:sp>
            <p:nvSpPr>
              <p:cNvPr id="316" name="Freeform 92"/>
              <p:cNvSpPr>
                <a:spLocks/>
              </p:cNvSpPr>
              <p:nvPr/>
            </p:nvSpPr>
            <p:spPr bwMode="auto">
              <a:xfrm>
                <a:off x="582" y="1439"/>
                <a:ext cx="18" cy="33"/>
              </a:xfrm>
              <a:custGeom>
                <a:avLst/>
                <a:gdLst/>
                <a:ahLst/>
                <a:cxnLst>
                  <a:cxn ang="0">
                    <a:pos x="74" y="158"/>
                  </a:cxn>
                  <a:cxn ang="0">
                    <a:pos x="48" y="168"/>
                  </a:cxn>
                  <a:cxn ang="0">
                    <a:pos x="0" y="13"/>
                  </a:cxn>
                  <a:cxn ang="0">
                    <a:pos x="26" y="0"/>
                  </a:cxn>
                  <a:cxn ang="0">
                    <a:pos x="26" y="0"/>
                  </a:cxn>
                  <a:cxn ang="0">
                    <a:pos x="74" y="158"/>
                  </a:cxn>
                </a:cxnLst>
                <a:rect l="0" t="0" r="r" b="b"/>
                <a:pathLst>
                  <a:path w="74" h="168">
                    <a:moveTo>
                      <a:pt x="74" y="158"/>
                    </a:moveTo>
                    <a:lnTo>
                      <a:pt x="48" y="168"/>
                    </a:lnTo>
                    <a:lnTo>
                      <a:pt x="0" y="13"/>
                    </a:lnTo>
                    <a:lnTo>
                      <a:pt x="26" y="0"/>
                    </a:lnTo>
                    <a:lnTo>
                      <a:pt x="26" y="0"/>
                    </a:lnTo>
                    <a:lnTo>
                      <a:pt x="74" y="158"/>
                    </a:lnTo>
                    <a:close/>
                  </a:path>
                </a:pathLst>
              </a:custGeom>
              <a:solidFill>
                <a:srgbClr val="000000"/>
              </a:solidFill>
              <a:ln w="9525">
                <a:noFill/>
                <a:round/>
                <a:headEnd/>
                <a:tailEnd/>
              </a:ln>
            </p:spPr>
            <p:txBody>
              <a:bodyPr/>
              <a:lstStyle/>
              <a:p>
                <a:endParaRPr lang="en-US"/>
              </a:p>
            </p:txBody>
          </p:sp>
          <p:sp>
            <p:nvSpPr>
              <p:cNvPr id="317" name="Freeform 93"/>
              <p:cNvSpPr>
                <a:spLocks/>
              </p:cNvSpPr>
              <p:nvPr/>
            </p:nvSpPr>
            <p:spPr bwMode="auto">
              <a:xfrm>
                <a:off x="566" y="1404"/>
                <a:ext cx="22" cy="37"/>
              </a:xfrm>
              <a:custGeom>
                <a:avLst/>
                <a:gdLst/>
                <a:ahLst/>
                <a:cxnLst>
                  <a:cxn ang="0">
                    <a:pos x="90" y="174"/>
                  </a:cxn>
                  <a:cxn ang="0">
                    <a:pos x="64" y="187"/>
                  </a:cxn>
                  <a:cxn ang="0">
                    <a:pos x="1" y="10"/>
                  </a:cxn>
                  <a:cxn ang="0">
                    <a:pos x="0" y="5"/>
                  </a:cxn>
                  <a:cxn ang="0">
                    <a:pos x="26" y="0"/>
                  </a:cxn>
                  <a:cxn ang="0">
                    <a:pos x="90" y="174"/>
                  </a:cxn>
                </a:cxnLst>
                <a:rect l="0" t="0" r="r" b="b"/>
                <a:pathLst>
                  <a:path w="90" h="187">
                    <a:moveTo>
                      <a:pt x="90" y="174"/>
                    </a:moveTo>
                    <a:lnTo>
                      <a:pt x="64" y="187"/>
                    </a:lnTo>
                    <a:lnTo>
                      <a:pt x="1" y="10"/>
                    </a:lnTo>
                    <a:lnTo>
                      <a:pt x="0" y="5"/>
                    </a:lnTo>
                    <a:lnTo>
                      <a:pt x="26" y="0"/>
                    </a:lnTo>
                    <a:lnTo>
                      <a:pt x="90" y="174"/>
                    </a:lnTo>
                    <a:close/>
                  </a:path>
                </a:pathLst>
              </a:custGeom>
              <a:solidFill>
                <a:srgbClr val="000000"/>
              </a:solidFill>
              <a:ln w="9525">
                <a:noFill/>
                <a:round/>
                <a:headEnd/>
                <a:tailEnd/>
              </a:ln>
            </p:spPr>
            <p:txBody>
              <a:bodyPr/>
              <a:lstStyle/>
              <a:p>
                <a:endParaRPr lang="en-US"/>
              </a:p>
            </p:txBody>
          </p:sp>
          <p:sp>
            <p:nvSpPr>
              <p:cNvPr id="318" name="Freeform 94"/>
              <p:cNvSpPr>
                <a:spLocks/>
              </p:cNvSpPr>
              <p:nvPr/>
            </p:nvSpPr>
            <p:spPr bwMode="auto">
              <a:xfrm>
                <a:off x="562" y="1367"/>
                <a:ext cx="11" cy="38"/>
              </a:xfrm>
              <a:custGeom>
                <a:avLst/>
                <a:gdLst/>
                <a:ahLst/>
                <a:cxnLst>
                  <a:cxn ang="0">
                    <a:pos x="42" y="183"/>
                  </a:cxn>
                  <a:cxn ang="0">
                    <a:pos x="16" y="188"/>
                  </a:cxn>
                  <a:cxn ang="0">
                    <a:pos x="0" y="2"/>
                  </a:cxn>
                  <a:cxn ang="0">
                    <a:pos x="0" y="0"/>
                  </a:cxn>
                  <a:cxn ang="0">
                    <a:pos x="26" y="0"/>
                  </a:cxn>
                  <a:cxn ang="0">
                    <a:pos x="42" y="183"/>
                  </a:cxn>
                </a:cxnLst>
                <a:rect l="0" t="0" r="r" b="b"/>
                <a:pathLst>
                  <a:path w="42" h="188">
                    <a:moveTo>
                      <a:pt x="42" y="183"/>
                    </a:moveTo>
                    <a:lnTo>
                      <a:pt x="16" y="188"/>
                    </a:lnTo>
                    <a:lnTo>
                      <a:pt x="0" y="2"/>
                    </a:lnTo>
                    <a:lnTo>
                      <a:pt x="0" y="0"/>
                    </a:lnTo>
                    <a:lnTo>
                      <a:pt x="26" y="0"/>
                    </a:lnTo>
                    <a:lnTo>
                      <a:pt x="42" y="183"/>
                    </a:lnTo>
                    <a:close/>
                  </a:path>
                </a:pathLst>
              </a:custGeom>
              <a:solidFill>
                <a:srgbClr val="000000"/>
              </a:solidFill>
              <a:ln w="9525">
                <a:noFill/>
                <a:round/>
                <a:headEnd/>
                <a:tailEnd/>
              </a:ln>
            </p:spPr>
            <p:txBody>
              <a:bodyPr/>
              <a:lstStyle/>
              <a:p>
                <a:endParaRPr lang="en-US"/>
              </a:p>
            </p:txBody>
          </p:sp>
          <p:sp>
            <p:nvSpPr>
              <p:cNvPr id="319" name="Freeform 95"/>
              <p:cNvSpPr>
                <a:spLocks/>
              </p:cNvSpPr>
              <p:nvPr/>
            </p:nvSpPr>
            <p:spPr bwMode="auto">
              <a:xfrm>
                <a:off x="562" y="1329"/>
                <a:ext cx="9" cy="38"/>
              </a:xfrm>
              <a:custGeom>
                <a:avLst/>
                <a:gdLst/>
                <a:ahLst/>
                <a:cxnLst>
                  <a:cxn ang="0">
                    <a:pos x="26" y="189"/>
                  </a:cxn>
                  <a:cxn ang="0">
                    <a:pos x="0" y="189"/>
                  </a:cxn>
                  <a:cxn ang="0">
                    <a:pos x="8" y="2"/>
                  </a:cxn>
                  <a:cxn ang="0">
                    <a:pos x="8" y="0"/>
                  </a:cxn>
                  <a:cxn ang="0">
                    <a:pos x="34" y="4"/>
                  </a:cxn>
                  <a:cxn ang="0">
                    <a:pos x="26" y="189"/>
                  </a:cxn>
                </a:cxnLst>
                <a:rect l="0" t="0" r="r" b="b"/>
                <a:pathLst>
                  <a:path w="34" h="189">
                    <a:moveTo>
                      <a:pt x="26" y="189"/>
                    </a:moveTo>
                    <a:lnTo>
                      <a:pt x="0" y="189"/>
                    </a:lnTo>
                    <a:lnTo>
                      <a:pt x="8" y="2"/>
                    </a:lnTo>
                    <a:lnTo>
                      <a:pt x="8" y="0"/>
                    </a:lnTo>
                    <a:lnTo>
                      <a:pt x="34" y="4"/>
                    </a:lnTo>
                    <a:lnTo>
                      <a:pt x="26" y="189"/>
                    </a:lnTo>
                    <a:close/>
                  </a:path>
                </a:pathLst>
              </a:custGeom>
              <a:solidFill>
                <a:srgbClr val="000000"/>
              </a:solidFill>
              <a:ln w="9525">
                <a:noFill/>
                <a:round/>
                <a:headEnd/>
                <a:tailEnd/>
              </a:ln>
            </p:spPr>
            <p:txBody>
              <a:bodyPr/>
              <a:lstStyle/>
              <a:p>
                <a:endParaRPr lang="en-US"/>
              </a:p>
            </p:txBody>
          </p:sp>
          <p:sp>
            <p:nvSpPr>
              <p:cNvPr id="320" name="Freeform 96"/>
              <p:cNvSpPr>
                <a:spLocks/>
              </p:cNvSpPr>
              <p:nvPr/>
            </p:nvSpPr>
            <p:spPr bwMode="auto">
              <a:xfrm>
                <a:off x="564" y="1289"/>
                <a:ext cx="13" cy="41"/>
              </a:xfrm>
              <a:custGeom>
                <a:avLst/>
                <a:gdLst/>
                <a:ahLst/>
                <a:cxnLst>
                  <a:cxn ang="0">
                    <a:pos x="26" y="204"/>
                  </a:cxn>
                  <a:cxn ang="0">
                    <a:pos x="0" y="200"/>
                  </a:cxn>
                  <a:cxn ang="0">
                    <a:pos x="24" y="3"/>
                  </a:cxn>
                  <a:cxn ang="0">
                    <a:pos x="25" y="0"/>
                  </a:cxn>
                  <a:cxn ang="0">
                    <a:pos x="50" y="11"/>
                  </a:cxn>
                  <a:cxn ang="0">
                    <a:pos x="26" y="204"/>
                  </a:cxn>
                </a:cxnLst>
                <a:rect l="0" t="0" r="r" b="b"/>
                <a:pathLst>
                  <a:path w="50" h="204">
                    <a:moveTo>
                      <a:pt x="26" y="204"/>
                    </a:moveTo>
                    <a:lnTo>
                      <a:pt x="0" y="200"/>
                    </a:lnTo>
                    <a:lnTo>
                      <a:pt x="24" y="3"/>
                    </a:lnTo>
                    <a:lnTo>
                      <a:pt x="25" y="0"/>
                    </a:lnTo>
                    <a:lnTo>
                      <a:pt x="50" y="11"/>
                    </a:lnTo>
                    <a:lnTo>
                      <a:pt x="26" y="204"/>
                    </a:lnTo>
                    <a:close/>
                  </a:path>
                </a:pathLst>
              </a:custGeom>
              <a:solidFill>
                <a:srgbClr val="000000"/>
              </a:solidFill>
              <a:ln w="9525">
                <a:noFill/>
                <a:round/>
                <a:headEnd/>
                <a:tailEnd/>
              </a:ln>
            </p:spPr>
            <p:txBody>
              <a:bodyPr/>
              <a:lstStyle/>
              <a:p>
                <a:endParaRPr lang="en-US"/>
              </a:p>
            </p:txBody>
          </p:sp>
          <p:sp>
            <p:nvSpPr>
              <p:cNvPr id="321" name="Freeform 97"/>
              <p:cNvSpPr>
                <a:spLocks/>
              </p:cNvSpPr>
              <p:nvPr/>
            </p:nvSpPr>
            <p:spPr bwMode="auto">
              <a:xfrm>
                <a:off x="570" y="1253"/>
                <a:ext cx="22" cy="39"/>
              </a:xfrm>
              <a:custGeom>
                <a:avLst/>
                <a:gdLst/>
                <a:ahLst/>
                <a:cxnLst>
                  <a:cxn ang="0">
                    <a:pos x="25" y="192"/>
                  </a:cxn>
                  <a:cxn ang="0">
                    <a:pos x="0" y="181"/>
                  </a:cxn>
                  <a:cxn ang="0">
                    <a:pos x="64" y="4"/>
                  </a:cxn>
                  <a:cxn ang="0">
                    <a:pos x="66" y="0"/>
                  </a:cxn>
                  <a:cxn ang="0">
                    <a:pos x="88" y="18"/>
                  </a:cxn>
                  <a:cxn ang="0">
                    <a:pos x="25" y="192"/>
                  </a:cxn>
                </a:cxnLst>
                <a:rect l="0" t="0" r="r" b="b"/>
                <a:pathLst>
                  <a:path w="88" h="192">
                    <a:moveTo>
                      <a:pt x="25" y="192"/>
                    </a:moveTo>
                    <a:lnTo>
                      <a:pt x="0" y="181"/>
                    </a:lnTo>
                    <a:lnTo>
                      <a:pt x="64" y="4"/>
                    </a:lnTo>
                    <a:lnTo>
                      <a:pt x="66" y="0"/>
                    </a:lnTo>
                    <a:lnTo>
                      <a:pt x="88" y="18"/>
                    </a:lnTo>
                    <a:lnTo>
                      <a:pt x="25" y="192"/>
                    </a:lnTo>
                    <a:close/>
                  </a:path>
                </a:pathLst>
              </a:custGeom>
              <a:solidFill>
                <a:srgbClr val="000000"/>
              </a:solidFill>
              <a:ln w="9525">
                <a:noFill/>
                <a:round/>
                <a:headEnd/>
                <a:tailEnd/>
              </a:ln>
            </p:spPr>
            <p:txBody>
              <a:bodyPr/>
              <a:lstStyle/>
              <a:p>
                <a:endParaRPr lang="en-US"/>
              </a:p>
            </p:txBody>
          </p:sp>
          <p:sp>
            <p:nvSpPr>
              <p:cNvPr id="322" name="Freeform 98"/>
              <p:cNvSpPr>
                <a:spLocks/>
              </p:cNvSpPr>
              <p:nvPr/>
            </p:nvSpPr>
            <p:spPr bwMode="auto">
              <a:xfrm>
                <a:off x="587" y="1225"/>
                <a:ext cx="26" cy="32"/>
              </a:xfrm>
              <a:custGeom>
                <a:avLst/>
                <a:gdLst/>
                <a:ahLst/>
                <a:cxnLst>
                  <a:cxn ang="0">
                    <a:pos x="22" y="158"/>
                  </a:cxn>
                  <a:cxn ang="0">
                    <a:pos x="0" y="140"/>
                  </a:cxn>
                  <a:cxn ang="0">
                    <a:pos x="87" y="2"/>
                  </a:cxn>
                  <a:cxn ang="0">
                    <a:pos x="89" y="0"/>
                  </a:cxn>
                  <a:cxn ang="0">
                    <a:pos x="107" y="23"/>
                  </a:cxn>
                  <a:cxn ang="0">
                    <a:pos x="22" y="158"/>
                  </a:cxn>
                </a:cxnLst>
                <a:rect l="0" t="0" r="r" b="b"/>
                <a:pathLst>
                  <a:path w="107" h="158">
                    <a:moveTo>
                      <a:pt x="22" y="158"/>
                    </a:moveTo>
                    <a:lnTo>
                      <a:pt x="0" y="140"/>
                    </a:lnTo>
                    <a:lnTo>
                      <a:pt x="87" y="2"/>
                    </a:lnTo>
                    <a:lnTo>
                      <a:pt x="89" y="0"/>
                    </a:lnTo>
                    <a:lnTo>
                      <a:pt x="107" y="23"/>
                    </a:lnTo>
                    <a:lnTo>
                      <a:pt x="22" y="158"/>
                    </a:lnTo>
                    <a:close/>
                  </a:path>
                </a:pathLst>
              </a:custGeom>
              <a:solidFill>
                <a:srgbClr val="000000"/>
              </a:solidFill>
              <a:ln w="9525">
                <a:noFill/>
                <a:round/>
                <a:headEnd/>
                <a:tailEnd/>
              </a:ln>
            </p:spPr>
            <p:txBody>
              <a:bodyPr/>
              <a:lstStyle/>
              <a:p>
                <a:endParaRPr lang="en-US"/>
              </a:p>
            </p:txBody>
          </p:sp>
          <p:sp>
            <p:nvSpPr>
              <p:cNvPr id="323" name="Freeform 99"/>
              <p:cNvSpPr>
                <a:spLocks/>
              </p:cNvSpPr>
              <p:nvPr/>
            </p:nvSpPr>
            <p:spPr bwMode="auto">
              <a:xfrm>
                <a:off x="609" y="1207"/>
                <a:ext cx="27" cy="23"/>
              </a:xfrm>
              <a:custGeom>
                <a:avLst/>
                <a:gdLst/>
                <a:ahLst/>
                <a:cxnLst>
                  <a:cxn ang="0">
                    <a:pos x="18" y="115"/>
                  </a:cxn>
                  <a:cxn ang="0">
                    <a:pos x="0" y="92"/>
                  </a:cxn>
                  <a:cxn ang="0">
                    <a:pos x="82" y="0"/>
                  </a:cxn>
                  <a:cxn ang="0">
                    <a:pos x="109" y="3"/>
                  </a:cxn>
                  <a:cxn ang="0">
                    <a:pos x="105" y="18"/>
                  </a:cxn>
                  <a:cxn ang="0">
                    <a:pos x="18" y="115"/>
                  </a:cxn>
                </a:cxnLst>
                <a:rect l="0" t="0" r="r" b="b"/>
                <a:pathLst>
                  <a:path w="109" h="115">
                    <a:moveTo>
                      <a:pt x="18" y="115"/>
                    </a:moveTo>
                    <a:lnTo>
                      <a:pt x="0" y="92"/>
                    </a:lnTo>
                    <a:lnTo>
                      <a:pt x="82" y="0"/>
                    </a:lnTo>
                    <a:lnTo>
                      <a:pt x="109" y="3"/>
                    </a:lnTo>
                    <a:lnTo>
                      <a:pt x="105" y="18"/>
                    </a:lnTo>
                    <a:lnTo>
                      <a:pt x="18" y="115"/>
                    </a:lnTo>
                    <a:close/>
                  </a:path>
                </a:pathLst>
              </a:custGeom>
              <a:solidFill>
                <a:srgbClr val="000000"/>
              </a:solidFill>
              <a:ln w="9525">
                <a:noFill/>
                <a:round/>
                <a:headEnd/>
                <a:tailEnd/>
              </a:ln>
            </p:spPr>
            <p:txBody>
              <a:bodyPr/>
              <a:lstStyle/>
              <a:p>
                <a:endParaRPr lang="en-US"/>
              </a:p>
            </p:txBody>
          </p:sp>
          <p:sp>
            <p:nvSpPr>
              <p:cNvPr id="324" name="Freeform 100"/>
              <p:cNvSpPr>
                <a:spLocks/>
              </p:cNvSpPr>
              <p:nvPr/>
            </p:nvSpPr>
            <p:spPr bwMode="auto">
              <a:xfrm>
                <a:off x="622" y="1168"/>
                <a:ext cx="14" cy="39"/>
              </a:xfrm>
              <a:custGeom>
                <a:avLst/>
                <a:gdLst/>
                <a:ahLst/>
                <a:cxnLst>
                  <a:cxn ang="0">
                    <a:pos x="57" y="195"/>
                  </a:cxn>
                  <a:cxn ang="0">
                    <a:pos x="30" y="192"/>
                  </a:cxn>
                  <a:cxn ang="0">
                    <a:pos x="0" y="19"/>
                  </a:cxn>
                  <a:cxn ang="0">
                    <a:pos x="22" y="0"/>
                  </a:cxn>
                  <a:cxn ang="0">
                    <a:pos x="25" y="8"/>
                  </a:cxn>
                  <a:cxn ang="0">
                    <a:pos x="57" y="195"/>
                  </a:cxn>
                </a:cxnLst>
                <a:rect l="0" t="0" r="r" b="b"/>
                <a:pathLst>
                  <a:path w="57" h="195">
                    <a:moveTo>
                      <a:pt x="57" y="195"/>
                    </a:moveTo>
                    <a:lnTo>
                      <a:pt x="30" y="192"/>
                    </a:lnTo>
                    <a:lnTo>
                      <a:pt x="0" y="19"/>
                    </a:lnTo>
                    <a:lnTo>
                      <a:pt x="22" y="0"/>
                    </a:lnTo>
                    <a:lnTo>
                      <a:pt x="25" y="8"/>
                    </a:lnTo>
                    <a:lnTo>
                      <a:pt x="57" y="195"/>
                    </a:lnTo>
                    <a:close/>
                  </a:path>
                </a:pathLst>
              </a:custGeom>
              <a:solidFill>
                <a:srgbClr val="000000"/>
              </a:solidFill>
              <a:ln w="9525">
                <a:noFill/>
                <a:round/>
                <a:headEnd/>
                <a:tailEnd/>
              </a:ln>
            </p:spPr>
            <p:txBody>
              <a:bodyPr/>
              <a:lstStyle/>
              <a:p>
                <a:endParaRPr lang="en-US"/>
              </a:p>
            </p:txBody>
          </p:sp>
          <p:sp>
            <p:nvSpPr>
              <p:cNvPr id="325" name="Freeform 101"/>
              <p:cNvSpPr>
                <a:spLocks/>
              </p:cNvSpPr>
              <p:nvPr/>
            </p:nvSpPr>
            <p:spPr bwMode="auto">
              <a:xfrm>
                <a:off x="595" y="1140"/>
                <a:ext cx="32" cy="32"/>
              </a:xfrm>
              <a:custGeom>
                <a:avLst/>
                <a:gdLst/>
                <a:ahLst/>
                <a:cxnLst>
                  <a:cxn ang="0">
                    <a:pos x="129" y="141"/>
                  </a:cxn>
                  <a:cxn ang="0">
                    <a:pos x="107" y="160"/>
                  </a:cxn>
                  <a:cxn ang="0">
                    <a:pos x="0" y="27"/>
                  </a:cxn>
                  <a:cxn ang="0">
                    <a:pos x="14" y="0"/>
                  </a:cxn>
                  <a:cxn ang="0">
                    <a:pos x="18" y="3"/>
                  </a:cxn>
                  <a:cxn ang="0">
                    <a:pos x="129" y="141"/>
                  </a:cxn>
                </a:cxnLst>
                <a:rect l="0" t="0" r="r" b="b"/>
                <a:pathLst>
                  <a:path w="129" h="160">
                    <a:moveTo>
                      <a:pt x="129" y="141"/>
                    </a:moveTo>
                    <a:lnTo>
                      <a:pt x="107" y="160"/>
                    </a:lnTo>
                    <a:lnTo>
                      <a:pt x="0" y="27"/>
                    </a:lnTo>
                    <a:lnTo>
                      <a:pt x="14" y="0"/>
                    </a:lnTo>
                    <a:lnTo>
                      <a:pt x="18" y="3"/>
                    </a:lnTo>
                    <a:lnTo>
                      <a:pt x="129" y="141"/>
                    </a:lnTo>
                    <a:close/>
                  </a:path>
                </a:pathLst>
              </a:custGeom>
              <a:solidFill>
                <a:srgbClr val="000000"/>
              </a:solidFill>
              <a:ln w="9525">
                <a:noFill/>
                <a:round/>
                <a:headEnd/>
                <a:tailEnd/>
              </a:ln>
            </p:spPr>
            <p:txBody>
              <a:bodyPr/>
              <a:lstStyle/>
              <a:p>
                <a:endParaRPr lang="en-US"/>
              </a:p>
            </p:txBody>
          </p:sp>
          <p:sp>
            <p:nvSpPr>
              <p:cNvPr id="326" name="Freeform 102"/>
              <p:cNvSpPr>
                <a:spLocks/>
              </p:cNvSpPr>
              <p:nvPr/>
            </p:nvSpPr>
            <p:spPr bwMode="auto">
              <a:xfrm>
                <a:off x="570" y="1126"/>
                <a:ext cx="29" cy="20"/>
              </a:xfrm>
              <a:custGeom>
                <a:avLst/>
                <a:gdLst/>
                <a:ahLst/>
                <a:cxnLst>
                  <a:cxn ang="0">
                    <a:pos x="116" y="69"/>
                  </a:cxn>
                  <a:cxn ang="0">
                    <a:pos x="102" y="96"/>
                  </a:cxn>
                  <a:cxn ang="0">
                    <a:pos x="0" y="30"/>
                  </a:cxn>
                  <a:cxn ang="0">
                    <a:pos x="12" y="0"/>
                  </a:cxn>
                  <a:cxn ang="0">
                    <a:pos x="12" y="1"/>
                  </a:cxn>
                  <a:cxn ang="0">
                    <a:pos x="116" y="69"/>
                  </a:cxn>
                </a:cxnLst>
                <a:rect l="0" t="0" r="r" b="b"/>
                <a:pathLst>
                  <a:path w="116" h="96">
                    <a:moveTo>
                      <a:pt x="116" y="69"/>
                    </a:moveTo>
                    <a:lnTo>
                      <a:pt x="102" y="96"/>
                    </a:lnTo>
                    <a:lnTo>
                      <a:pt x="0" y="30"/>
                    </a:lnTo>
                    <a:lnTo>
                      <a:pt x="12" y="0"/>
                    </a:lnTo>
                    <a:lnTo>
                      <a:pt x="12" y="1"/>
                    </a:lnTo>
                    <a:lnTo>
                      <a:pt x="116" y="69"/>
                    </a:lnTo>
                    <a:close/>
                  </a:path>
                </a:pathLst>
              </a:custGeom>
              <a:solidFill>
                <a:srgbClr val="000000"/>
              </a:solidFill>
              <a:ln w="9525">
                <a:noFill/>
                <a:round/>
                <a:headEnd/>
                <a:tailEnd/>
              </a:ln>
            </p:spPr>
            <p:txBody>
              <a:bodyPr/>
              <a:lstStyle/>
              <a:p>
                <a:endParaRPr lang="en-US"/>
              </a:p>
            </p:txBody>
          </p:sp>
          <p:sp>
            <p:nvSpPr>
              <p:cNvPr id="327" name="Freeform 103"/>
              <p:cNvSpPr>
                <a:spLocks/>
              </p:cNvSpPr>
              <p:nvPr/>
            </p:nvSpPr>
            <p:spPr bwMode="auto">
              <a:xfrm>
                <a:off x="532" y="1109"/>
                <a:ext cx="41" cy="23"/>
              </a:xfrm>
              <a:custGeom>
                <a:avLst/>
                <a:gdLst/>
                <a:ahLst/>
                <a:cxnLst>
                  <a:cxn ang="0">
                    <a:pos x="162" y="89"/>
                  </a:cxn>
                  <a:cxn ang="0">
                    <a:pos x="150" y="119"/>
                  </a:cxn>
                  <a:cxn ang="0">
                    <a:pos x="0" y="31"/>
                  </a:cxn>
                  <a:cxn ang="0">
                    <a:pos x="9" y="0"/>
                  </a:cxn>
                  <a:cxn ang="0">
                    <a:pos x="11" y="1"/>
                  </a:cxn>
                  <a:cxn ang="0">
                    <a:pos x="162" y="89"/>
                  </a:cxn>
                </a:cxnLst>
                <a:rect l="0" t="0" r="r" b="b"/>
                <a:pathLst>
                  <a:path w="162" h="119">
                    <a:moveTo>
                      <a:pt x="162" y="89"/>
                    </a:moveTo>
                    <a:lnTo>
                      <a:pt x="150" y="119"/>
                    </a:lnTo>
                    <a:lnTo>
                      <a:pt x="0" y="31"/>
                    </a:lnTo>
                    <a:lnTo>
                      <a:pt x="9" y="0"/>
                    </a:lnTo>
                    <a:lnTo>
                      <a:pt x="11" y="1"/>
                    </a:lnTo>
                    <a:lnTo>
                      <a:pt x="162" y="89"/>
                    </a:lnTo>
                    <a:close/>
                  </a:path>
                </a:pathLst>
              </a:custGeom>
              <a:solidFill>
                <a:srgbClr val="000000"/>
              </a:solidFill>
              <a:ln w="9525">
                <a:noFill/>
                <a:round/>
                <a:headEnd/>
                <a:tailEnd/>
              </a:ln>
            </p:spPr>
            <p:txBody>
              <a:bodyPr/>
              <a:lstStyle/>
              <a:p>
                <a:endParaRPr lang="en-US"/>
              </a:p>
            </p:txBody>
          </p:sp>
          <p:sp>
            <p:nvSpPr>
              <p:cNvPr id="328" name="Freeform 104"/>
              <p:cNvSpPr>
                <a:spLocks/>
              </p:cNvSpPr>
              <p:nvPr/>
            </p:nvSpPr>
            <p:spPr bwMode="auto">
              <a:xfrm>
                <a:off x="485" y="1093"/>
                <a:ext cx="49" cy="22"/>
              </a:xfrm>
              <a:custGeom>
                <a:avLst/>
                <a:gdLst/>
                <a:ahLst/>
                <a:cxnLst>
                  <a:cxn ang="0">
                    <a:pos x="199" y="78"/>
                  </a:cxn>
                  <a:cxn ang="0">
                    <a:pos x="190" y="109"/>
                  </a:cxn>
                  <a:cxn ang="0">
                    <a:pos x="0" y="31"/>
                  </a:cxn>
                  <a:cxn ang="0">
                    <a:pos x="0" y="31"/>
                  </a:cxn>
                  <a:cxn ang="0">
                    <a:pos x="8" y="0"/>
                  </a:cxn>
                  <a:cxn ang="0">
                    <a:pos x="199" y="78"/>
                  </a:cxn>
                </a:cxnLst>
                <a:rect l="0" t="0" r="r" b="b"/>
                <a:pathLst>
                  <a:path w="199" h="109">
                    <a:moveTo>
                      <a:pt x="199" y="78"/>
                    </a:moveTo>
                    <a:lnTo>
                      <a:pt x="190" y="109"/>
                    </a:lnTo>
                    <a:lnTo>
                      <a:pt x="0" y="31"/>
                    </a:lnTo>
                    <a:lnTo>
                      <a:pt x="0" y="31"/>
                    </a:lnTo>
                    <a:lnTo>
                      <a:pt x="8" y="0"/>
                    </a:lnTo>
                    <a:lnTo>
                      <a:pt x="199" y="78"/>
                    </a:lnTo>
                    <a:close/>
                  </a:path>
                </a:pathLst>
              </a:custGeom>
              <a:solidFill>
                <a:srgbClr val="000000"/>
              </a:solidFill>
              <a:ln w="9525">
                <a:noFill/>
                <a:round/>
                <a:headEnd/>
                <a:tailEnd/>
              </a:ln>
            </p:spPr>
            <p:txBody>
              <a:bodyPr/>
              <a:lstStyle/>
              <a:p>
                <a:endParaRPr lang="en-US"/>
              </a:p>
            </p:txBody>
          </p:sp>
          <p:sp>
            <p:nvSpPr>
              <p:cNvPr id="329" name="Freeform 105"/>
              <p:cNvSpPr>
                <a:spLocks/>
              </p:cNvSpPr>
              <p:nvPr/>
            </p:nvSpPr>
            <p:spPr bwMode="auto">
              <a:xfrm>
                <a:off x="415" y="1069"/>
                <a:ext cx="72" cy="30"/>
              </a:xfrm>
              <a:custGeom>
                <a:avLst/>
                <a:gdLst/>
                <a:ahLst/>
                <a:cxnLst>
                  <a:cxn ang="0">
                    <a:pos x="287" y="118"/>
                  </a:cxn>
                  <a:cxn ang="0">
                    <a:pos x="279" y="149"/>
                  </a:cxn>
                  <a:cxn ang="0">
                    <a:pos x="1" y="31"/>
                  </a:cxn>
                  <a:cxn ang="0">
                    <a:pos x="0" y="30"/>
                  </a:cxn>
                  <a:cxn ang="0">
                    <a:pos x="10" y="0"/>
                  </a:cxn>
                  <a:cxn ang="0">
                    <a:pos x="287" y="118"/>
                  </a:cxn>
                </a:cxnLst>
                <a:rect l="0" t="0" r="r" b="b"/>
                <a:pathLst>
                  <a:path w="287" h="149">
                    <a:moveTo>
                      <a:pt x="287" y="118"/>
                    </a:moveTo>
                    <a:lnTo>
                      <a:pt x="279" y="149"/>
                    </a:lnTo>
                    <a:lnTo>
                      <a:pt x="1" y="31"/>
                    </a:lnTo>
                    <a:lnTo>
                      <a:pt x="0" y="30"/>
                    </a:lnTo>
                    <a:lnTo>
                      <a:pt x="10" y="0"/>
                    </a:lnTo>
                    <a:lnTo>
                      <a:pt x="287" y="118"/>
                    </a:lnTo>
                    <a:close/>
                  </a:path>
                </a:pathLst>
              </a:custGeom>
              <a:solidFill>
                <a:srgbClr val="000000"/>
              </a:solidFill>
              <a:ln w="9525">
                <a:noFill/>
                <a:round/>
                <a:headEnd/>
                <a:tailEnd/>
              </a:ln>
            </p:spPr>
            <p:txBody>
              <a:bodyPr/>
              <a:lstStyle/>
              <a:p>
                <a:endParaRPr lang="en-US"/>
              </a:p>
            </p:txBody>
          </p:sp>
          <p:sp>
            <p:nvSpPr>
              <p:cNvPr id="330" name="Freeform 106"/>
              <p:cNvSpPr>
                <a:spLocks/>
              </p:cNvSpPr>
              <p:nvPr/>
            </p:nvSpPr>
            <p:spPr bwMode="auto">
              <a:xfrm>
                <a:off x="353" y="1046"/>
                <a:ext cx="64" cy="29"/>
              </a:xfrm>
              <a:custGeom>
                <a:avLst/>
                <a:gdLst/>
                <a:ahLst/>
                <a:cxnLst>
                  <a:cxn ang="0">
                    <a:pos x="258" y="118"/>
                  </a:cxn>
                  <a:cxn ang="0">
                    <a:pos x="248" y="148"/>
                  </a:cxn>
                  <a:cxn ang="0">
                    <a:pos x="1" y="30"/>
                  </a:cxn>
                  <a:cxn ang="0">
                    <a:pos x="0" y="30"/>
                  </a:cxn>
                  <a:cxn ang="0">
                    <a:pos x="12" y="0"/>
                  </a:cxn>
                  <a:cxn ang="0">
                    <a:pos x="258" y="118"/>
                  </a:cxn>
                </a:cxnLst>
                <a:rect l="0" t="0" r="r" b="b"/>
                <a:pathLst>
                  <a:path w="258" h="148">
                    <a:moveTo>
                      <a:pt x="258" y="118"/>
                    </a:moveTo>
                    <a:lnTo>
                      <a:pt x="248" y="148"/>
                    </a:lnTo>
                    <a:lnTo>
                      <a:pt x="1" y="30"/>
                    </a:lnTo>
                    <a:lnTo>
                      <a:pt x="0" y="30"/>
                    </a:lnTo>
                    <a:lnTo>
                      <a:pt x="12" y="0"/>
                    </a:lnTo>
                    <a:lnTo>
                      <a:pt x="258" y="118"/>
                    </a:lnTo>
                    <a:close/>
                  </a:path>
                </a:pathLst>
              </a:custGeom>
              <a:solidFill>
                <a:srgbClr val="000000"/>
              </a:solidFill>
              <a:ln w="9525">
                <a:noFill/>
                <a:round/>
                <a:headEnd/>
                <a:tailEnd/>
              </a:ln>
            </p:spPr>
            <p:txBody>
              <a:bodyPr/>
              <a:lstStyle/>
              <a:p>
                <a:endParaRPr lang="en-US"/>
              </a:p>
            </p:txBody>
          </p:sp>
          <p:sp>
            <p:nvSpPr>
              <p:cNvPr id="331" name="Freeform 107"/>
              <p:cNvSpPr>
                <a:spLocks/>
              </p:cNvSpPr>
              <p:nvPr/>
            </p:nvSpPr>
            <p:spPr bwMode="auto">
              <a:xfrm>
                <a:off x="307" y="1023"/>
                <a:ext cx="49" cy="29"/>
              </a:xfrm>
              <a:custGeom>
                <a:avLst/>
                <a:gdLst/>
                <a:ahLst/>
                <a:cxnLst>
                  <a:cxn ang="0">
                    <a:pos x="198" y="116"/>
                  </a:cxn>
                  <a:cxn ang="0">
                    <a:pos x="186" y="146"/>
                  </a:cxn>
                  <a:cxn ang="0">
                    <a:pos x="3" y="27"/>
                  </a:cxn>
                  <a:cxn ang="0">
                    <a:pos x="0" y="26"/>
                  </a:cxn>
                  <a:cxn ang="0">
                    <a:pos x="16" y="0"/>
                  </a:cxn>
                  <a:cxn ang="0">
                    <a:pos x="198" y="116"/>
                  </a:cxn>
                </a:cxnLst>
                <a:rect l="0" t="0" r="r" b="b"/>
                <a:pathLst>
                  <a:path w="198" h="146">
                    <a:moveTo>
                      <a:pt x="198" y="116"/>
                    </a:moveTo>
                    <a:lnTo>
                      <a:pt x="186" y="146"/>
                    </a:lnTo>
                    <a:lnTo>
                      <a:pt x="3" y="27"/>
                    </a:lnTo>
                    <a:lnTo>
                      <a:pt x="0" y="26"/>
                    </a:lnTo>
                    <a:lnTo>
                      <a:pt x="16" y="0"/>
                    </a:lnTo>
                    <a:lnTo>
                      <a:pt x="198" y="116"/>
                    </a:lnTo>
                    <a:close/>
                  </a:path>
                </a:pathLst>
              </a:custGeom>
              <a:solidFill>
                <a:srgbClr val="000000"/>
              </a:solidFill>
              <a:ln w="9525">
                <a:noFill/>
                <a:round/>
                <a:headEnd/>
                <a:tailEnd/>
              </a:ln>
            </p:spPr>
            <p:txBody>
              <a:bodyPr/>
              <a:lstStyle/>
              <a:p>
                <a:endParaRPr lang="en-US"/>
              </a:p>
            </p:txBody>
          </p:sp>
          <p:sp>
            <p:nvSpPr>
              <p:cNvPr id="332" name="Freeform 108"/>
              <p:cNvSpPr>
                <a:spLocks/>
              </p:cNvSpPr>
              <p:nvPr/>
            </p:nvSpPr>
            <p:spPr bwMode="auto">
              <a:xfrm>
                <a:off x="264" y="990"/>
                <a:ext cx="47" cy="38"/>
              </a:xfrm>
              <a:custGeom>
                <a:avLst/>
                <a:gdLst/>
                <a:ahLst/>
                <a:cxnLst>
                  <a:cxn ang="0">
                    <a:pos x="186" y="163"/>
                  </a:cxn>
                  <a:cxn ang="0">
                    <a:pos x="170" y="189"/>
                  </a:cxn>
                  <a:cxn ang="0">
                    <a:pos x="4" y="22"/>
                  </a:cxn>
                  <a:cxn ang="0">
                    <a:pos x="0" y="16"/>
                  </a:cxn>
                  <a:cxn ang="0">
                    <a:pos x="23" y="0"/>
                  </a:cxn>
                  <a:cxn ang="0">
                    <a:pos x="186" y="163"/>
                  </a:cxn>
                </a:cxnLst>
                <a:rect l="0" t="0" r="r" b="b"/>
                <a:pathLst>
                  <a:path w="186" h="189">
                    <a:moveTo>
                      <a:pt x="186" y="163"/>
                    </a:moveTo>
                    <a:lnTo>
                      <a:pt x="170" y="189"/>
                    </a:lnTo>
                    <a:lnTo>
                      <a:pt x="4" y="22"/>
                    </a:lnTo>
                    <a:lnTo>
                      <a:pt x="0" y="16"/>
                    </a:lnTo>
                    <a:lnTo>
                      <a:pt x="23" y="0"/>
                    </a:lnTo>
                    <a:lnTo>
                      <a:pt x="186" y="163"/>
                    </a:lnTo>
                    <a:close/>
                  </a:path>
                </a:pathLst>
              </a:custGeom>
              <a:solidFill>
                <a:srgbClr val="000000"/>
              </a:solidFill>
              <a:ln w="9525">
                <a:noFill/>
                <a:round/>
                <a:headEnd/>
                <a:tailEnd/>
              </a:ln>
            </p:spPr>
            <p:txBody>
              <a:bodyPr/>
              <a:lstStyle/>
              <a:p>
                <a:endParaRPr lang="en-US"/>
              </a:p>
            </p:txBody>
          </p:sp>
          <p:sp>
            <p:nvSpPr>
              <p:cNvPr id="333" name="Freeform 109"/>
              <p:cNvSpPr>
                <a:spLocks/>
              </p:cNvSpPr>
              <p:nvPr/>
            </p:nvSpPr>
            <p:spPr bwMode="auto">
              <a:xfrm>
                <a:off x="252" y="964"/>
                <a:ext cx="18" cy="29"/>
              </a:xfrm>
              <a:custGeom>
                <a:avLst/>
                <a:gdLst/>
                <a:ahLst/>
                <a:cxnLst>
                  <a:cxn ang="0">
                    <a:pos x="72" y="132"/>
                  </a:cxn>
                  <a:cxn ang="0">
                    <a:pos x="49" y="148"/>
                  </a:cxn>
                  <a:cxn ang="0">
                    <a:pos x="1" y="10"/>
                  </a:cxn>
                  <a:cxn ang="0">
                    <a:pos x="0" y="4"/>
                  </a:cxn>
                  <a:cxn ang="0">
                    <a:pos x="26" y="0"/>
                  </a:cxn>
                  <a:cxn ang="0">
                    <a:pos x="72" y="132"/>
                  </a:cxn>
                </a:cxnLst>
                <a:rect l="0" t="0" r="r" b="b"/>
                <a:pathLst>
                  <a:path w="72" h="148">
                    <a:moveTo>
                      <a:pt x="72" y="132"/>
                    </a:moveTo>
                    <a:lnTo>
                      <a:pt x="49" y="148"/>
                    </a:lnTo>
                    <a:lnTo>
                      <a:pt x="1" y="10"/>
                    </a:lnTo>
                    <a:lnTo>
                      <a:pt x="0" y="4"/>
                    </a:lnTo>
                    <a:lnTo>
                      <a:pt x="26" y="0"/>
                    </a:lnTo>
                    <a:lnTo>
                      <a:pt x="72" y="132"/>
                    </a:lnTo>
                    <a:close/>
                  </a:path>
                </a:pathLst>
              </a:custGeom>
              <a:solidFill>
                <a:srgbClr val="000000"/>
              </a:solidFill>
              <a:ln w="9525">
                <a:noFill/>
                <a:round/>
                <a:headEnd/>
                <a:tailEnd/>
              </a:ln>
            </p:spPr>
            <p:txBody>
              <a:bodyPr/>
              <a:lstStyle/>
              <a:p>
                <a:endParaRPr lang="en-US"/>
              </a:p>
            </p:txBody>
          </p:sp>
          <p:sp>
            <p:nvSpPr>
              <p:cNvPr id="334" name="Freeform 110"/>
              <p:cNvSpPr>
                <a:spLocks/>
              </p:cNvSpPr>
              <p:nvPr/>
            </p:nvSpPr>
            <p:spPr bwMode="auto">
              <a:xfrm>
                <a:off x="250" y="929"/>
                <a:ext cx="8" cy="35"/>
              </a:xfrm>
              <a:custGeom>
                <a:avLst/>
                <a:gdLst/>
                <a:ahLst/>
                <a:cxnLst>
                  <a:cxn ang="0">
                    <a:pos x="34" y="174"/>
                  </a:cxn>
                  <a:cxn ang="0">
                    <a:pos x="8" y="178"/>
                  </a:cxn>
                  <a:cxn ang="0">
                    <a:pos x="0" y="2"/>
                  </a:cxn>
                  <a:cxn ang="0">
                    <a:pos x="27" y="0"/>
                  </a:cxn>
                  <a:cxn ang="0">
                    <a:pos x="27" y="0"/>
                  </a:cxn>
                  <a:cxn ang="0">
                    <a:pos x="34" y="174"/>
                  </a:cxn>
                </a:cxnLst>
                <a:rect l="0" t="0" r="r" b="b"/>
                <a:pathLst>
                  <a:path w="34" h="178">
                    <a:moveTo>
                      <a:pt x="34" y="174"/>
                    </a:moveTo>
                    <a:lnTo>
                      <a:pt x="8" y="178"/>
                    </a:lnTo>
                    <a:lnTo>
                      <a:pt x="0" y="2"/>
                    </a:lnTo>
                    <a:lnTo>
                      <a:pt x="27" y="0"/>
                    </a:lnTo>
                    <a:lnTo>
                      <a:pt x="27" y="0"/>
                    </a:lnTo>
                    <a:lnTo>
                      <a:pt x="34" y="174"/>
                    </a:lnTo>
                    <a:close/>
                  </a:path>
                </a:pathLst>
              </a:custGeom>
              <a:solidFill>
                <a:srgbClr val="000000"/>
              </a:solidFill>
              <a:ln w="9525">
                <a:noFill/>
                <a:round/>
                <a:headEnd/>
                <a:tailEnd/>
              </a:ln>
            </p:spPr>
            <p:txBody>
              <a:bodyPr/>
              <a:lstStyle/>
              <a:p>
                <a:endParaRPr lang="en-US"/>
              </a:p>
            </p:txBody>
          </p:sp>
          <p:sp>
            <p:nvSpPr>
              <p:cNvPr id="335" name="Freeform 111"/>
              <p:cNvSpPr>
                <a:spLocks/>
              </p:cNvSpPr>
              <p:nvPr/>
            </p:nvSpPr>
            <p:spPr bwMode="auto">
              <a:xfrm>
                <a:off x="246" y="889"/>
                <a:ext cx="10" cy="40"/>
              </a:xfrm>
              <a:custGeom>
                <a:avLst/>
                <a:gdLst/>
                <a:ahLst/>
                <a:cxnLst>
                  <a:cxn ang="0">
                    <a:pos x="43" y="197"/>
                  </a:cxn>
                  <a:cxn ang="0">
                    <a:pos x="16" y="199"/>
                  </a:cxn>
                  <a:cxn ang="0">
                    <a:pos x="0" y="2"/>
                  </a:cxn>
                  <a:cxn ang="0">
                    <a:pos x="0" y="0"/>
                  </a:cxn>
                  <a:cxn ang="0">
                    <a:pos x="27" y="1"/>
                  </a:cxn>
                  <a:cxn ang="0">
                    <a:pos x="43" y="197"/>
                  </a:cxn>
                </a:cxnLst>
                <a:rect l="0" t="0" r="r" b="b"/>
                <a:pathLst>
                  <a:path w="43" h="199">
                    <a:moveTo>
                      <a:pt x="43" y="197"/>
                    </a:moveTo>
                    <a:lnTo>
                      <a:pt x="16" y="199"/>
                    </a:lnTo>
                    <a:lnTo>
                      <a:pt x="0" y="2"/>
                    </a:lnTo>
                    <a:lnTo>
                      <a:pt x="0" y="0"/>
                    </a:lnTo>
                    <a:lnTo>
                      <a:pt x="27" y="1"/>
                    </a:lnTo>
                    <a:lnTo>
                      <a:pt x="43" y="197"/>
                    </a:lnTo>
                    <a:close/>
                  </a:path>
                </a:pathLst>
              </a:custGeom>
              <a:solidFill>
                <a:srgbClr val="000000"/>
              </a:solidFill>
              <a:ln w="9525">
                <a:noFill/>
                <a:round/>
                <a:headEnd/>
                <a:tailEnd/>
              </a:ln>
            </p:spPr>
            <p:txBody>
              <a:bodyPr/>
              <a:lstStyle/>
              <a:p>
                <a:endParaRPr lang="en-US"/>
              </a:p>
            </p:txBody>
          </p:sp>
          <p:sp>
            <p:nvSpPr>
              <p:cNvPr id="336" name="Freeform 112"/>
              <p:cNvSpPr>
                <a:spLocks/>
              </p:cNvSpPr>
              <p:nvPr/>
            </p:nvSpPr>
            <p:spPr bwMode="auto">
              <a:xfrm>
                <a:off x="246" y="860"/>
                <a:ext cx="8" cy="30"/>
              </a:xfrm>
              <a:custGeom>
                <a:avLst/>
                <a:gdLst/>
                <a:ahLst/>
                <a:cxnLst>
                  <a:cxn ang="0">
                    <a:pos x="27" y="150"/>
                  </a:cxn>
                  <a:cxn ang="0">
                    <a:pos x="0" y="149"/>
                  </a:cxn>
                  <a:cxn ang="0">
                    <a:pos x="8" y="1"/>
                  </a:cxn>
                  <a:cxn ang="0">
                    <a:pos x="9" y="0"/>
                  </a:cxn>
                  <a:cxn ang="0">
                    <a:pos x="35" y="5"/>
                  </a:cxn>
                  <a:cxn ang="0">
                    <a:pos x="27" y="150"/>
                  </a:cxn>
                </a:cxnLst>
                <a:rect l="0" t="0" r="r" b="b"/>
                <a:pathLst>
                  <a:path w="35" h="150">
                    <a:moveTo>
                      <a:pt x="27" y="150"/>
                    </a:moveTo>
                    <a:lnTo>
                      <a:pt x="0" y="149"/>
                    </a:lnTo>
                    <a:lnTo>
                      <a:pt x="8" y="1"/>
                    </a:lnTo>
                    <a:lnTo>
                      <a:pt x="9" y="0"/>
                    </a:lnTo>
                    <a:lnTo>
                      <a:pt x="35" y="5"/>
                    </a:lnTo>
                    <a:lnTo>
                      <a:pt x="27" y="150"/>
                    </a:lnTo>
                    <a:close/>
                  </a:path>
                </a:pathLst>
              </a:custGeom>
              <a:solidFill>
                <a:srgbClr val="000000"/>
              </a:solidFill>
              <a:ln w="9525">
                <a:noFill/>
                <a:round/>
                <a:headEnd/>
                <a:tailEnd/>
              </a:ln>
            </p:spPr>
            <p:txBody>
              <a:bodyPr/>
              <a:lstStyle/>
              <a:p>
                <a:endParaRPr lang="en-US"/>
              </a:p>
            </p:txBody>
          </p:sp>
          <p:sp>
            <p:nvSpPr>
              <p:cNvPr id="337" name="Freeform 113"/>
              <p:cNvSpPr>
                <a:spLocks/>
              </p:cNvSpPr>
              <p:nvPr/>
            </p:nvSpPr>
            <p:spPr bwMode="auto">
              <a:xfrm>
                <a:off x="248" y="817"/>
                <a:ext cx="14" cy="44"/>
              </a:xfrm>
              <a:custGeom>
                <a:avLst/>
                <a:gdLst/>
                <a:ahLst/>
                <a:cxnLst>
                  <a:cxn ang="0">
                    <a:pos x="26" y="218"/>
                  </a:cxn>
                  <a:cxn ang="0">
                    <a:pos x="0" y="213"/>
                  </a:cxn>
                  <a:cxn ang="0">
                    <a:pos x="31" y="6"/>
                  </a:cxn>
                  <a:cxn ang="0">
                    <a:pos x="34" y="0"/>
                  </a:cxn>
                  <a:cxn ang="0">
                    <a:pos x="57" y="16"/>
                  </a:cxn>
                  <a:cxn ang="0">
                    <a:pos x="26" y="218"/>
                  </a:cxn>
                </a:cxnLst>
                <a:rect l="0" t="0" r="r" b="b"/>
                <a:pathLst>
                  <a:path w="57" h="218">
                    <a:moveTo>
                      <a:pt x="26" y="218"/>
                    </a:moveTo>
                    <a:lnTo>
                      <a:pt x="0" y="213"/>
                    </a:lnTo>
                    <a:lnTo>
                      <a:pt x="31" y="6"/>
                    </a:lnTo>
                    <a:lnTo>
                      <a:pt x="34" y="0"/>
                    </a:lnTo>
                    <a:lnTo>
                      <a:pt x="57" y="16"/>
                    </a:lnTo>
                    <a:lnTo>
                      <a:pt x="26" y="218"/>
                    </a:lnTo>
                    <a:close/>
                  </a:path>
                </a:pathLst>
              </a:custGeom>
              <a:solidFill>
                <a:srgbClr val="000000"/>
              </a:solidFill>
              <a:ln w="9525">
                <a:noFill/>
                <a:round/>
                <a:headEnd/>
                <a:tailEnd/>
              </a:ln>
            </p:spPr>
            <p:txBody>
              <a:bodyPr/>
              <a:lstStyle/>
              <a:p>
                <a:endParaRPr lang="en-US"/>
              </a:p>
            </p:txBody>
          </p:sp>
          <p:sp>
            <p:nvSpPr>
              <p:cNvPr id="338" name="Freeform 114"/>
              <p:cNvSpPr>
                <a:spLocks/>
              </p:cNvSpPr>
              <p:nvPr/>
            </p:nvSpPr>
            <p:spPr bwMode="auto">
              <a:xfrm>
                <a:off x="256" y="787"/>
                <a:ext cx="27" cy="33"/>
              </a:xfrm>
              <a:custGeom>
                <a:avLst/>
                <a:gdLst/>
                <a:ahLst/>
                <a:cxnLst>
                  <a:cxn ang="0">
                    <a:pos x="23" y="168"/>
                  </a:cxn>
                  <a:cxn ang="0">
                    <a:pos x="0" y="152"/>
                  </a:cxn>
                  <a:cxn ang="0">
                    <a:pos x="87" y="5"/>
                  </a:cxn>
                  <a:cxn ang="0">
                    <a:pos x="91" y="0"/>
                  </a:cxn>
                  <a:cxn ang="0">
                    <a:pos x="107" y="26"/>
                  </a:cxn>
                  <a:cxn ang="0">
                    <a:pos x="23" y="168"/>
                  </a:cxn>
                </a:cxnLst>
                <a:rect l="0" t="0" r="r" b="b"/>
                <a:pathLst>
                  <a:path w="107" h="168">
                    <a:moveTo>
                      <a:pt x="23" y="168"/>
                    </a:moveTo>
                    <a:lnTo>
                      <a:pt x="0" y="152"/>
                    </a:lnTo>
                    <a:lnTo>
                      <a:pt x="87" y="5"/>
                    </a:lnTo>
                    <a:lnTo>
                      <a:pt x="91" y="0"/>
                    </a:lnTo>
                    <a:lnTo>
                      <a:pt x="107" y="26"/>
                    </a:lnTo>
                    <a:lnTo>
                      <a:pt x="23" y="168"/>
                    </a:lnTo>
                    <a:close/>
                  </a:path>
                </a:pathLst>
              </a:custGeom>
              <a:solidFill>
                <a:srgbClr val="000000"/>
              </a:solidFill>
              <a:ln w="9525">
                <a:noFill/>
                <a:round/>
                <a:headEnd/>
                <a:tailEnd/>
              </a:ln>
            </p:spPr>
            <p:txBody>
              <a:bodyPr/>
              <a:lstStyle/>
              <a:p>
                <a:endParaRPr lang="en-US"/>
              </a:p>
            </p:txBody>
          </p:sp>
          <p:sp>
            <p:nvSpPr>
              <p:cNvPr id="339" name="Freeform 115"/>
              <p:cNvSpPr>
                <a:spLocks/>
              </p:cNvSpPr>
              <p:nvPr/>
            </p:nvSpPr>
            <p:spPr bwMode="auto">
              <a:xfrm>
                <a:off x="279" y="765"/>
                <a:ext cx="39" cy="27"/>
              </a:xfrm>
              <a:custGeom>
                <a:avLst/>
                <a:gdLst/>
                <a:ahLst/>
                <a:cxnLst>
                  <a:cxn ang="0">
                    <a:pos x="16" y="135"/>
                  </a:cxn>
                  <a:cxn ang="0">
                    <a:pos x="0" y="109"/>
                  </a:cxn>
                  <a:cxn ang="0">
                    <a:pos x="142" y="1"/>
                  </a:cxn>
                  <a:cxn ang="0">
                    <a:pos x="145" y="0"/>
                  </a:cxn>
                  <a:cxn ang="0">
                    <a:pos x="156" y="30"/>
                  </a:cxn>
                  <a:cxn ang="0">
                    <a:pos x="16" y="135"/>
                  </a:cxn>
                </a:cxnLst>
                <a:rect l="0" t="0" r="r" b="b"/>
                <a:pathLst>
                  <a:path w="156" h="135">
                    <a:moveTo>
                      <a:pt x="16" y="135"/>
                    </a:moveTo>
                    <a:lnTo>
                      <a:pt x="0" y="109"/>
                    </a:lnTo>
                    <a:lnTo>
                      <a:pt x="142" y="1"/>
                    </a:lnTo>
                    <a:lnTo>
                      <a:pt x="145" y="0"/>
                    </a:lnTo>
                    <a:lnTo>
                      <a:pt x="156" y="30"/>
                    </a:lnTo>
                    <a:lnTo>
                      <a:pt x="16" y="135"/>
                    </a:lnTo>
                    <a:close/>
                  </a:path>
                </a:pathLst>
              </a:custGeom>
              <a:solidFill>
                <a:srgbClr val="000000"/>
              </a:solidFill>
              <a:ln w="9525">
                <a:noFill/>
                <a:round/>
                <a:headEnd/>
                <a:tailEnd/>
              </a:ln>
            </p:spPr>
            <p:txBody>
              <a:bodyPr/>
              <a:lstStyle/>
              <a:p>
                <a:endParaRPr lang="en-US"/>
              </a:p>
            </p:txBody>
          </p:sp>
          <p:sp>
            <p:nvSpPr>
              <p:cNvPr id="340" name="Freeform 116"/>
              <p:cNvSpPr>
                <a:spLocks/>
              </p:cNvSpPr>
              <p:nvPr/>
            </p:nvSpPr>
            <p:spPr bwMode="auto">
              <a:xfrm>
                <a:off x="315" y="749"/>
                <a:ext cx="42" cy="22"/>
              </a:xfrm>
              <a:custGeom>
                <a:avLst/>
                <a:gdLst/>
                <a:ahLst/>
                <a:cxnLst>
                  <a:cxn ang="0">
                    <a:pos x="11" y="109"/>
                  </a:cxn>
                  <a:cxn ang="0">
                    <a:pos x="0" y="79"/>
                  </a:cxn>
                  <a:cxn ang="0">
                    <a:pos x="159" y="0"/>
                  </a:cxn>
                  <a:cxn ang="0">
                    <a:pos x="160" y="0"/>
                  </a:cxn>
                  <a:cxn ang="0">
                    <a:pos x="168" y="31"/>
                  </a:cxn>
                  <a:cxn ang="0">
                    <a:pos x="11" y="109"/>
                  </a:cxn>
                </a:cxnLst>
                <a:rect l="0" t="0" r="r" b="b"/>
                <a:pathLst>
                  <a:path w="168" h="109">
                    <a:moveTo>
                      <a:pt x="11" y="109"/>
                    </a:moveTo>
                    <a:lnTo>
                      <a:pt x="0" y="79"/>
                    </a:lnTo>
                    <a:lnTo>
                      <a:pt x="159" y="0"/>
                    </a:lnTo>
                    <a:lnTo>
                      <a:pt x="160" y="0"/>
                    </a:lnTo>
                    <a:lnTo>
                      <a:pt x="168" y="31"/>
                    </a:lnTo>
                    <a:lnTo>
                      <a:pt x="11" y="109"/>
                    </a:lnTo>
                    <a:close/>
                  </a:path>
                </a:pathLst>
              </a:custGeom>
              <a:solidFill>
                <a:srgbClr val="000000"/>
              </a:solidFill>
              <a:ln w="9525">
                <a:noFill/>
                <a:round/>
                <a:headEnd/>
                <a:tailEnd/>
              </a:ln>
            </p:spPr>
            <p:txBody>
              <a:bodyPr/>
              <a:lstStyle/>
              <a:p>
                <a:endParaRPr lang="en-US"/>
              </a:p>
            </p:txBody>
          </p:sp>
          <p:sp>
            <p:nvSpPr>
              <p:cNvPr id="341" name="Freeform 117"/>
              <p:cNvSpPr>
                <a:spLocks/>
              </p:cNvSpPr>
              <p:nvPr/>
            </p:nvSpPr>
            <p:spPr bwMode="auto">
              <a:xfrm>
                <a:off x="355" y="735"/>
                <a:ext cx="52" cy="20"/>
              </a:xfrm>
              <a:custGeom>
                <a:avLst/>
                <a:gdLst/>
                <a:ahLst/>
                <a:cxnLst>
                  <a:cxn ang="0">
                    <a:pos x="8" y="101"/>
                  </a:cxn>
                  <a:cxn ang="0">
                    <a:pos x="0" y="70"/>
                  </a:cxn>
                  <a:cxn ang="0">
                    <a:pos x="200" y="0"/>
                  </a:cxn>
                  <a:cxn ang="0">
                    <a:pos x="201" y="0"/>
                  </a:cxn>
                  <a:cxn ang="0">
                    <a:pos x="207" y="33"/>
                  </a:cxn>
                  <a:cxn ang="0">
                    <a:pos x="8" y="101"/>
                  </a:cxn>
                </a:cxnLst>
                <a:rect l="0" t="0" r="r" b="b"/>
                <a:pathLst>
                  <a:path w="207" h="101">
                    <a:moveTo>
                      <a:pt x="8" y="101"/>
                    </a:moveTo>
                    <a:lnTo>
                      <a:pt x="0" y="70"/>
                    </a:lnTo>
                    <a:lnTo>
                      <a:pt x="200" y="0"/>
                    </a:lnTo>
                    <a:lnTo>
                      <a:pt x="201" y="0"/>
                    </a:lnTo>
                    <a:lnTo>
                      <a:pt x="207" y="33"/>
                    </a:lnTo>
                    <a:lnTo>
                      <a:pt x="8" y="101"/>
                    </a:lnTo>
                    <a:close/>
                  </a:path>
                </a:pathLst>
              </a:custGeom>
              <a:solidFill>
                <a:srgbClr val="000000"/>
              </a:solidFill>
              <a:ln w="9525">
                <a:noFill/>
                <a:round/>
                <a:headEnd/>
                <a:tailEnd/>
              </a:ln>
            </p:spPr>
            <p:txBody>
              <a:bodyPr/>
              <a:lstStyle/>
              <a:p>
                <a:endParaRPr lang="en-US"/>
              </a:p>
            </p:txBody>
          </p:sp>
          <p:sp>
            <p:nvSpPr>
              <p:cNvPr id="342" name="Freeform 118"/>
              <p:cNvSpPr>
                <a:spLocks/>
              </p:cNvSpPr>
              <p:nvPr/>
            </p:nvSpPr>
            <p:spPr bwMode="auto">
              <a:xfrm>
                <a:off x="406" y="723"/>
                <a:ext cx="59" cy="19"/>
              </a:xfrm>
              <a:custGeom>
                <a:avLst/>
                <a:gdLst/>
                <a:ahLst/>
                <a:cxnLst>
                  <a:cxn ang="0">
                    <a:pos x="6" y="91"/>
                  </a:cxn>
                  <a:cxn ang="0">
                    <a:pos x="0" y="58"/>
                  </a:cxn>
                  <a:cxn ang="0">
                    <a:pos x="230" y="0"/>
                  </a:cxn>
                  <a:cxn ang="0">
                    <a:pos x="231" y="0"/>
                  </a:cxn>
                  <a:cxn ang="0">
                    <a:pos x="235" y="32"/>
                  </a:cxn>
                  <a:cxn ang="0">
                    <a:pos x="6" y="91"/>
                  </a:cxn>
                </a:cxnLst>
                <a:rect l="0" t="0" r="r" b="b"/>
                <a:pathLst>
                  <a:path w="235" h="91">
                    <a:moveTo>
                      <a:pt x="6" y="91"/>
                    </a:moveTo>
                    <a:lnTo>
                      <a:pt x="0" y="58"/>
                    </a:lnTo>
                    <a:lnTo>
                      <a:pt x="230" y="0"/>
                    </a:lnTo>
                    <a:lnTo>
                      <a:pt x="231" y="0"/>
                    </a:lnTo>
                    <a:lnTo>
                      <a:pt x="235" y="32"/>
                    </a:lnTo>
                    <a:lnTo>
                      <a:pt x="6" y="91"/>
                    </a:lnTo>
                    <a:close/>
                  </a:path>
                </a:pathLst>
              </a:custGeom>
              <a:solidFill>
                <a:srgbClr val="000000"/>
              </a:solidFill>
              <a:ln w="9525">
                <a:noFill/>
                <a:round/>
                <a:headEnd/>
                <a:tailEnd/>
              </a:ln>
            </p:spPr>
            <p:txBody>
              <a:bodyPr/>
              <a:lstStyle/>
              <a:p>
                <a:endParaRPr lang="en-US"/>
              </a:p>
            </p:txBody>
          </p:sp>
          <p:sp>
            <p:nvSpPr>
              <p:cNvPr id="343" name="Freeform 119"/>
              <p:cNvSpPr>
                <a:spLocks/>
              </p:cNvSpPr>
              <p:nvPr/>
            </p:nvSpPr>
            <p:spPr bwMode="auto">
              <a:xfrm>
                <a:off x="464" y="714"/>
                <a:ext cx="66" cy="16"/>
              </a:xfrm>
              <a:custGeom>
                <a:avLst/>
                <a:gdLst/>
                <a:ahLst/>
                <a:cxnLst>
                  <a:cxn ang="0">
                    <a:pos x="4" y="81"/>
                  </a:cxn>
                  <a:cxn ang="0">
                    <a:pos x="0" y="49"/>
                  </a:cxn>
                  <a:cxn ang="0">
                    <a:pos x="262" y="0"/>
                  </a:cxn>
                  <a:cxn ang="0">
                    <a:pos x="263" y="0"/>
                  </a:cxn>
                  <a:cxn ang="0">
                    <a:pos x="266" y="32"/>
                  </a:cxn>
                  <a:cxn ang="0">
                    <a:pos x="4" y="81"/>
                  </a:cxn>
                </a:cxnLst>
                <a:rect l="0" t="0" r="r" b="b"/>
                <a:pathLst>
                  <a:path w="266" h="81">
                    <a:moveTo>
                      <a:pt x="4" y="81"/>
                    </a:moveTo>
                    <a:lnTo>
                      <a:pt x="0" y="49"/>
                    </a:lnTo>
                    <a:lnTo>
                      <a:pt x="262" y="0"/>
                    </a:lnTo>
                    <a:lnTo>
                      <a:pt x="263" y="0"/>
                    </a:lnTo>
                    <a:lnTo>
                      <a:pt x="266" y="32"/>
                    </a:lnTo>
                    <a:lnTo>
                      <a:pt x="4" y="81"/>
                    </a:lnTo>
                    <a:close/>
                  </a:path>
                </a:pathLst>
              </a:custGeom>
              <a:solidFill>
                <a:srgbClr val="000000"/>
              </a:solidFill>
              <a:ln w="9525">
                <a:noFill/>
                <a:round/>
                <a:headEnd/>
                <a:tailEnd/>
              </a:ln>
            </p:spPr>
            <p:txBody>
              <a:bodyPr/>
              <a:lstStyle/>
              <a:p>
                <a:endParaRPr lang="en-US"/>
              </a:p>
            </p:txBody>
          </p:sp>
          <p:sp>
            <p:nvSpPr>
              <p:cNvPr id="344" name="Freeform 120"/>
              <p:cNvSpPr>
                <a:spLocks/>
              </p:cNvSpPr>
              <p:nvPr/>
            </p:nvSpPr>
            <p:spPr bwMode="auto">
              <a:xfrm>
                <a:off x="529" y="708"/>
                <a:ext cx="65" cy="12"/>
              </a:xfrm>
              <a:custGeom>
                <a:avLst/>
                <a:gdLst/>
                <a:ahLst/>
                <a:cxnLst>
                  <a:cxn ang="0">
                    <a:pos x="3" y="62"/>
                  </a:cxn>
                  <a:cxn ang="0">
                    <a:pos x="0" y="30"/>
                  </a:cxn>
                  <a:cxn ang="0">
                    <a:pos x="255" y="0"/>
                  </a:cxn>
                  <a:cxn ang="0">
                    <a:pos x="258" y="32"/>
                  </a:cxn>
                  <a:cxn ang="0">
                    <a:pos x="258" y="32"/>
                  </a:cxn>
                  <a:cxn ang="0">
                    <a:pos x="3" y="62"/>
                  </a:cxn>
                </a:cxnLst>
                <a:rect l="0" t="0" r="r" b="b"/>
                <a:pathLst>
                  <a:path w="258" h="62">
                    <a:moveTo>
                      <a:pt x="3" y="62"/>
                    </a:moveTo>
                    <a:lnTo>
                      <a:pt x="0" y="30"/>
                    </a:lnTo>
                    <a:lnTo>
                      <a:pt x="255" y="0"/>
                    </a:lnTo>
                    <a:lnTo>
                      <a:pt x="258" y="32"/>
                    </a:lnTo>
                    <a:lnTo>
                      <a:pt x="258" y="32"/>
                    </a:lnTo>
                    <a:lnTo>
                      <a:pt x="3" y="62"/>
                    </a:lnTo>
                    <a:close/>
                  </a:path>
                </a:pathLst>
              </a:custGeom>
              <a:solidFill>
                <a:srgbClr val="000000"/>
              </a:solidFill>
              <a:ln w="9525">
                <a:noFill/>
                <a:round/>
                <a:headEnd/>
                <a:tailEnd/>
              </a:ln>
            </p:spPr>
            <p:txBody>
              <a:bodyPr/>
              <a:lstStyle/>
              <a:p>
                <a:endParaRPr lang="en-US"/>
              </a:p>
            </p:txBody>
          </p:sp>
          <p:sp>
            <p:nvSpPr>
              <p:cNvPr id="345" name="Freeform 121"/>
              <p:cNvSpPr>
                <a:spLocks/>
              </p:cNvSpPr>
              <p:nvPr/>
            </p:nvSpPr>
            <p:spPr bwMode="auto">
              <a:xfrm>
                <a:off x="593" y="700"/>
                <a:ext cx="62" cy="14"/>
              </a:xfrm>
              <a:custGeom>
                <a:avLst/>
                <a:gdLst/>
                <a:ahLst/>
                <a:cxnLst>
                  <a:cxn ang="0">
                    <a:pos x="3" y="72"/>
                  </a:cxn>
                  <a:cxn ang="0">
                    <a:pos x="0" y="40"/>
                  </a:cxn>
                  <a:cxn ang="0">
                    <a:pos x="246" y="0"/>
                  </a:cxn>
                  <a:cxn ang="0">
                    <a:pos x="246" y="0"/>
                  </a:cxn>
                  <a:cxn ang="0">
                    <a:pos x="249" y="32"/>
                  </a:cxn>
                  <a:cxn ang="0">
                    <a:pos x="3" y="72"/>
                  </a:cxn>
                </a:cxnLst>
                <a:rect l="0" t="0" r="r" b="b"/>
                <a:pathLst>
                  <a:path w="249" h="72">
                    <a:moveTo>
                      <a:pt x="3" y="72"/>
                    </a:moveTo>
                    <a:lnTo>
                      <a:pt x="0" y="40"/>
                    </a:lnTo>
                    <a:lnTo>
                      <a:pt x="246" y="0"/>
                    </a:lnTo>
                    <a:lnTo>
                      <a:pt x="246" y="0"/>
                    </a:lnTo>
                    <a:lnTo>
                      <a:pt x="249" y="32"/>
                    </a:lnTo>
                    <a:lnTo>
                      <a:pt x="3" y="72"/>
                    </a:lnTo>
                    <a:close/>
                  </a:path>
                </a:pathLst>
              </a:custGeom>
              <a:solidFill>
                <a:srgbClr val="000000"/>
              </a:solidFill>
              <a:ln w="9525">
                <a:noFill/>
                <a:round/>
                <a:headEnd/>
                <a:tailEnd/>
              </a:ln>
            </p:spPr>
            <p:txBody>
              <a:bodyPr/>
              <a:lstStyle/>
              <a:p>
                <a:endParaRPr lang="en-US"/>
              </a:p>
            </p:txBody>
          </p:sp>
          <p:sp>
            <p:nvSpPr>
              <p:cNvPr id="346" name="Freeform 122"/>
              <p:cNvSpPr>
                <a:spLocks/>
              </p:cNvSpPr>
              <p:nvPr/>
            </p:nvSpPr>
            <p:spPr bwMode="auto">
              <a:xfrm>
                <a:off x="655" y="692"/>
                <a:ext cx="66" cy="14"/>
              </a:xfrm>
              <a:custGeom>
                <a:avLst/>
                <a:gdLst/>
                <a:ahLst/>
                <a:cxnLst>
                  <a:cxn ang="0">
                    <a:pos x="3" y="70"/>
                  </a:cxn>
                  <a:cxn ang="0">
                    <a:pos x="0" y="38"/>
                  </a:cxn>
                  <a:cxn ang="0">
                    <a:pos x="262" y="0"/>
                  </a:cxn>
                  <a:cxn ang="0">
                    <a:pos x="266" y="32"/>
                  </a:cxn>
                  <a:cxn ang="0">
                    <a:pos x="266" y="32"/>
                  </a:cxn>
                  <a:cxn ang="0">
                    <a:pos x="3" y="70"/>
                  </a:cxn>
                </a:cxnLst>
                <a:rect l="0" t="0" r="r" b="b"/>
                <a:pathLst>
                  <a:path w="266" h="70">
                    <a:moveTo>
                      <a:pt x="3" y="70"/>
                    </a:moveTo>
                    <a:lnTo>
                      <a:pt x="0" y="38"/>
                    </a:lnTo>
                    <a:lnTo>
                      <a:pt x="262" y="0"/>
                    </a:lnTo>
                    <a:lnTo>
                      <a:pt x="266" y="32"/>
                    </a:lnTo>
                    <a:lnTo>
                      <a:pt x="266" y="32"/>
                    </a:lnTo>
                    <a:lnTo>
                      <a:pt x="3" y="70"/>
                    </a:lnTo>
                    <a:close/>
                  </a:path>
                </a:pathLst>
              </a:custGeom>
              <a:solidFill>
                <a:srgbClr val="000000"/>
              </a:solidFill>
              <a:ln w="9525">
                <a:noFill/>
                <a:round/>
                <a:headEnd/>
                <a:tailEnd/>
              </a:ln>
            </p:spPr>
            <p:txBody>
              <a:bodyPr/>
              <a:lstStyle/>
              <a:p>
                <a:endParaRPr lang="en-US"/>
              </a:p>
            </p:txBody>
          </p:sp>
          <p:sp>
            <p:nvSpPr>
              <p:cNvPr id="347" name="Freeform 123"/>
              <p:cNvSpPr>
                <a:spLocks/>
              </p:cNvSpPr>
              <p:nvPr/>
            </p:nvSpPr>
            <p:spPr bwMode="auto">
              <a:xfrm>
                <a:off x="720" y="684"/>
                <a:ext cx="61" cy="14"/>
              </a:xfrm>
              <a:custGeom>
                <a:avLst/>
                <a:gdLst/>
                <a:ahLst/>
                <a:cxnLst>
                  <a:cxn ang="0">
                    <a:pos x="4" y="72"/>
                  </a:cxn>
                  <a:cxn ang="0">
                    <a:pos x="0" y="40"/>
                  </a:cxn>
                  <a:cxn ang="0">
                    <a:pos x="239" y="0"/>
                  </a:cxn>
                  <a:cxn ang="0">
                    <a:pos x="244" y="32"/>
                  </a:cxn>
                  <a:cxn ang="0">
                    <a:pos x="243" y="32"/>
                  </a:cxn>
                  <a:cxn ang="0">
                    <a:pos x="4" y="72"/>
                  </a:cxn>
                </a:cxnLst>
                <a:rect l="0" t="0" r="r" b="b"/>
                <a:pathLst>
                  <a:path w="244" h="72">
                    <a:moveTo>
                      <a:pt x="4" y="72"/>
                    </a:moveTo>
                    <a:lnTo>
                      <a:pt x="0" y="40"/>
                    </a:lnTo>
                    <a:lnTo>
                      <a:pt x="239" y="0"/>
                    </a:lnTo>
                    <a:lnTo>
                      <a:pt x="244" y="32"/>
                    </a:lnTo>
                    <a:lnTo>
                      <a:pt x="243" y="32"/>
                    </a:lnTo>
                    <a:lnTo>
                      <a:pt x="4" y="72"/>
                    </a:lnTo>
                    <a:close/>
                  </a:path>
                </a:pathLst>
              </a:custGeom>
              <a:solidFill>
                <a:srgbClr val="000000"/>
              </a:solidFill>
              <a:ln w="9525">
                <a:noFill/>
                <a:round/>
                <a:headEnd/>
                <a:tailEnd/>
              </a:ln>
            </p:spPr>
            <p:txBody>
              <a:bodyPr/>
              <a:lstStyle/>
              <a:p>
                <a:endParaRPr lang="en-US"/>
              </a:p>
            </p:txBody>
          </p:sp>
          <p:sp>
            <p:nvSpPr>
              <p:cNvPr id="348" name="Freeform 124"/>
              <p:cNvSpPr>
                <a:spLocks/>
              </p:cNvSpPr>
              <p:nvPr/>
            </p:nvSpPr>
            <p:spPr bwMode="auto">
              <a:xfrm>
                <a:off x="780" y="672"/>
                <a:ext cx="49" cy="18"/>
              </a:xfrm>
              <a:custGeom>
                <a:avLst/>
                <a:gdLst/>
                <a:ahLst/>
                <a:cxnLst>
                  <a:cxn ang="0">
                    <a:pos x="5" y="91"/>
                  </a:cxn>
                  <a:cxn ang="0">
                    <a:pos x="0" y="59"/>
                  </a:cxn>
                  <a:cxn ang="0">
                    <a:pos x="189" y="0"/>
                  </a:cxn>
                  <a:cxn ang="0">
                    <a:pos x="190" y="0"/>
                  </a:cxn>
                  <a:cxn ang="0">
                    <a:pos x="196" y="32"/>
                  </a:cxn>
                  <a:cxn ang="0">
                    <a:pos x="5" y="91"/>
                  </a:cxn>
                </a:cxnLst>
                <a:rect l="0" t="0" r="r" b="b"/>
                <a:pathLst>
                  <a:path w="196" h="91">
                    <a:moveTo>
                      <a:pt x="5" y="91"/>
                    </a:moveTo>
                    <a:lnTo>
                      <a:pt x="0" y="59"/>
                    </a:lnTo>
                    <a:lnTo>
                      <a:pt x="189" y="0"/>
                    </a:lnTo>
                    <a:lnTo>
                      <a:pt x="190" y="0"/>
                    </a:lnTo>
                    <a:lnTo>
                      <a:pt x="196" y="32"/>
                    </a:lnTo>
                    <a:lnTo>
                      <a:pt x="5" y="91"/>
                    </a:lnTo>
                    <a:close/>
                  </a:path>
                </a:pathLst>
              </a:custGeom>
              <a:solidFill>
                <a:srgbClr val="000000"/>
              </a:solidFill>
              <a:ln w="9525">
                <a:noFill/>
                <a:round/>
                <a:headEnd/>
                <a:tailEnd/>
              </a:ln>
            </p:spPr>
            <p:txBody>
              <a:bodyPr/>
              <a:lstStyle/>
              <a:p>
                <a:endParaRPr lang="en-US"/>
              </a:p>
            </p:txBody>
          </p:sp>
          <p:sp>
            <p:nvSpPr>
              <p:cNvPr id="349" name="Freeform 125"/>
              <p:cNvSpPr>
                <a:spLocks/>
              </p:cNvSpPr>
              <p:nvPr/>
            </p:nvSpPr>
            <p:spPr bwMode="auto">
              <a:xfrm>
                <a:off x="827" y="664"/>
                <a:ext cx="43" cy="15"/>
              </a:xfrm>
              <a:custGeom>
                <a:avLst/>
                <a:gdLst/>
                <a:ahLst/>
                <a:cxnLst>
                  <a:cxn ang="0">
                    <a:pos x="6" y="71"/>
                  </a:cxn>
                  <a:cxn ang="0">
                    <a:pos x="0" y="39"/>
                  </a:cxn>
                  <a:cxn ang="0">
                    <a:pos x="156" y="0"/>
                  </a:cxn>
                  <a:cxn ang="0">
                    <a:pos x="171" y="29"/>
                  </a:cxn>
                  <a:cxn ang="0">
                    <a:pos x="165" y="33"/>
                  </a:cxn>
                  <a:cxn ang="0">
                    <a:pos x="6" y="71"/>
                  </a:cxn>
                </a:cxnLst>
                <a:rect l="0" t="0" r="r" b="b"/>
                <a:pathLst>
                  <a:path w="171" h="71">
                    <a:moveTo>
                      <a:pt x="6" y="71"/>
                    </a:moveTo>
                    <a:lnTo>
                      <a:pt x="0" y="39"/>
                    </a:lnTo>
                    <a:lnTo>
                      <a:pt x="156" y="0"/>
                    </a:lnTo>
                    <a:lnTo>
                      <a:pt x="171" y="29"/>
                    </a:lnTo>
                    <a:lnTo>
                      <a:pt x="165" y="33"/>
                    </a:lnTo>
                    <a:lnTo>
                      <a:pt x="6" y="71"/>
                    </a:lnTo>
                    <a:close/>
                  </a:path>
                </a:pathLst>
              </a:custGeom>
              <a:solidFill>
                <a:srgbClr val="000000"/>
              </a:solidFill>
              <a:ln w="9525">
                <a:noFill/>
                <a:round/>
                <a:headEnd/>
                <a:tailEnd/>
              </a:ln>
            </p:spPr>
            <p:txBody>
              <a:bodyPr/>
              <a:lstStyle/>
              <a:p>
                <a:endParaRPr lang="en-US"/>
              </a:p>
            </p:txBody>
          </p:sp>
          <p:sp>
            <p:nvSpPr>
              <p:cNvPr id="350" name="Freeform 126"/>
              <p:cNvSpPr>
                <a:spLocks/>
              </p:cNvSpPr>
              <p:nvPr/>
            </p:nvSpPr>
            <p:spPr bwMode="auto">
              <a:xfrm>
                <a:off x="866" y="654"/>
                <a:ext cx="18" cy="16"/>
              </a:xfrm>
              <a:custGeom>
                <a:avLst/>
                <a:gdLst/>
                <a:ahLst/>
                <a:cxnLst>
                  <a:cxn ang="0">
                    <a:pos x="15" y="83"/>
                  </a:cxn>
                  <a:cxn ang="0">
                    <a:pos x="0" y="54"/>
                  </a:cxn>
                  <a:cxn ang="0">
                    <a:pos x="43" y="10"/>
                  </a:cxn>
                  <a:cxn ang="0">
                    <a:pos x="72" y="0"/>
                  </a:cxn>
                  <a:cxn ang="0">
                    <a:pos x="70" y="23"/>
                  </a:cxn>
                  <a:cxn ang="0">
                    <a:pos x="15" y="83"/>
                  </a:cxn>
                </a:cxnLst>
                <a:rect l="0" t="0" r="r" b="b"/>
                <a:pathLst>
                  <a:path w="72" h="83">
                    <a:moveTo>
                      <a:pt x="15" y="83"/>
                    </a:moveTo>
                    <a:lnTo>
                      <a:pt x="0" y="54"/>
                    </a:lnTo>
                    <a:lnTo>
                      <a:pt x="43" y="10"/>
                    </a:lnTo>
                    <a:lnTo>
                      <a:pt x="72" y="0"/>
                    </a:lnTo>
                    <a:lnTo>
                      <a:pt x="70" y="23"/>
                    </a:lnTo>
                    <a:lnTo>
                      <a:pt x="15" y="83"/>
                    </a:lnTo>
                    <a:close/>
                  </a:path>
                </a:pathLst>
              </a:custGeom>
              <a:solidFill>
                <a:srgbClr val="000000"/>
              </a:solidFill>
              <a:ln w="9525">
                <a:noFill/>
                <a:round/>
                <a:headEnd/>
                <a:tailEnd/>
              </a:ln>
            </p:spPr>
            <p:txBody>
              <a:bodyPr/>
              <a:lstStyle/>
              <a:p>
                <a:endParaRPr lang="en-US"/>
              </a:p>
            </p:txBody>
          </p:sp>
          <p:sp>
            <p:nvSpPr>
              <p:cNvPr id="351" name="Freeform 127"/>
              <p:cNvSpPr>
                <a:spLocks/>
              </p:cNvSpPr>
              <p:nvPr/>
            </p:nvSpPr>
            <p:spPr bwMode="auto">
              <a:xfrm>
                <a:off x="866" y="637"/>
                <a:ext cx="18" cy="19"/>
              </a:xfrm>
              <a:custGeom>
                <a:avLst/>
                <a:gdLst/>
                <a:ahLst/>
                <a:cxnLst>
                  <a:cxn ang="0">
                    <a:pos x="74" y="82"/>
                  </a:cxn>
                  <a:cxn ang="0">
                    <a:pos x="45" y="92"/>
                  </a:cxn>
                  <a:cxn ang="0">
                    <a:pos x="0" y="27"/>
                  </a:cxn>
                  <a:cxn ang="0">
                    <a:pos x="15" y="0"/>
                  </a:cxn>
                  <a:cxn ang="0">
                    <a:pos x="18" y="4"/>
                  </a:cxn>
                  <a:cxn ang="0">
                    <a:pos x="74" y="82"/>
                  </a:cxn>
                </a:cxnLst>
                <a:rect l="0" t="0" r="r" b="b"/>
                <a:pathLst>
                  <a:path w="74" h="92">
                    <a:moveTo>
                      <a:pt x="74" y="82"/>
                    </a:moveTo>
                    <a:lnTo>
                      <a:pt x="45" y="92"/>
                    </a:lnTo>
                    <a:lnTo>
                      <a:pt x="0" y="27"/>
                    </a:lnTo>
                    <a:lnTo>
                      <a:pt x="15" y="0"/>
                    </a:lnTo>
                    <a:lnTo>
                      <a:pt x="18" y="4"/>
                    </a:lnTo>
                    <a:lnTo>
                      <a:pt x="74" y="82"/>
                    </a:lnTo>
                    <a:close/>
                  </a:path>
                </a:pathLst>
              </a:custGeom>
              <a:solidFill>
                <a:srgbClr val="000000"/>
              </a:solidFill>
              <a:ln w="9525">
                <a:noFill/>
                <a:round/>
                <a:headEnd/>
                <a:tailEnd/>
              </a:ln>
            </p:spPr>
            <p:txBody>
              <a:bodyPr/>
              <a:lstStyle/>
              <a:p>
                <a:endParaRPr lang="en-US"/>
              </a:p>
            </p:txBody>
          </p:sp>
          <p:sp>
            <p:nvSpPr>
              <p:cNvPr id="352" name="Freeform 128"/>
              <p:cNvSpPr>
                <a:spLocks/>
              </p:cNvSpPr>
              <p:nvPr/>
            </p:nvSpPr>
            <p:spPr bwMode="auto">
              <a:xfrm>
                <a:off x="825" y="613"/>
                <a:ext cx="44" cy="30"/>
              </a:xfrm>
              <a:custGeom>
                <a:avLst/>
                <a:gdLst/>
                <a:ahLst/>
                <a:cxnLst>
                  <a:cxn ang="0">
                    <a:pos x="180" y="119"/>
                  </a:cxn>
                  <a:cxn ang="0">
                    <a:pos x="165" y="146"/>
                  </a:cxn>
                  <a:cxn ang="0">
                    <a:pos x="0" y="30"/>
                  </a:cxn>
                  <a:cxn ang="0">
                    <a:pos x="11" y="0"/>
                  </a:cxn>
                  <a:cxn ang="0">
                    <a:pos x="12" y="2"/>
                  </a:cxn>
                  <a:cxn ang="0">
                    <a:pos x="180" y="119"/>
                  </a:cxn>
                </a:cxnLst>
                <a:rect l="0" t="0" r="r" b="b"/>
                <a:pathLst>
                  <a:path w="180" h="146">
                    <a:moveTo>
                      <a:pt x="180" y="119"/>
                    </a:moveTo>
                    <a:lnTo>
                      <a:pt x="165" y="146"/>
                    </a:lnTo>
                    <a:lnTo>
                      <a:pt x="0" y="30"/>
                    </a:lnTo>
                    <a:lnTo>
                      <a:pt x="11" y="0"/>
                    </a:lnTo>
                    <a:lnTo>
                      <a:pt x="12" y="2"/>
                    </a:lnTo>
                    <a:lnTo>
                      <a:pt x="180" y="119"/>
                    </a:lnTo>
                    <a:close/>
                  </a:path>
                </a:pathLst>
              </a:custGeom>
              <a:solidFill>
                <a:srgbClr val="000000"/>
              </a:solidFill>
              <a:ln w="9525">
                <a:noFill/>
                <a:round/>
                <a:headEnd/>
                <a:tailEnd/>
              </a:ln>
            </p:spPr>
            <p:txBody>
              <a:bodyPr/>
              <a:lstStyle/>
              <a:p>
                <a:endParaRPr lang="en-US"/>
              </a:p>
            </p:txBody>
          </p:sp>
          <p:sp>
            <p:nvSpPr>
              <p:cNvPr id="353" name="Freeform 129"/>
              <p:cNvSpPr>
                <a:spLocks/>
              </p:cNvSpPr>
              <p:nvPr/>
            </p:nvSpPr>
            <p:spPr bwMode="auto">
              <a:xfrm>
                <a:off x="777" y="592"/>
                <a:ext cx="50" cy="27"/>
              </a:xfrm>
              <a:custGeom>
                <a:avLst/>
                <a:gdLst/>
                <a:ahLst/>
                <a:cxnLst>
                  <a:cxn ang="0">
                    <a:pos x="201" y="107"/>
                  </a:cxn>
                  <a:cxn ang="0">
                    <a:pos x="190" y="137"/>
                  </a:cxn>
                  <a:cxn ang="0">
                    <a:pos x="0" y="29"/>
                  </a:cxn>
                  <a:cxn ang="0">
                    <a:pos x="10" y="0"/>
                  </a:cxn>
                  <a:cxn ang="0">
                    <a:pos x="11" y="0"/>
                  </a:cxn>
                  <a:cxn ang="0">
                    <a:pos x="201" y="107"/>
                  </a:cxn>
                </a:cxnLst>
                <a:rect l="0" t="0" r="r" b="b"/>
                <a:pathLst>
                  <a:path w="201" h="137">
                    <a:moveTo>
                      <a:pt x="201" y="107"/>
                    </a:moveTo>
                    <a:lnTo>
                      <a:pt x="190" y="137"/>
                    </a:lnTo>
                    <a:lnTo>
                      <a:pt x="0" y="29"/>
                    </a:lnTo>
                    <a:lnTo>
                      <a:pt x="10" y="0"/>
                    </a:lnTo>
                    <a:lnTo>
                      <a:pt x="11" y="0"/>
                    </a:lnTo>
                    <a:lnTo>
                      <a:pt x="201" y="107"/>
                    </a:lnTo>
                    <a:close/>
                  </a:path>
                </a:pathLst>
              </a:custGeom>
              <a:solidFill>
                <a:srgbClr val="000000"/>
              </a:solidFill>
              <a:ln w="9525">
                <a:noFill/>
                <a:round/>
                <a:headEnd/>
                <a:tailEnd/>
              </a:ln>
            </p:spPr>
            <p:txBody>
              <a:bodyPr/>
              <a:lstStyle/>
              <a:p>
                <a:endParaRPr lang="en-US"/>
              </a:p>
            </p:txBody>
          </p:sp>
          <p:sp>
            <p:nvSpPr>
              <p:cNvPr id="354" name="Freeform 130"/>
              <p:cNvSpPr>
                <a:spLocks/>
              </p:cNvSpPr>
              <p:nvPr/>
            </p:nvSpPr>
            <p:spPr bwMode="auto">
              <a:xfrm>
                <a:off x="713" y="568"/>
                <a:ext cx="66" cy="30"/>
              </a:xfrm>
              <a:custGeom>
                <a:avLst/>
                <a:gdLst/>
                <a:ahLst/>
                <a:cxnLst>
                  <a:cxn ang="0">
                    <a:pos x="264" y="119"/>
                  </a:cxn>
                  <a:cxn ang="0">
                    <a:pos x="254" y="148"/>
                  </a:cxn>
                  <a:cxn ang="0">
                    <a:pos x="0" y="31"/>
                  </a:cxn>
                  <a:cxn ang="0">
                    <a:pos x="9" y="0"/>
                  </a:cxn>
                  <a:cxn ang="0">
                    <a:pos x="9" y="0"/>
                  </a:cxn>
                  <a:cxn ang="0">
                    <a:pos x="264" y="119"/>
                  </a:cxn>
                </a:cxnLst>
                <a:rect l="0" t="0" r="r" b="b"/>
                <a:pathLst>
                  <a:path w="264" h="148">
                    <a:moveTo>
                      <a:pt x="264" y="119"/>
                    </a:moveTo>
                    <a:lnTo>
                      <a:pt x="254" y="148"/>
                    </a:lnTo>
                    <a:lnTo>
                      <a:pt x="0" y="31"/>
                    </a:lnTo>
                    <a:lnTo>
                      <a:pt x="9" y="0"/>
                    </a:lnTo>
                    <a:lnTo>
                      <a:pt x="9" y="0"/>
                    </a:lnTo>
                    <a:lnTo>
                      <a:pt x="264" y="119"/>
                    </a:lnTo>
                    <a:close/>
                  </a:path>
                </a:pathLst>
              </a:custGeom>
              <a:solidFill>
                <a:srgbClr val="000000"/>
              </a:solidFill>
              <a:ln w="9525">
                <a:noFill/>
                <a:round/>
                <a:headEnd/>
                <a:tailEnd/>
              </a:ln>
            </p:spPr>
            <p:txBody>
              <a:bodyPr/>
              <a:lstStyle/>
              <a:p>
                <a:endParaRPr lang="en-US"/>
              </a:p>
            </p:txBody>
          </p:sp>
          <p:sp>
            <p:nvSpPr>
              <p:cNvPr id="355" name="Freeform 131"/>
              <p:cNvSpPr>
                <a:spLocks/>
              </p:cNvSpPr>
              <p:nvPr/>
            </p:nvSpPr>
            <p:spPr bwMode="auto">
              <a:xfrm>
                <a:off x="638" y="543"/>
                <a:ext cx="78" cy="31"/>
              </a:xfrm>
              <a:custGeom>
                <a:avLst/>
                <a:gdLst/>
                <a:ahLst/>
                <a:cxnLst>
                  <a:cxn ang="0">
                    <a:pos x="311" y="128"/>
                  </a:cxn>
                  <a:cxn ang="0">
                    <a:pos x="302" y="159"/>
                  </a:cxn>
                  <a:cxn ang="0">
                    <a:pos x="0" y="31"/>
                  </a:cxn>
                  <a:cxn ang="0">
                    <a:pos x="7" y="0"/>
                  </a:cxn>
                  <a:cxn ang="0">
                    <a:pos x="8" y="0"/>
                  </a:cxn>
                  <a:cxn ang="0">
                    <a:pos x="311" y="128"/>
                  </a:cxn>
                </a:cxnLst>
                <a:rect l="0" t="0" r="r" b="b"/>
                <a:pathLst>
                  <a:path w="311" h="159">
                    <a:moveTo>
                      <a:pt x="311" y="128"/>
                    </a:moveTo>
                    <a:lnTo>
                      <a:pt x="302" y="159"/>
                    </a:lnTo>
                    <a:lnTo>
                      <a:pt x="0" y="31"/>
                    </a:lnTo>
                    <a:lnTo>
                      <a:pt x="7" y="0"/>
                    </a:lnTo>
                    <a:lnTo>
                      <a:pt x="8" y="0"/>
                    </a:lnTo>
                    <a:lnTo>
                      <a:pt x="311" y="128"/>
                    </a:lnTo>
                    <a:close/>
                  </a:path>
                </a:pathLst>
              </a:custGeom>
              <a:solidFill>
                <a:srgbClr val="000000"/>
              </a:solidFill>
              <a:ln w="9525">
                <a:noFill/>
                <a:round/>
                <a:headEnd/>
                <a:tailEnd/>
              </a:ln>
            </p:spPr>
            <p:txBody>
              <a:bodyPr/>
              <a:lstStyle/>
              <a:p>
                <a:endParaRPr lang="en-US"/>
              </a:p>
            </p:txBody>
          </p:sp>
          <p:sp>
            <p:nvSpPr>
              <p:cNvPr id="356" name="Freeform 132"/>
              <p:cNvSpPr>
                <a:spLocks/>
              </p:cNvSpPr>
              <p:nvPr/>
            </p:nvSpPr>
            <p:spPr bwMode="auto">
              <a:xfrm>
                <a:off x="541" y="515"/>
                <a:ext cx="99" cy="34"/>
              </a:xfrm>
              <a:custGeom>
                <a:avLst/>
                <a:gdLst/>
                <a:ahLst/>
                <a:cxnLst>
                  <a:cxn ang="0">
                    <a:pos x="396" y="137"/>
                  </a:cxn>
                  <a:cxn ang="0">
                    <a:pos x="389" y="168"/>
                  </a:cxn>
                  <a:cxn ang="0">
                    <a:pos x="0" y="31"/>
                  </a:cxn>
                  <a:cxn ang="0">
                    <a:pos x="6" y="0"/>
                  </a:cxn>
                  <a:cxn ang="0">
                    <a:pos x="7" y="0"/>
                  </a:cxn>
                  <a:cxn ang="0">
                    <a:pos x="396" y="137"/>
                  </a:cxn>
                </a:cxnLst>
                <a:rect l="0" t="0" r="r" b="b"/>
                <a:pathLst>
                  <a:path w="396" h="168">
                    <a:moveTo>
                      <a:pt x="396" y="137"/>
                    </a:moveTo>
                    <a:lnTo>
                      <a:pt x="389" y="168"/>
                    </a:lnTo>
                    <a:lnTo>
                      <a:pt x="0" y="31"/>
                    </a:lnTo>
                    <a:lnTo>
                      <a:pt x="6" y="0"/>
                    </a:lnTo>
                    <a:lnTo>
                      <a:pt x="7" y="0"/>
                    </a:lnTo>
                    <a:lnTo>
                      <a:pt x="396" y="137"/>
                    </a:lnTo>
                    <a:close/>
                  </a:path>
                </a:pathLst>
              </a:custGeom>
              <a:solidFill>
                <a:srgbClr val="000000"/>
              </a:solidFill>
              <a:ln w="9525">
                <a:noFill/>
                <a:round/>
                <a:headEnd/>
                <a:tailEnd/>
              </a:ln>
            </p:spPr>
            <p:txBody>
              <a:bodyPr/>
              <a:lstStyle/>
              <a:p>
                <a:endParaRPr lang="en-US"/>
              </a:p>
            </p:txBody>
          </p:sp>
          <p:sp>
            <p:nvSpPr>
              <p:cNvPr id="357" name="Freeform 133"/>
              <p:cNvSpPr>
                <a:spLocks/>
              </p:cNvSpPr>
              <p:nvPr/>
            </p:nvSpPr>
            <p:spPr bwMode="auto">
              <a:xfrm>
                <a:off x="441" y="491"/>
                <a:ext cx="101" cy="30"/>
              </a:xfrm>
              <a:custGeom>
                <a:avLst/>
                <a:gdLst/>
                <a:ahLst/>
                <a:cxnLst>
                  <a:cxn ang="0">
                    <a:pos x="404" y="119"/>
                  </a:cxn>
                  <a:cxn ang="0">
                    <a:pos x="398" y="150"/>
                  </a:cxn>
                  <a:cxn ang="0">
                    <a:pos x="0" y="32"/>
                  </a:cxn>
                  <a:cxn ang="0">
                    <a:pos x="6" y="0"/>
                  </a:cxn>
                  <a:cxn ang="0">
                    <a:pos x="6" y="0"/>
                  </a:cxn>
                  <a:cxn ang="0">
                    <a:pos x="404" y="119"/>
                  </a:cxn>
                </a:cxnLst>
                <a:rect l="0" t="0" r="r" b="b"/>
                <a:pathLst>
                  <a:path w="404" h="150">
                    <a:moveTo>
                      <a:pt x="404" y="119"/>
                    </a:moveTo>
                    <a:lnTo>
                      <a:pt x="398" y="150"/>
                    </a:lnTo>
                    <a:lnTo>
                      <a:pt x="0" y="32"/>
                    </a:lnTo>
                    <a:lnTo>
                      <a:pt x="6" y="0"/>
                    </a:lnTo>
                    <a:lnTo>
                      <a:pt x="6" y="0"/>
                    </a:lnTo>
                    <a:lnTo>
                      <a:pt x="404" y="119"/>
                    </a:lnTo>
                    <a:close/>
                  </a:path>
                </a:pathLst>
              </a:custGeom>
              <a:solidFill>
                <a:srgbClr val="000000"/>
              </a:solidFill>
              <a:ln w="9525">
                <a:noFill/>
                <a:round/>
                <a:headEnd/>
                <a:tailEnd/>
              </a:ln>
            </p:spPr>
            <p:txBody>
              <a:bodyPr/>
              <a:lstStyle/>
              <a:p>
                <a:endParaRPr lang="en-US"/>
              </a:p>
            </p:txBody>
          </p:sp>
          <p:sp>
            <p:nvSpPr>
              <p:cNvPr id="358" name="Freeform 134"/>
              <p:cNvSpPr>
                <a:spLocks/>
              </p:cNvSpPr>
              <p:nvPr/>
            </p:nvSpPr>
            <p:spPr bwMode="auto">
              <a:xfrm>
                <a:off x="366" y="476"/>
                <a:ext cx="77" cy="22"/>
              </a:xfrm>
              <a:custGeom>
                <a:avLst/>
                <a:gdLst/>
                <a:ahLst/>
                <a:cxnLst>
                  <a:cxn ang="0">
                    <a:pos x="308" y="78"/>
                  </a:cxn>
                  <a:cxn ang="0">
                    <a:pos x="302" y="110"/>
                  </a:cxn>
                  <a:cxn ang="0">
                    <a:pos x="0" y="32"/>
                  </a:cxn>
                  <a:cxn ang="0">
                    <a:pos x="0" y="32"/>
                  </a:cxn>
                  <a:cxn ang="0">
                    <a:pos x="5" y="0"/>
                  </a:cxn>
                  <a:cxn ang="0">
                    <a:pos x="308" y="78"/>
                  </a:cxn>
                </a:cxnLst>
                <a:rect l="0" t="0" r="r" b="b"/>
                <a:pathLst>
                  <a:path w="308" h="110">
                    <a:moveTo>
                      <a:pt x="308" y="78"/>
                    </a:moveTo>
                    <a:lnTo>
                      <a:pt x="302" y="110"/>
                    </a:lnTo>
                    <a:lnTo>
                      <a:pt x="0" y="32"/>
                    </a:lnTo>
                    <a:lnTo>
                      <a:pt x="0" y="32"/>
                    </a:lnTo>
                    <a:lnTo>
                      <a:pt x="5" y="0"/>
                    </a:lnTo>
                    <a:lnTo>
                      <a:pt x="308" y="78"/>
                    </a:lnTo>
                    <a:close/>
                  </a:path>
                </a:pathLst>
              </a:custGeom>
              <a:solidFill>
                <a:srgbClr val="000000"/>
              </a:solidFill>
              <a:ln w="9525">
                <a:noFill/>
                <a:round/>
                <a:headEnd/>
                <a:tailEnd/>
              </a:ln>
            </p:spPr>
            <p:txBody>
              <a:bodyPr/>
              <a:lstStyle/>
              <a:p>
                <a:endParaRPr lang="en-US"/>
              </a:p>
            </p:txBody>
          </p:sp>
          <p:sp>
            <p:nvSpPr>
              <p:cNvPr id="359" name="Freeform 135"/>
              <p:cNvSpPr>
                <a:spLocks/>
              </p:cNvSpPr>
              <p:nvPr/>
            </p:nvSpPr>
            <p:spPr bwMode="auto">
              <a:xfrm>
                <a:off x="284" y="458"/>
                <a:ext cx="83" cy="24"/>
              </a:xfrm>
              <a:custGeom>
                <a:avLst/>
                <a:gdLst/>
                <a:ahLst/>
                <a:cxnLst>
                  <a:cxn ang="0">
                    <a:pos x="332" y="88"/>
                  </a:cxn>
                  <a:cxn ang="0">
                    <a:pos x="327" y="120"/>
                  </a:cxn>
                  <a:cxn ang="0">
                    <a:pos x="1" y="31"/>
                  </a:cxn>
                  <a:cxn ang="0">
                    <a:pos x="0" y="31"/>
                  </a:cxn>
                  <a:cxn ang="0">
                    <a:pos x="6" y="0"/>
                  </a:cxn>
                  <a:cxn ang="0">
                    <a:pos x="332" y="88"/>
                  </a:cxn>
                </a:cxnLst>
                <a:rect l="0" t="0" r="r" b="b"/>
                <a:pathLst>
                  <a:path w="332" h="120">
                    <a:moveTo>
                      <a:pt x="332" y="88"/>
                    </a:moveTo>
                    <a:lnTo>
                      <a:pt x="327" y="120"/>
                    </a:lnTo>
                    <a:lnTo>
                      <a:pt x="1" y="31"/>
                    </a:lnTo>
                    <a:lnTo>
                      <a:pt x="0" y="31"/>
                    </a:lnTo>
                    <a:lnTo>
                      <a:pt x="6" y="0"/>
                    </a:lnTo>
                    <a:lnTo>
                      <a:pt x="332" y="88"/>
                    </a:lnTo>
                    <a:close/>
                  </a:path>
                </a:pathLst>
              </a:custGeom>
              <a:solidFill>
                <a:srgbClr val="000000"/>
              </a:solidFill>
              <a:ln w="9525">
                <a:noFill/>
                <a:round/>
                <a:headEnd/>
                <a:tailEnd/>
              </a:ln>
            </p:spPr>
            <p:txBody>
              <a:bodyPr/>
              <a:lstStyle/>
              <a:p>
                <a:endParaRPr lang="en-US"/>
              </a:p>
            </p:txBody>
          </p:sp>
          <p:sp>
            <p:nvSpPr>
              <p:cNvPr id="360" name="Freeform 136"/>
              <p:cNvSpPr>
                <a:spLocks/>
              </p:cNvSpPr>
              <p:nvPr/>
            </p:nvSpPr>
            <p:spPr bwMode="auto">
              <a:xfrm>
                <a:off x="197" y="436"/>
                <a:ext cx="89" cy="28"/>
              </a:xfrm>
              <a:custGeom>
                <a:avLst/>
                <a:gdLst/>
                <a:ahLst/>
                <a:cxnLst>
                  <a:cxn ang="0">
                    <a:pos x="356" y="109"/>
                  </a:cxn>
                  <a:cxn ang="0">
                    <a:pos x="350" y="140"/>
                  </a:cxn>
                  <a:cxn ang="0">
                    <a:pos x="0" y="32"/>
                  </a:cxn>
                  <a:cxn ang="0">
                    <a:pos x="0" y="32"/>
                  </a:cxn>
                  <a:cxn ang="0">
                    <a:pos x="7" y="0"/>
                  </a:cxn>
                  <a:cxn ang="0">
                    <a:pos x="356" y="109"/>
                  </a:cxn>
                </a:cxnLst>
                <a:rect l="0" t="0" r="r" b="b"/>
                <a:pathLst>
                  <a:path w="356" h="140">
                    <a:moveTo>
                      <a:pt x="356" y="109"/>
                    </a:moveTo>
                    <a:lnTo>
                      <a:pt x="350" y="140"/>
                    </a:lnTo>
                    <a:lnTo>
                      <a:pt x="0" y="32"/>
                    </a:lnTo>
                    <a:lnTo>
                      <a:pt x="0" y="32"/>
                    </a:lnTo>
                    <a:lnTo>
                      <a:pt x="7" y="0"/>
                    </a:lnTo>
                    <a:lnTo>
                      <a:pt x="356" y="109"/>
                    </a:lnTo>
                    <a:close/>
                  </a:path>
                </a:pathLst>
              </a:custGeom>
              <a:solidFill>
                <a:srgbClr val="000000"/>
              </a:solidFill>
              <a:ln w="9525">
                <a:noFill/>
                <a:round/>
                <a:headEnd/>
                <a:tailEnd/>
              </a:ln>
            </p:spPr>
            <p:txBody>
              <a:bodyPr/>
              <a:lstStyle/>
              <a:p>
                <a:endParaRPr lang="en-US"/>
              </a:p>
            </p:txBody>
          </p:sp>
          <p:sp>
            <p:nvSpPr>
              <p:cNvPr id="361" name="Freeform 137"/>
              <p:cNvSpPr>
                <a:spLocks/>
              </p:cNvSpPr>
              <p:nvPr/>
            </p:nvSpPr>
            <p:spPr bwMode="auto">
              <a:xfrm>
                <a:off x="117" y="415"/>
                <a:ext cx="81" cy="28"/>
              </a:xfrm>
              <a:custGeom>
                <a:avLst/>
                <a:gdLst/>
                <a:ahLst/>
                <a:cxnLst>
                  <a:cxn ang="0">
                    <a:pos x="327" y="108"/>
                  </a:cxn>
                  <a:cxn ang="0">
                    <a:pos x="320" y="140"/>
                  </a:cxn>
                  <a:cxn ang="0">
                    <a:pos x="1" y="32"/>
                  </a:cxn>
                  <a:cxn ang="0">
                    <a:pos x="0" y="31"/>
                  </a:cxn>
                  <a:cxn ang="0">
                    <a:pos x="9" y="0"/>
                  </a:cxn>
                  <a:cxn ang="0">
                    <a:pos x="327" y="108"/>
                  </a:cxn>
                </a:cxnLst>
                <a:rect l="0" t="0" r="r" b="b"/>
                <a:pathLst>
                  <a:path w="327" h="140">
                    <a:moveTo>
                      <a:pt x="327" y="108"/>
                    </a:moveTo>
                    <a:lnTo>
                      <a:pt x="320" y="140"/>
                    </a:lnTo>
                    <a:lnTo>
                      <a:pt x="1" y="32"/>
                    </a:lnTo>
                    <a:lnTo>
                      <a:pt x="0" y="31"/>
                    </a:lnTo>
                    <a:lnTo>
                      <a:pt x="9" y="0"/>
                    </a:lnTo>
                    <a:lnTo>
                      <a:pt x="327" y="108"/>
                    </a:lnTo>
                    <a:close/>
                  </a:path>
                </a:pathLst>
              </a:custGeom>
              <a:solidFill>
                <a:srgbClr val="000000"/>
              </a:solidFill>
              <a:ln w="9525">
                <a:noFill/>
                <a:round/>
                <a:headEnd/>
                <a:tailEnd/>
              </a:ln>
            </p:spPr>
            <p:txBody>
              <a:bodyPr/>
              <a:lstStyle/>
              <a:p>
                <a:endParaRPr lang="en-US"/>
              </a:p>
            </p:txBody>
          </p:sp>
          <p:sp>
            <p:nvSpPr>
              <p:cNvPr id="362" name="Freeform 138"/>
              <p:cNvSpPr>
                <a:spLocks/>
              </p:cNvSpPr>
              <p:nvPr/>
            </p:nvSpPr>
            <p:spPr bwMode="auto">
              <a:xfrm>
                <a:off x="62" y="396"/>
                <a:ext cx="57" cy="25"/>
              </a:xfrm>
              <a:custGeom>
                <a:avLst/>
                <a:gdLst/>
                <a:ahLst/>
                <a:cxnLst>
                  <a:cxn ang="0">
                    <a:pos x="225" y="96"/>
                  </a:cxn>
                  <a:cxn ang="0">
                    <a:pos x="216" y="127"/>
                  </a:cxn>
                  <a:cxn ang="0">
                    <a:pos x="2" y="29"/>
                  </a:cxn>
                  <a:cxn ang="0">
                    <a:pos x="0" y="28"/>
                  </a:cxn>
                  <a:cxn ang="0">
                    <a:pos x="13" y="0"/>
                  </a:cxn>
                  <a:cxn ang="0">
                    <a:pos x="225" y="96"/>
                  </a:cxn>
                </a:cxnLst>
                <a:rect l="0" t="0" r="r" b="b"/>
                <a:pathLst>
                  <a:path w="225" h="127">
                    <a:moveTo>
                      <a:pt x="225" y="96"/>
                    </a:moveTo>
                    <a:lnTo>
                      <a:pt x="216" y="127"/>
                    </a:lnTo>
                    <a:lnTo>
                      <a:pt x="2" y="29"/>
                    </a:lnTo>
                    <a:lnTo>
                      <a:pt x="0" y="28"/>
                    </a:lnTo>
                    <a:lnTo>
                      <a:pt x="13" y="0"/>
                    </a:lnTo>
                    <a:lnTo>
                      <a:pt x="225" y="96"/>
                    </a:lnTo>
                    <a:close/>
                  </a:path>
                </a:pathLst>
              </a:custGeom>
              <a:solidFill>
                <a:srgbClr val="000000"/>
              </a:solidFill>
              <a:ln w="9525">
                <a:noFill/>
                <a:round/>
                <a:headEnd/>
                <a:tailEnd/>
              </a:ln>
            </p:spPr>
            <p:txBody>
              <a:bodyPr/>
              <a:lstStyle/>
              <a:p>
                <a:endParaRPr lang="en-US"/>
              </a:p>
            </p:txBody>
          </p:sp>
          <p:sp>
            <p:nvSpPr>
              <p:cNvPr id="363" name="Freeform 139"/>
              <p:cNvSpPr>
                <a:spLocks/>
              </p:cNvSpPr>
              <p:nvPr/>
            </p:nvSpPr>
            <p:spPr bwMode="auto">
              <a:xfrm>
                <a:off x="24" y="372"/>
                <a:ext cx="42" cy="29"/>
              </a:xfrm>
              <a:custGeom>
                <a:avLst/>
                <a:gdLst/>
                <a:ahLst/>
                <a:cxnLst>
                  <a:cxn ang="0">
                    <a:pos x="169" y="116"/>
                  </a:cxn>
                  <a:cxn ang="0">
                    <a:pos x="156" y="144"/>
                  </a:cxn>
                  <a:cxn ang="0">
                    <a:pos x="4" y="25"/>
                  </a:cxn>
                  <a:cxn ang="0">
                    <a:pos x="0" y="20"/>
                  </a:cxn>
                  <a:cxn ang="0">
                    <a:pos x="20" y="0"/>
                  </a:cxn>
                  <a:cxn ang="0">
                    <a:pos x="169" y="116"/>
                  </a:cxn>
                </a:cxnLst>
                <a:rect l="0" t="0" r="r" b="b"/>
                <a:pathLst>
                  <a:path w="169" h="144">
                    <a:moveTo>
                      <a:pt x="169" y="116"/>
                    </a:moveTo>
                    <a:lnTo>
                      <a:pt x="156" y="144"/>
                    </a:lnTo>
                    <a:lnTo>
                      <a:pt x="4" y="25"/>
                    </a:lnTo>
                    <a:lnTo>
                      <a:pt x="0" y="20"/>
                    </a:lnTo>
                    <a:lnTo>
                      <a:pt x="20" y="0"/>
                    </a:lnTo>
                    <a:lnTo>
                      <a:pt x="169" y="116"/>
                    </a:lnTo>
                    <a:close/>
                  </a:path>
                </a:pathLst>
              </a:custGeom>
              <a:solidFill>
                <a:srgbClr val="000000"/>
              </a:solidFill>
              <a:ln w="9525">
                <a:noFill/>
                <a:round/>
                <a:headEnd/>
                <a:tailEnd/>
              </a:ln>
            </p:spPr>
            <p:txBody>
              <a:bodyPr/>
              <a:lstStyle/>
              <a:p>
                <a:endParaRPr lang="en-US"/>
              </a:p>
            </p:txBody>
          </p:sp>
          <p:sp>
            <p:nvSpPr>
              <p:cNvPr id="364" name="Freeform 140"/>
              <p:cNvSpPr>
                <a:spLocks/>
              </p:cNvSpPr>
              <p:nvPr/>
            </p:nvSpPr>
            <p:spPr bwMode="auto">
              <a:xfrm>
                <a:off x="9" y="352"/>
                <a:ext cx="20" cy="24"/>
              </a:xfrm>
              <a:custGeom>
                <a:avLst/>
                <a:gdLst/>
                <a:ahLst/>
                <a:cxnLst>
                  <a:cxn ang="0">
                    <a:pos x="78" y="102"/>
                  </a:cxn>
                  <a:cxn ang="0">
                    <a:pos x="58" y="122"/>
                  </a:cxn>
                  <a:cxn ang="0">
                    <a:pos x="2" y="15"/>
                  </a:cxn>
                  <a:cxn ang="0">
                    <a:pos x="0" y="7"/>
                  </a:cxn>
                  <a:cxn ang="0">
                    <a:pos x="26" y="0"/>
                  </a:cxn>
                  <a:cxn ang="0">
                    <a:pos x="78" y="102"/>
                  </a:cxn>
                </a:cxnLst>
                <a:rect l="0" t="0" r="r" b="b"/>
                <a:pathLst>
                  <a:path w="78" h="122">
                    <a:moveTo>
                      <a:pt x="78" y="102"/>
                    </a:moveTo>
                    <a:lnTo>
                      <a:pt x="58" y="122"/>
                    </a:lnTo>
                    <a:lnTo>
                      <a:pt x="2" y="15"/>
                    </a:lnTo>
                    <a:lnTo>
                      <a:pt x="0" y="7"/>
                    </a:lnTo>
                    <a:lnTo>
                      <a:pt x="26" y="0"/>
                    </a:lnTo>
                    <a:lnTo>
                      <a:pt x="78" y="102"/>
                    </a:lnTo>
                    <a:close/>
                  </a:path>
                </a:pathLst>
              </a:custGeom>
              <a:solidFill>
                <a:srgbClr val="000000"/>
              </a:solidFill>
              <a:ln w="9525">
                <a:noFill/>
                <a:round/>
                <a:headEnd/>
                <a:tailEnd/>
              </a:ln>
            </p:spPr>
            <p:txBody>
              <a:bodyPr/>
              <a:lstStyle/>
              <a:p>
                <a:endParaRPr lang="en-US"/>
              </a:p>
            </p:txBody>
          </p:sp>
          <p:sp>
            <p:nvSpPr>
              <p:cNvPr id="365" name="Freeform 141"/>
              <p:cNvSpPr>
                <a:spLocks/>
              </p:cNvSpPr>
              <p:nvPr/>
            </p:nvSpPr>
            <p:spPr bwMode="auto">
              <a:xfrm>
                <a:off x="5" y="318"/>
                <a:ext cx="11" cy="35"/>
              </a:xfrm>
              <a:custGeom>
                <a:avLst/>
                <a:gdLst/>
                <a:ahLst/>
                <a:cxnLst>
                  <a:cxn ang="0">
                    <a:pos x="42" y="172"/>
                  </a:cxn>
                  <a:cxn ang="0">
                    <a:pos x="16" y="179"/>
                  </a:cxn>
                  <a:cxn ang="0">
                    <a:pos x="0" y="3"/>
                  </a:cxn>
                  <a:cxn ang="0">
                    <a:pos x="0" y="2"/>
                  </a:cxn>
                  <a:cxn ang="0">
                    <a:pos x="27" y="0"/>
                  </a:cxn>
                  <a:cxn ang="0">
                    <a:pos x="42" y="172"/>
                  </a:cxn>
                </a:cxnLst>
                <a:rect l="0" t="0" r="r" b="b"/>
                <a:pathLst>
                  <a:path w="42" h="179">
                    <a:moveTo>
                      <a:pt x="42" y="172"/>
                    </a:moveTo>
                    <a:lnTo>
                      <a:pt x="16" y="179"/>
                    </a:lnTo>
                    <a:lnTo>
                      <a:pt x="0" y="3"/>
                    </a:lnTo>
                    <a:lnTo>
                      <a:pt x="0" y="2"/>
                    </a:lnTo>
                    <a:lnTo>
                      <a:pt x="27" y="0"/>
                    </a:lnTo>
                    <a:lnTo>
                      <a:pt x="42" y="172"/>
                    </a:lnTo>
                    <a:close/>
                  </a:path>
                </a:pathLst>
              </a:custGeom>
              <a:solidFill>
                <a:srgbClr val="000000"/>
              </a:solidFill>
              <a:ln w="9525">
                <a:noFill/>
                <a:round/>
                <a:headEnd/>
                <a:tailEnd/>
              </a:ln>
            </p:spPr>
            <p:txBody>
              <a:bodyPr/>
              <a:lstStyle/>
              <a:p>
                <a:endParaRPr lang="en-US"/>
              </a:p>
            </p:txBody>
          </p:sp>
          <p:sp>
            <p:nvSpPr>
              <p:cNvPr id="366" name="Freeform 142"/>
              <p:cNvSpPr>
                <a:spLocks/>
              </p:cNvSpPr>
              <p:nvPr/>
            </p:nvSpPr>
            <p:spPr bwMode="auto">
              <a:xfrm>
                <a:off x="3" y="286"/>
                <a:ext cx="9" cy="32"/>
              </a:xfrm>
              <a:custGeom>
                <a:avLst/>
                <a:gdLst/>
                <a:ahLst/>
                <a:cxnLst>
                  <a:cxn ang="0">
                    <a:pos x="35" y="158"/>
                  </a:cxn>
                  <a:cxn ang="0">
                    <a:pos x="8" y="160"/>
                  </a:cxn>
                  <a:cxn ang="0">
                    <a:pos x="0" y="3"/>
                  </a:cxn>
                  <a:cxn ang="0">
                    <a:pos x="0" y="0"/>
                  </a:cxn>
                  <a:cxn ang="0">
                    <a:pos x="27" y="1"/>
                  </a:cxn>
                  <a:cxn ang="0">
                    <a:pos x="35" y="158"/>
                  </a:cxn>
                </a:cxnLst>
                <a:rect l="0" t="0" r="r" b="b"/>
                <a:pathLst>
                  <a:path w="35" h="160">
                    <a:moveTo>
                      <a:pt x="35" y="158"/>
                    </a:moveTo>
                    <a:lnTo>
                      <a:pt x="8" y="160"/>
                    </a:lnTo>
                    <a:lnTo>
                      <a:pt x="0" y="3"/>
                    </a:lnTo>
                    <a:lnTo>
                      <a:pt x="0" y="0"/>
                    </a:lnTo>
                    <a:lnTo>
                      <a:pt x="27" y="1"/>
                    </a:lnTo>
                    <a:lnTo>
                      <a:pt x="35" y="158"/>
                    </a:lnTo>
                    <a:close/>
                  </a:path>
                </a:pathLst>
              </a:custGeom>
              <a:solidFill>
                <a:srgbClr val="000000"/>
              </a:solidFill>
              <a:ln w="9525">
                <a:noFill/>
                <a:round/>
                <a:headEnd/>
                <a:tailEnd/>
              </a:ln>
            </p:spPr>
            <p:txBody>
              <a:bodyPr/>
              <a:lstStyle/>
              <a:p>
                <a:endParaRPr lang="en-US"/>
              </a:p>
            </p:txBody>
          </p:sp>
          <p:sp>
            <p:nvSpPr>
              <p:cNvPr id="367" name="Freeform 143"/>
              <p:cNvSpPr>
                <a:spLocks/>
              </p:cNvSpPr>
              <p:nvPr/>
            </p:nvSpPr>
            <p:spPr bwMode="auto">
              <a:xfrm>
                <a:off x="3" y="249"/>
                <a:ext cx="9" cy="37"/>
              </a:xfrm>
              <a:custGeom>
                <a:avLst/>
                <a:gdLst/>
                <a:ahLst/>
                <a:cxnLst>
                  <a:cxn ang="0">
                    <a:pos x="27" y="186"/>
                  </a:cxn>
                  <a:cxn ang="0">
                    <a:pos x="0" y="185"/>
                  </a:cxn>
                  <a:cxn ang="0">
                    <a:pos x="8" y="0"/>
                  </a:cxn>
                  <a:cxn ang="0">
                    <a:pos x="35" y="1"/>
                  </a:cxn>
                  <a:cxn ang="0">
                    <a:pos x="35" y="1"/>
                  </a:cxn>
                  <a:cxn ang="0">
                    <a:pos x="27" y="186"/>
                  </a:cxn>
                </a:cxnLst>
                <a:rect l="0" t="0" r="r" b="b"/>
                <a:pathLst>
                  <a:path w="35" h="186">
                    <a:moveTo>
                      <a:pt x="27" y="186"/>
                    </a:moveTo>
                    <a:lnTo>
                      <a:pt x="0" y="185"/>
                    </a:lnTo>
                    <a:lnTo>
                      <a:pt x="8" y="0"/>
                    </a:lnTo>
                    <a:lnTo>
                      <a:pt x="35" y="1"/>
                    </a:lnTo>
                    <a:lnTo>
                      <a:pt x="35" y="1"/>
                    </a:lnTo>
                    <a:lnTo>
                      <a:pt x="27" y="186"/>
                    </a:lnTo>
                    <a:close/>
                  </a:path>
                </a:pathLst>
              </a:custGeom>
              <a:solidFill>
                <a:srgbClr val="000000"/>
              </a:solidFill>
              <a:ln w="9525">
                <a:noFill/>
                <a:round/>
                <a:headEnd/>
                <a:tailEnd/>
              </a:ln>
            </p:spPr>
            <p:txBody>
              <a:bodyPr/>
              <a:lstStyle/>
              <a:p>
                <a:endParaRPr lang="en-US"/>
              </a:p>
            </p:txBody>
          </p:sp>
          <p:sp>
            <p:nvSpPr>
              <p:cNvPr id="368" name="Freeform 144"/>
              <p:cNvSpPr>
                <a:spLocks/>
              </p:cNvSpPr>
              <p:nvPr/>
            </p:nvSpPr>
            <p:spPr bwMode="auto">
              <a:xfrm>
                <a:off x="5" y="198"/>
                <a:ext cx="9" cy="51"/>
              </a:xfrm>
              <a:custGeom>
                <a:avLst/>
                <a:gdLst/>
                <a:ahLst/>
                <a:cxnLst>
                  <a:cxn ang="0">
                    <a:pos x="27" y="258"/>
                  </a:cxn>
                  <a:cxn ang="0">
                    <a:pos x="0" y="257"/>
                  </a:cxn>
                  <a:cxn ang="0">
                    <a:pos x="8" y="11"/>
                  </a:cxn>
                  <a:cxn ang="0">
                    <a:pos x="12" y="0"/>
                  </a:cxn>
                  <a:cxn ang="0">
                    <a:pos x="34" y="19"/>
                  </a:cxn>
                  <a:cxn ang="0">
                    <a:pos x="27" y="258"/>
                  </a:cxn>
                </a:cxnLst>
                <a:rect l="0" t="0" r="r" b="b"/>
                <a:pathLst>
                  <a:path w="34" h="258">
                    <a:moveTo>
                      <a:pt x="27" y="258"/>
                    </a:moveTo>
                    <a:lnTo>
                      <a:pt x="0" y="257"/>
                    </a:lnTo>
                    <a:lnTo>
                      <a:pt x="8" y="11"/>
                    </a:lnTo>
                    <a:lnTo>
                      <a:pt x="12" y="0"/>
                    </a:lnTo>
                    <a:lnTo>
                      <a:pt x="34" y="19"/>
                    </a:lnTo>
                    <a:lnTo>
                      <a:pt x="27" y="258"/>
                    </a:lnTo>
                    <a:close/>
                  </a:path>
                </a:pathLst>
              </a:custGeom>
              <a:solidFill>
                <a:srgbClr val="000000"/>
              </a:solidFill>
              <a:ln w="9525">
                <a:noFill/>
                <a:round/>
                <a:headEnd/>
                <a:tailEnd/>
              </a:ln>
            </p:spPr>
            <p:txBody>
              <a:bodyPr/>
              <a:lstStyle/>
              <a:p>
                <a:endParaRPr lang="en-US"/>
              </a:p>
            </p:txBody>
          </p:sp>
          <p:sp>
            <p:nvSpPr>
              <p:cNvPr id="369" name="Freeform 145"/>
              <p:cNvSpPr>
                <a:spLocks/>
              </p:cNvSpPr>
              <p:nvPr/>
            </p:nvSpPr>
            <p:spPr bwMode="auto">
              <a:xfrm>
                <a:off x="4" y="3"/>
                <a:ext cx="1251" cy="1561"/>
              </a:xfrm>
              <a:custGeom>
                <a:avLst/>
                <a:gdLst/>
                <a:ahLst/>
                <a:cxnLst>
                  <a:cxn ang="0">
                    <a:pos x="119" y="727"/>
                  </a:cxn>
                  <a:cxn ang="0">
                    <a:pos x="676" y="383"/>
                  </a:cxn>
                  <a:cxn ang="0">
                    <a:pos x="1687" y="68"/>
                  </a:cxn>
                  <a:cxn ang="0">
                    <a:pos x="2951" y="20"/>
                  </a:cxn>
                  <a:cxn ang="0">
                    <a:pos x="4002" y="216"/>
                  </a:cxn>
                  <a:cxn ang="0">
                    <a:pos x="4973" y="677"/>
                  </a:cxn>
                  <a:cxn ang="0">
                    <a:pos x="4957" y="1710"/>
                  </a:cxn>
                  <a:cxn ang="0">
                    <a:pos x="4512" y="1169"/>
                  </a:cxn>
                  <a:cxn ang="0">
                    <a:pos x="3557" y="944"/>
                  </a:cxn>
                  <a:cxn ang="0">
                    <a:pos x="2212" y="727"/>
                  </a:cxn>
                  <a:cxn ang="0">
                    <a:pos x="907" y="1032"/>
                  </a:cxn>
                  <a:cxn ang="0">
                    <a:pos x="875" y="1386"/>
                  </a:cxn>
                  <a:cxn ang="0">
                    <a:pos x="2251" y="1768"/>
                  </a:cxn>
                  <a:cxn ang="0">
                    <a:pos x="3596" y="2485"/>
                  </a:cxn>
                  <a:cxn ang="0">
                    <a:pos x="3835" y="3361"/>
                  </a:cxn>
                  <a:cxn ang="0">
                    <a:pos x="3541" y="3851"/>
                  </a:cxn>
                  <a:cxn ang="0">
                    <a:pos x="2801" y="4038"/>
                  </a:cxn>
                  <a:cxn ang="0">
                    <a:pos x="1853" y="4205"/>
                  </a:cxn>
                  <a:cxn ang="0">
                    <a:pos x="1345" y="4392"/>
                  </a:cxn>
                  <a:cxn ang="0">
                    <a:pos x="2132" y="4775"/>
                  </a:cxn>
                  <a:cxn ang="0">
                    <a:pos x="2706" y="5286"/>
                  </a:cxn>
                  <a:cxn ang="0">
                    <a:pos x="2753" y="5906"/>
                  </a:cxn>
                  <a:cxn ang="0">
                    <a:pos x="2617" y="6446"/>
                  </a:cxn>
                  <a:cxn ang="0">
                    <a:pos x="2522" y="6820"/>
                  </a:cxn>
                  <a:cxn ang="0">
                    <a:pos x="2609" y="7232"/>
                  </a:cxn>
                  <a:cxn ang="0">
                    <a:pos x="2427" y="7694"/>
                  </a:cxn>
                  <a:cxn ang="0">
                    <a:pos x="2379" y="7389"/>
                  </a:cxn>
                  <a:cxn ang="0">
                    <a:pos x="2251" y="6878"/>
                  </a:cxn>
                  <a:cxn ang="0">
                    <a:pos x="2267" y="6308"/>
                  </a:cxn>
                  <a:cxn ang="0">
                    <a:pos x="2506" y="5896"/>
                  </a:cxn>
                  <a:cxn ang="0">
                    <a:pos x="2259" y="5502"/>
                  </a:cxn>
                  <a:cxn ang="0">
                    <a:pos x="1639" y="5217"/>
                  </a:cxn>
                  <a:cxn ang="0">
                    <a:pos x="1042" y="4815"/>
                  </a:cxn>
                  <a:cxn ang="0">
                    <a:pos x="971" y="4303"/>
                  </a:cxn>
                  <a:cxn ang="0">
                    <a:pos x="1098" y="3803"/>
                  </a:cxn>
                  <a:cxn ang="0">
                    <a:pos x="1599" y="3547"/>
                  </a:cxn>
                  <a:cxn ang="0">
                    <a:pos x="2347" y="3409"/>
                  </a:cxn>
                  <a:cxn ang="0">
                    <a:pos x="3095" y="3292"/>
                  </a:cxn>
                  <a:cxn ang="0">
                    <a:pos x="3501" y="3134"/>
                  </a:cxn>
                  <a:cxn ang="0">
                    <a:pos x="3087" y="2830"/>
                  </a:cxn>
                  <a:cxn ang="0">
                    <a:pos x="2140" y="2447"/>
                  </a:cxn>
                  <a:cxn ang="0">
                    <a:pos x="1114" y="2162"/>
                  </a:cxn>
                  <a:cxn ang="0">
                    <a:pos x="231" y="1848"/>
                  </a:cxn>
                  <a:cxn ang="0">
                    <a:pos x="8" y="1444"/>
                  </a:cxn>
                </a:cxnLst>
                <a:rect l="0" t="0" r="r" b="b"/>
                <a:pathLst>
                  <a:path w="5005" h="7802">
                    <a:moveTo>
                      <a:pt x="8" y="1101"/>
                    </a:moveTo>
                    <a:lnTo>
                      <a:pt x="16" y="855"/>
                    </a:lnTo>
                    <a:lnTo>
                      <a:pt x="119" y="727"/>
                    </a:lnTo>
                    <a:lnTo>
                      <a:pt x="270" y="609"/>
                    </a:lnTo>
                    <a:lnTo>
                      <a:pt x="461" y="492"/>
                    </a:lnTo>
                    <a:lnTo>
                      <a:pt x="676" y="383"/>
                    </a:lnTo>
                    <a:lnTo>
                      <a:pt x="955" y="255"/>
                    </a:lnTo>
                    <a:lnTo>
                      <a:pt x="1337" y="138"/>
                    </a:lnTo>
                    <a:lnTo>
                      <a:pt x="1687" y="68"/>
                    </a:lnTo>
                    <a:lnTo>
                      <a:pt x="2093" y="10"/>
                    </a:lnTo>
                    <a:lnTo>
                      <a:pt x="2498" y="0"/>
                    </a:lnTo>
                    <a:lnTo>
                      <a:pt x="2951" y="20"/>
                    </a:lnTo>
                    <a:lnTo>
                      <a:pt x="3294" y="60"/>
                    </a:lnTo>
                    <a:lnTo>
                      <a:pt x="3660" y="128"/>
                    </a:lnTo>
                    <a:lnTo>
                      <a:pt x="4002" y="216"/>
                    </a:lnTo>
                    <a:lnTo>
                      <a:pt x="4273" y="305"/>
                    </a:lnTo>
                    <a:lnTo>
                      <a:pt x="4591" y="452"/>
                    </a:lnTo>
                    <a:lnTo>
                      <a:pt x="4973" y="677"/>
                    </a:lnTo>
                    <a:lnTo>
                      <a:pt x="4591" y="1091"/>
                    </a:lnTo>
                    <a:lnTo>
                      <a:pt x="5005" y="1661"/>
                    </a:lnTo>
                    <a:lnTo>
                      <a:pt x="4957" y="1710"/>
                    </a:lnTo>
                    <a:lnTo>
                      <a:pt x="4750" y="1424"/>
                    </a:lnTo>
                    <a:lnTo>
                      <a:pt x="4781" y="1543"/>
                    </a:lnTo>
                    <a:lnTo>
                      <a:pt x="4512" y="1169"/>
                    </a:lnTo>
                    <a:lnTo>
                      <a:pt x="4384" y="1316"/>
                    </a:lnTo>
                    <a:lnTo>
                      <a:pt x="3986" y="1111"/>
                    </a:lnTo>
                    <a:lnTo>
                      <a:pt x="3557" y="944"/>
                    </a:lnTo>
                    <a:lnTo>
                      <a:pt x="3095" y="806"/>
                    </a:lnTo>
                    <a:lnTo>
                      <a:pt x="2706" y="737"/>
                    </a:lnTo>
                    <a:lnTo>
                      <a:pt x="2212" y="727"/>
                    </a:lnTo>
                    <a:lnTo>
                      <a:pt x="1742" y="767"/>
                    </a:lnTo>
                    <a:lnTo>
                      <a:pt x="1384" y="845"/>
                    </a:lnTo>
                    <a:lnTo>
                      <a:pt x="907" y="1032"/>
                    </a:lnTo>
                    <a:lnTo>
                      <a:pt x="644" y="1169"/>
                    </a:lnTo>
                    <a:lnTo>
                      <a:pt x="477" y="1287"/>
                    </a:lnTo>
                    <a:lnTo>
                      <a:pt x="875" y="1386"/>
                    </a:lnTo>
                    <a:lnTo>
                      <a:pt x="1337" y="1494"/>
                    </a:lnTo>
                    <a:lnTo>
                      <a:pt x="1758" y="1611"/>
                    </a:lnTo>
                    <a:lnTo>
                      <a:pt x="2251" y="1768"/>
                    </a:lnTo>
                    <a:lnTo>
                      <a:pt x="2809" y="1985"/>
                    </a:lnTo>
                    <a:lnTo>
                      <a:pt x="3238" y="2201"/>
                    </a:lnTo>
                    <a:lnTo>
                      <a:pt x="3596" y="2485"/>
                    </a:lnTo>
                    <a:lnTo>
                      <a:pt x="3843" y="2790"/>
                    </a:lnTo>
                    <a:lnTo>
                      <a:pt x="3843" y="3164"/>
                    </a:lnTo>
                    <a:lnTo>
                      <a:pt x="3835" y="3361"/>
                    </a:lnTo>
                    <a:lnTo>
                      <a:pt x="3811" y="3616"/>
                    </a:lnTo>
                    <a:lnTo>
                      <a:pt x="3699" y="3744"/>
                    </a:lnTo>
                    <a:lnTo>
                      <a:pt x="3541" y="3851"/>
                    </a:lnTo>
                    <a:lnTo>
                      <a:pt x="3349" y="3921"/>
                    </a:lnTo>
                    <a:lnTo>
                      <a:pt x="3095" y="3989"/>
                    </a:lnTo>
                    <a:lnTo>
                      <a:pt x="2801" y="4038"/>
                    </a:lnTo>
                    <a:lnTo>
                      <a:pt x="2482" y="4098"/>
                    </a:lnTo>
                    <a:lnTo>
                      <a:pt x="2164" y="4136"/>
                    </a:lnTo>
                    <a:lnTo>
                      <a:pt x="1853" y="4205"/>
                    </a:lnTo>
                    <a:lnTo>
                      <a:pt x="1575" y="4275"/>
                    </a:lnTo>
                    <a:lnTo>
                      <a:pt x="1416" y="4343"/>
                    </a:lnTo>
                    <a:lnTo>
                      <a:pt x="1345" y="4392"/>
                    </a:lnTo>
                    <a:lnTo>
                      <a:pt x="1575" y="4510"/>
                    </a:lnTo>
                    <a:lnTo>
                      <a:pt x="1869" y="4638"/>
                    </a:lnTo>
                    <a:lnTo>
                      <a:pt x="2132" y="4775"/>
                    </a:lnTo>
                    <a:lnTo>
                      <a:pt x="2387" y="4942"/>
                    </a:lnTo>
                    <a:lnTo>
                      <a:pt x="2585" y="5109"/>
                    </a:lnTo>
                    <a:lnTo>
                      <a:pt x="2706" y="5286"/>
                    </a:lnTo>
                    <a:lnTo>
                      <a:pt x="2745" y="5532"/>
                    </a:lnTo>
                    <a:lnTo>
                      <a:pt x="2753" y="5729"/>
                    </a:lnTo>
                    <a:lnTo>
                      <a:pt x="2753" y="5906"/>
                    </a:lnTo>
                    <a:lnTo>
                      <a:pt x="2745" y="6121"/>
                    </a:lnTo>
                    <a:lnTo>
                      <a:pt x="2721" y="6278"/>
                    </a:lnTo>
                    <a:lnTo>
                      <a:pt x="2617" y="6446"/>
                    </a:lnTo>
                    <a:lnTo>
                      <a:pt x="2522" y="6563"/>
                    </a:lnTo>
                    <a:lnTo>
                      <a:pt x="2490" y="6691"/>
                    </a:lnTo>
                    <a:lnTo>
                      <a:pt x="2522" y="6820"/>
                    </a:lnTo>
                    <a:lnTo>
                      <a:pt x="2585" y="6957"/>
                    </a:lnTo>
                    <a:lnTo>
                      <a:pt x="2617" y="7085"/>
                    </a:lnTo>
                    <a:lnTo>
                      <a:pt x="2609" y="7232"/>
                    </a:lnTo>
                    <a:lnTo>
                      <a:pt x="2538" y="7399"/>
                    </a:lnTo>
                    <a:lnTo>
                      <a:pt x="2482" y="7546"/>
                    </a:lnTo>
                    <a:lnTo>
                      <a:pt x="2427" y="7694"/>
                    </a:lnTo>
                    <a:lnTo>
                      <a:pt x="2403" y="7802"/>
                    </a:lnTo>
                    <a:lnTo>
                      <a:pt x="2387" y="7615"/>
                    </a:lnTo>
                    <a:lnTo>
                      <a:pt x="2379" y="7389"/>
                    </a:lnTo>
                    <a:lnTo>
                      <a:pt x="2363" y="7212"/>
                    </a:lnTo>
                    <a:lnTo>
                      <a:pt x="2315" y="7055"/>
                    </a:lnTo>
                    <a:lnTo>
                      <a:pt x="2251" y="6878"/>
                    </a:lnTo>
                    <a:lnTo>
                      <a:pt x="2235" y="6691"/>
                    </a:lnTo>
                    <a:lnTo>
                      <a:pt x="2243" y="6505"/>
                    </a:lnTo>
                    <a:lnTo>
                      <a:pt x="2267" y="6308"/>
                    </a:lnTo>
                    <a:lnTo>
                      <a:pt x="2332" y="6131"/>
                    </a:lnTo>
                    <a:lnTo>
                      <a:pt x="2419" y="5994"/>
                    </a:lnTo>
                    <a:lnTo>
                      <a:pt x="2506" y="5896"/>
                    </a:lnTo>
                    <a:lnTo>
                      <a:pt x="2474" y="5709"/>
                    </a:lnTo>
                    <a:lnTo>
                      <a:pt x="2363" y="5571"/>
                    </a:lnTo>
                    <a:lnTo>
                      <a:pt x="2259" y="5502"/>
                    </a:lnTo>
                    <a:lnTo>
                      <a:pt x="2108" y="5414"/>
                    </a:lnTo>
                    <a:lnTo>
                      <a:pt x="1917" y="5335"/>
                    </a:lnTo>
                    <a:lnTo>
                      <a:pt x="1639" y="5217"/>
                    </a:lnTo>
                    <a:lnTo>
                      <a:pt x="1392" y="5099"/>
                    </a:lnTo>
                    <a:lnTo>
                      <a:pt x="1209" y="4982"/>
                    </a:lnTo>
                    <a:lnTo>
                      <a:pt x="1042" y="4815"/>
                    </a:lnTo>
                    <a:lnTo>
                      <a:pt x="995" y="4677"/>
                    </a:lnTo>
                    <a:lnTo>
                      <a:pt x="987" y="4500"/>
                    </a:lnTo>
                    <a:lnTo>
                      <a:pt x="971" y="4303"/>
                    </a:lnTo>
                    <a:lnTo>
                      <a:pt x="979" y="4156"/>
                    </a:lnTo>
                    <a:lnTo>
                      <a:pt x="1010" y="3950"/>
                    </a:lnTo>
                    <a:lnTo>
                      <a:pt x="1098" y="3803"/>
                    </a:lnTo>
                    <a:lnTo>
                      <a:pt x="1240" y="3694"/>
                    </a:lnTo>
                    <a:lnTo>
                      <a:pt x="1400" y="3616"/>
                    </a:lnTo>
                    <a:lnTo>
                      <a:pt x="1599" y="3547"/>
                    </a:lnTo>
                    <a:lnTo>
                      <a:pt x="1830" y="3488"/>
                    </a:lnTo>
                    <a:lnTo>
                      <a:pt x="2093" y="3439"/>
                    </a:lnTo>
                    <a:lnTo>
                      <a:pt x="2347" y="3409"/>
                    </a:lnTo>
                    <a:lnTo>
                      <a:pt x="2593" y="3371"/>
                    </a:lnTo>
                    <a:lnTo>
                      <a:pt x="2856" y="3331"/>
                    </a:lnTo>
                    <a:lnTo>
                      <a:pt x="3095" y="3292"/>
                    </a:lnTo>
                    <a:lnTo>
                      <a:pt x="3286" y="3232"/>
                    </a:lnTo>
                    <a:lnTo>
                      <a:pt x="3445" y="3194"/>
                    </a:lnTo>
                    <a:lnTo>
                      <a:pt x="3501" y="3134"/>
                    </a:lnTo>
                    <a:lnTo>
                      <a:pt x="3445" y="3056"/>
                    </a:lnTo>
                    <a:lnTo>
                      <a:pt x="3278" y="2937"/>
                    </a:lnTo>
                    <a:lnTo>
                      <a:pt x="3087" y="2830"/>
                    </a:lnTo>
                    <a:lnTo>
                      <a:pt x="2832" y="2712"/>
                    </a:lnTo>
                    <a:lnTo>
                      <a:pt x="2530" y="2584"/>
                    </a:lnTo>
                    <a:lnTo>
                      <a:pt x="2140" y="2447"/>
                    </a:lnTo>
                    <a:lnTo>
                      <a:pt x="1742" y="2328"/>
                    </a:lnTo>
                    <a:lnTo>
                      <a:pt x="1440" y="2250"/>
                    </a:lnTo>
                    <a:lnTo>
                      <a:pt x="1114" y="2162"/>
                    </a:lnTo>
                    <a:lnTo>
                      <a:pt x="763" y="2053"/>
                    </a:lnTo>
                    <a:lnTo>
                      <a:pt x="445" y="1945"/>
                    </a:lnTo>
                    <a:lnTo>
                      <a:pt x="231" y="1848"/>
                    </a:lnTo>
                    <a:lnTo>
                      <a:pt x="79" y="1729"/>
                    </a:lnTo>
                    <a:lnTo>
                      <a:pt x="23" y="1621"/>
                    </a:lnTo>
                    <a:lnTo>
                      <a:pt x="8" y="1444"/>
                    </a:lnTo>
                    <a:lnTo>
                      <a:pt x="0" y="1287"/>
                    </a:lnTo>
                    <a:lnTo>
                      <a:pt x="8" y="1101"/>
                    </a:lnTo>
                    <a:close/>
                  </a:path>
                </a:pathLst>
              </a:custGeom>
              <a:solidFill>
                <a:srgbClr val="ABBFA4"/>
              </a:solidFill>
              <a:ln w="9525">
                <a:noFill/>
                <a:round/>
                <a:headEnd/>
                <a:tailEnd/>
              </a:ln>
            </p:spPr>
            <p:txBody>
              <a:bodyPr/>
              <a:lstStyle/>
              <a:p>
                <a:endParaRPr lang="en-US"/>
              </a:p>
            </p:txBody>
          </p:sp>
          <p:sp>
            <p:nvSpPr>
              <p:cNvPr id="370" name="Freeform 146"/>
              <p:cNvSpPr>
                <a:spLocks/>
              </p:cNvSpPr>
              <p:nvPr/>
            </p:nvSpPr>
            <p:spPr bwMode="auto">
              <a:xfrm>
                <a:off x="5" y="146"/>
                <a:ext cx="30" cy="30"/>
              </a:xfrm>
              <a:custGeom>
                <a:avLst/>
                <a:gdLst/>
                <a:ahLst/>
                <a:cxnLst>
                  <a:cxn ang="0">
                    <a:pos x="23" y="149"/>
                  </a:cxn>
                  <a:cxn ang="0">
                    <a:pos x="0" y="130"/>
                  </a:cxn>
                  <a:cxn ang="0">
                    <a:pos x="103" y="3"/>
                  </a:cxn>
                  <a:cxn ang="0">
                    <a:pos x="106" y="0"/>
                  </a:cxn>
                  <a:cxn ang="0">
                    <a:pos x="121" y="26"/>
                  </a:cxn>
                  <a:cxn ang="0">
                    <a:pos x="23" y="149"/>
                  </a:cxn>
                </a:cxnLst>
                <a:rect l="0" t="0" r="r" b="b"/>
                <a:pathLst>
                  <a:path w="121" h="149">
                    <a:moveTo>
                      <a:pt x="23" y="149"/>
                    </a:moveTo>
                    <a:lnTo>
                      <a:pt x="0" y="130"/>
                    </a:lnTo>
                    <a:lnTo>
                      <a:pt x="103" y="3"/>
                    </a:lnTo>
                    <a:lnTo>
                      <a:pt x="106" y="0"/>
                    </a:lnTo>
                    <a:lnTo>
                      <a:pt x="121" y="26"/>
                    </a:lnTo>
                    <a:lnTo>
                      <a:pt x="23" y="149"/>
                    </a:lnTo>
                    <a:close/>
                  </a:path>
                </a:pathLst>
              </a:custGeom>
              <a:solidFill>
                <a:srgbClr val="000000"/>
              </a:solidFill>
              <a:ln w="9525">
                <a:noFill/>
                <a:round/>
                <a:headEnd/>
                <a:tailEnd/>
              </a:ln>
            </p:spPr>
            <p:txBody>
              <a:bodyPr/>
              <a:lstStyle/>
              <a:p>
                <a:endParaRPr lang="en-US"/>
              </a:p>
            </p:txBody>
          </p:sp>
          <p:sp>
            <p:nvSpPr>
              <p:cNvPr id="371" name="Freeform 147"/>
              <p:cNvSpPr>
                <a:spLocks/>
              </p:cNvSpPr>
              <p:nvPr/>
            </p:nvSpPr>
            <p:spPr bwMode="auto">
              <a:xfrm>
                <a:off x="32" y="122"/>
                <a:ext cx="41" cy="29"/>
              </a:xfrm>
              <a:custGeom>
                <a:avLst/>
                <a:gdLst/>
                <a:ahLst/>
                <a:cxnLst>
                  <a:cxn ang="0">
                    <a:pos x="15" y="145"/>
                  </a:cxn>
                  <a:cxn ang="0">
                    <a:pos x="0" y="119"/>
                  </a:cxn>
                  <a:cxn ang="0">
                    <a:pos x="151" y="2"/>
                  </a:cxn>
                  <a:cxn ang="0">
                    <a:pos x="153" y="0"/>
                  </a:cxn>
                  <a:cxn ang="0">
                    <a:pos x="165" y="29"/>
                  </a:cxn>
                  <a:cxn ang="0">
                    <a:pos x="15" y="145"/>
                  </a:cxn>
                </a:cxnLst>
                <a:rect l="0" t="0" r="r" b="b"/>
                <a:pathLst>
                  <a:path w="165" h="145">
                    <a:moveTo>
                      <a:pt x="15" y="145"/>
                    </a:moveTo>
                    <a:lnTo>
                      <a:pt x="0" y="119"/>
                    </a:lnTo>
                    <a:lnTo>
                      <a:pt x="151" y="2"/>
                    </a:lnTo>
                    <a:lnTo>
                      <a:pt x="153" y="0"/>
                    </a:lnTo>
                    <a:lnTo>
                      <a:pt x="165" y="29"/>
                    </a:lnTo>
                    <a:lnTo>
                      <a:pt x="15" y="145"/>
                    </a:lnTo>
                    <a:close/>
                  </a:path>
                </a:pathLst>
              </a:custGeom>
              <a:solidFill>
                <a:srgbClr val="000000"/>
              </a:solidFill>
              <a:ln w="9525">
                <a:noFill/>
                <a:round/>
                <a:headEnd/>
                <a:tailEnd/>
              </a:ln>
            </p:spPr>
            <p:txBody>
              <a:bodyPr/>
              <a:lstStyle/>
              <a:p>
                <a:endParaRPr lang="en-US"/>
              </a:p>
            </p:txBody>
          </p:sp>
          <p:sp>
            <p:nvSpPr>
              <p:cNvPr id="372" name="Freeform 148"/>
              <p:cNvSpPr>
                <a:spLocks/>
              </p:cNvSpPr>
              <p:nvPr/>
            </p:nvSpPr>
            <p:spPr bwMode="auto">
              <a:xfrm>
                <a:off x="70" y="98"/>
                <a:ext cx="50" cy="30"/>
              </a:xfrm>
              <a:custGeom>
                <a:avLst/>
                <a:gdLst/>
                <a:ahLst/>
                <a:cxnLst>
                  <a:cxn ang="0">
                    <a:pos x="12" y="147"/>
                  </a:cxn>
                  <a:cxn ang="0">
                    <a:pos x="0" y="118"/>
                  </a:cxn>
                  <a:cxn ang="0">
                    <a:pos x="190" y="1"/>
                  </a:cxn>
                  <a:cxn ang="0">
                    <a:pos x="191" y="0"/>
                  </a:cxn>
                  <a:cxn ang="0">
                    <a:pos x="201" y="31"/>
                  </a:cxn>
                  <a:cxn ang="0">
                    <a:pos x="12" y="147"/>
                  </a:cxn>
                </a:cxnLst>
                <a:rect l="0" t="0" r="r" b="b"/>
                <a:pathLst>
                  <a:path w="201" h="147">
                    <a:moveTo>
                      <a:pt x="12" y="147"/>
                    </a:moveTo>
                    <a:lnTo>
                      <a:pt x="0" y="118"/>
                    </a:lnTo>
                    <a:lnTo>
                      <a:pt x="190" y="1"/>
                    </a:lnTo>
                    <a:lnTo>
                      <a:pt x="191" y="0"/>
                    </a:lnTo>
                    <a:lnTo>
                      <a:pt x="201" y="31"/>
                    </a:lnTo>
                    <a:lnTo>
                      <a:pt x="12" y="147"/>
                    </a:lnTo>
                    <a:close/>
                  </a:path>
                </a:pathLst>
              </a:custGeom>
              <a:solidFill>
                <a:srgbClr val="000000"/>
              </a:solidFill>
              <a:ln w="9525">
                <a:noFill/>
                <a:round/>
                <a:headEnd/>
                <a:tailEnd/>
              </a:ln>
            </p:spPr>
            <p:txBody>
              <a:bodyPr/>
              <a:lstStyle/>
              <a:p>
                <a:endParaRPr lang="en-US"/>
              </a:p>
            </p:txBody>
          </p:sp>
          <p:sp>
            <p:nvSpPr>
              <p:cNvPr id="373" name="Freeform 149"/>
              <p:cNvSpPr>
                <a:spLocks/>
              </p:cNvSpPr>
              <p:nvPr/>
            </p:nvSpPr>
            <p:spPr bwMode="auto">
              <a:xfrm>
                <a:off x="118" y="77"/>
                <a:ext cx="56" cy="28"/>
              </a:xfrm>
              <a:custGeom>
                <a:avLst/>
                <a:gdLst/>
                <a:ahLst/>
                <a:cxnLst>
                  <a:cxn ang="0">
                    <a:pos x="10" y="139"/>
                  </a:cxn>
                  <a:cxn ang="0">
                    <a:pos x="0" y="108"/>
                  </a:cxn>
                  <a:cxn ang="0">
                    <a:pos x="215" y="0"/>
                  </a:cxn>
                  <a:cxn ang="0">
                    <a:pos x="216" y="0"/>
                  </a:cxn>
                  <a:cxn ang="0">
                    <a:pos x="225" y="31"/>
                  </a:cxn>
                  <a:cxn ang="0">
                    <a:pos x="10" y="139"/>
                  </a:cxn>
                </a:cxnLst>
                <a:rect l="0" t="0" r="r" b="b"/>
                <a:pathLst>
                  <a:path w="225" h="139">
                    <a:moveTo>
                      <a:pt x="10" y="139"/>
                    </a:moveTo>
                    <a:lnTo>
                      <a:pt x="0" y="108"/>
                    </a:lnTo>
                    <a:lnTo>
                      <a:pt x="215" y="0"/>
                    </a:lnTo>
                    <a:lnTo>
                      <a:pt x="216" y="0"/>
                    </a:lnTo>
                    <a:lnTo>
                      <a:pt x="225" y="31"/>
                    </a:lnTo>
                    <a:lnTo>
                      <a:pt x="10" y="139"/>
                    </a:lnTo>
                    <a:close/>
                  </a:path>
                </a:pathLst>
              </a:custGeom>
              <a:solidFill>
                <a:srgbClr val="000000"/>
              </a:solidFill>
              <a:ln w="9525">
                <a:noFill/>
                <a:round/>
                <a:headEnd/>
                <a:tailEnd/>
              </a:ln>
            </p:spPr>
            <p:txBody>
              <a:bodyPr/>
              <a:lstStyle/>
              <a:p>
                <a:endParaRPr lang="en-US"/>
              </a:p>
            </p:txBody>
          </p:sp>
          <p:sp>
            <p:nvSpPr>
              <p:cNvPr id="374" name="Freeform 150"/>
              <p:cNvSpPr>
                <a:spLocks/>
              </p:cNvSpPr>
              <p:nvPr/>
            </p:nvSpPr>
            <p:spPr bwMode="auto">
              <a:xfrm>
                <a:off x="171" y="51"/>
                <a:ext cx="72" cy="32"/>
              </a:xfrm>
              <a:custGeom>
                <a:avLst/>
                <a:gdLst/>
                <a:ahLst/>
                <a:cxnLst>
                  <a:cxn ang="0">
                    <a:pos x="9" y="160"/>
                  </a:cxn>
                  <a:cxn ang="0">
                    <a:pos x="0" y="129"/>
                  </a:cxn>
                  <a:cxn ang="0">
                    <a:pos x="278" y="1"/>
                  </a:cxn>
                  <a:cxn ang="0">
                    <a:pos x="280" y="0"/>
                  </a:cxn>
                  <a:cxn ang="0">
                    <a:pos x="287" y="32"/>
                  </a:cxn>
                  <a:cxn ang="0">
                    <a:pos x="9" y="160"/>
                  </a:cxn>
                </a:cxnLst>
                <a:rect l="0" t="0" r="r" b="b"/>
                <a:pathLst>
                  <a:path w="287" h="160">
                    <a:moveTo>
                      <a:pt x="9" y="160"/>
                    </a:moveTo>
                    <a:lnTo>
                      <a:pt x="0" y="129"/>
                    </a:lnTo>
                    <a:lnTo>
                      <a:pt x="278" y="1"/>
                    </a:lnTo>
                    <a:lnTo>
                      <a:pt x="280" y="0"/>
                    </a:lnTo>
                    <a:lnTo>
                      <a:pt x="287" y="32"/>
                    </a:lnTo>
                    <a:lnTo>
                      <a:pt x="9" y="160"/>
                    </a:lnTo>
                    <a:close/>
                  </a:path>
                </a:pathLst>
              </a:custGeom>
              <a:solidFill>
                <a:srgbClr val="000000"/>
              </a:solidFill>
              <a:ln w="9525">
                <a:noFill/>
                <a:round/>
                <a:headEnd/>
                <a:tailEnd/>
              </a:ln>
            </p:spPr>
            <p:txBody>
              <a:bodyPr/>
              <a:lstStyle/>
              <a:p>
                <a:endParaRPr lang="en-US"/>
              </a:p>
            </p:txBody>
          </p:sp>
          <p:sp>
            <p:nvSpPr>
              <p:cNvPr id="375" name="Freeform 151"/>
              <p:cNvSpPr>
                <a:spLocks/>
              </p:cNvSpPr>
              <p:nvPr/>
            </p:nvSpPr>
            <p:spPr bwMode="auto">
              <a:xfrm>
                <a:off x="241" y="27"/>
                <a:ext cx="97" cy="30"/>
              </a:xfrm>
              <a:custGeom>
                <a:avLst/>
                <a:gdLst/>
                <a:ahLst/>
                <a:cxnLst>
                  <a:cxn ang="0">
                    <a:pos x="7" y="150"/>
                  </a:cxn>
                  <a:cxn ang="0">
                    <a:pos x="0" y="118"/>
                  </a:cxn>
                  <a:cxn ang="0">
                    <a:pos x="382" y="0"/>
                  </a:cxn>
                  <a:cxn ang="0">
                    <a:pos x="383" y="0"/>
                  </a:cxn>
                  <a:cxn ang="0">
                    <a:pos x="387" y="33"/>
                  </a:cxn>
                  <a:cxn ang="0">
                    <a:pos x="7" y="150"/>
                  </a:cxn>
                </a:cxnLst>
                <a:rect l="0" t="0" r="r" b="b"/>
                <a:pathLst>
                  <a:path w="387" h="150">
                    <a:moveTo>
                      <a:pt x="7" y="150"/>
                    </a:moveTo>
                    <a:lnTo>
                      <a:pt x="0" y="118"/>
                    </a:lnTo>
                    <a:lnTo>
                      <a:pt x="382" y="0"/>
                    </a:lnTo>
                    <a:lnTo>
                      <a:pt x="383" y="0"/>
                    </a:lnTo>
                    <a:lnTo>
                      <a:pt x="387" y="33"/>
                    </a:lnTo>
                    <a:lnTo>
                      <a:pt x="7" y="150"/>
                    </a:lnTo>
                    <a:close/>
                  </a:path>
                </a:pathLst>
              </a:custGeom>
              <a:solidFill>
                <a:srgbClr val="000000"/>
              </a:solidFill>
              <a:ln w="9525">
                <a:noFill/>
                <a:round/>
                <a:headEnd/>
                <a:tailEnd/>
              </a:ln>
            </p:spPr>
            <p:txBody>
              <a:bodyPr/>
              <a:lstStyle/>
              <a:p>
                <a:endParaRPr lang="en-US"/>
              </a:p>
            </p:txBody>
          </p:sp>
          <p:sp>
            <p:nvSpPr>
              <p:cNvPr id="376" name="Freeform 152"/>
              <p:cNvSpPr>
                <a:spLocks/>
              </p:cNvSpPr>
              <p:nvPr/>
            </p:nvSpPr>
            <p:spPr bwMode="auto">
              <a:xfrm>
                <a:off x="337" y="14"/>
                <a:ext cx="89" cy="20"/>
              </a:xfrm>
              <a:custGeom>
                <a:avLst/>
                <a:gdLst/>
                <a:ahLst/>
                <a:cxnLst>
                  <a:cxn ang="0">
                    <a:pos x="4" y="102"/>
                  </a:cxn>
                  <a:cxn ang="0">
                    <a:pos x="0" y="69"/>
                  </a:cxn>
                  <a:cxn ang="0">
                    <a:pos x="350" y="0"/>
                  </a:cxn>
                  <a:cxn ang="0">
                    <a:pos x="350" y="0"/>
                  </a:cxn>
                  <a:cxn ang="0">
                    <a:pos x="354" y="34"/>
                  </a:cxn>
                  <a:cxn ang="0">
                    <a:pos x="4" y="102"/>
                  </a:cxn>
                </a:cxnLst>
                <a:rect l="0" t="0" r="r" b="b"/>
                <a:pathLst>
                  <a:path w="354" h="102">
                    <a:moveTo>
                      <a:pt x="4" y="102"/>
                    </a:moveTo>
                    <a:lnTo>
                      <a:pt x="0" y="69"/>
                    </a:lnTo>
                    <a:lnTo>
                      <a:pt x="350" y="0"/>
                    </a:lnTo>
                    <a:lnTo>
                      <a:pt x="350" y="0"/>
                    </a:lnTo>
                    <a:lnTo>
                      <a:pt x="354" y="34"/>
                    </a:lnTo>
                    <a:lnTo>
                      <a:pt x="4" y="102"/>
                    </a:lnTo>
                    <a:close/>
                  </a:path>
                </a:pathLst>
              </a:custGeom>
              <a:solidFill>
                <a:srgbClr val="000000"/>
              </a:solidFill>
              <a:ln w="9525">
                <a:noFill/>
                <a:round/>
                <a:headEnd/>
                <a:tailEnd/>
              </a:ln>
            </p:spPr>
            <p:txBody>
              <a:bodyPr/>
              <a:lstStyle/>
              <a:p>
                <a:endParaRPr lang="en-US"/>
              </a:p>
            </p:txBody>
          </p:sp>
          <p:sp>
            <p:nvSpPr>
              <p:cNvPr id="377" name="Freeform 153"/>
              <p:cNvSpPr>
                <a:spLocks/>
              </p:cNvSpPr>
              <p:nvPr/>
            </p:nvSpPr>
            <p:spPr bwMode="auto">
              <a:xfrm>
                <a:off x="425" y="2"/>
                <a:ext cx="102" cy="18"/>
              </a:xfrm>
              <a:custGeom>
                <a:avLst/>
                <a:gdLst/>
                <a:ahLst/>
                <a:cxnLst>
                  <a:cxn ang="0">
                    <a:pos x="4" y="92"/>
                  </a:cxn>
                  <a:cxn ang="0">
                    <a:pos x="0" y="58"/>
                  </a:cxn>
                  <a:cxn ang="0">
                    <a:pos x="406" y="0"/>
                  </a:cxn>
                  <a:cxn ang="0">
                    <a:pos x="407" y="0"/>
                  </a:cxn>
                  <a:cxn ang="0">
                    <a:pos x="408" y="32"/>
                  </a:cxn>
                  <a:cxn ang="0">
                    <a:pos x="4" y="92"/>
                  </a:cxn>
                </a:cxnLst>
                <a:rect l="0" t="0" r="r" b="b"/>
                <a:pathLst>
                  <a:path w="408" h="92">
                    <a:moveTo>
                      <a:pt x="4" y="92"/>
                    </a:moveTo>
                    <a:lnTo>
                      <a:pt x="0" y="58"/>
                    </a:lnTo>
                    <a:lnTo>
                      <a:pt x="406" y="0"/>
                    </a:lnTo>
                    <a:lnTo>
                      <a:pt x="407" y="0"/>
                    </a:lnTo>
                    <a:lnTo>
                      <a:pt x="408" y="32"/>
                    </a:lnTo>
                    <a:lnTo>
                      <a:pt x="4" y="92"/>
                    </a:lnTo>
                    <a:close/>
                  </a:path>
                </a:pathLst>
              </a:custGeom>
              <a:solidFill>
                <a:srgbClr val="000000"/>
              </a:solidFill>
              <a:ln w="9525">
                <a:noFill/>
                <a:round/>
                <a:headEnd/>
                <a:tailEnd/>
              </a:ln>
            </p:spPr>
            <p:txBody>
              <a:bodyPr/>
              <a:lstStyle/>
              <a:p>
                <a:endParaRPr lang="en-US"/>
              </a:p>
            </p:txBody>
          </p:sp>
          <p:sp>
            <p:nvSpPr>
              <p:cNvPr id="378" name="Freeform 154"/>
              <p:cNvSpPr>
                <a:spLocks/>
              </p:cNvSpPr>
              <p:nvPr/>
            </p:nvSpPr>
            <p:spPr bwMode="auto">
              <a:xfrm>
                <a:off x="526" y="0"/>
                <a:ext cx="102" cy="8"/>
              </a:xfrm>
              <a:custGeom>
                <a:avLst/>
                <a:gdLst/>
                <a:ahLst/>
                <a:cxnLst>
                  <a:cxn ang="0">
                    <a:pos x="1" y="42"/>
                  </a:cxn>
                  <a:cxn ang="0">
                    <a:pos x="0" y="10"/>
                  </a:cxn>
                  <a:cxn ang="0">
                    <a:pos x="406" y="0"/>
                  </a:cxn>
                  <a:cxn ang="0">
                    <a:pos x="407" y="0"/>
                  </a:cxn>
                  <a:cxn ang="0">
                    <a:pos x="406" y="32"/>
                  </a:cxn>
                  <a:cxn ang="0">
                    <a:pos x="1" y="42"/>
                  </a:cxn>
                </a:cxnLst>
                <a:rect l="0" t="0" r="r" b="b"/>
                <a:pathLst>
                  <a:path w="407" h="42">
                    <a:moveTo>
                      <a:pt x="1" y="42"/>
                    </a:moveTo>
                    <a:lnTo>
                      <a:pt x="0" y="10"/>
                    </a:lnTo>
                    <a:lnTo>
                      <a:pt x="406" y="0"/>
                    </a:lnTo>
                    <a:lnTo>
                      <a:pt x="407" y="0"/>
                    </a:lnTo>
                    <a:lnTo>
                      <a:pt x="406" y="32"/>
                    </a:lnTo>
                    <a:lnTo>
                      <a:pt x="1" y="42"/>
                    </a:lnTo>
                    <a:close/>
                  </a:path>
                </a:pathLst>
              </a:custGeom>
              <a:solidFill>
                <a:srgbClr val="000000"/>
              </a:solidFill>
              <a:ln w="9525">
                <a:noFill/>
                <a:round/>
                <a:headEnd/>
                <a:tailEnd/>
              </a:ln>
            </p:spPr>
            <p:txBody>
              <a:bodyPr/>
              <a:lstStyle/>
              <a:p>
                <a:endParaRPr lang="en-US"/>
              </a:p>
            </p:txBody>
          </p:sp>
          <p:sp>
            <p:nvSpPr>
              <p:cNvPr id="379" name="Freeform 155"/>
              <p:cNvSpPr>
                <a:spLocks/>
              </p:cNvSpPr>
              <p:nvPr/>
            </p:nvSpPr>
            <p:spPr bwMode="auto">
              <a:xfrm>
                <a:off x="628" y="0"/>
                <a:ext cx="114" cy="10"/>
              </a:xfrm>
              <a:custGeom>
                <a:avLst/>
                <a:gdLst/>
                <a:ahLst/>
                <a:cxnLst>
                  <a:cxn ang="0">
                    <a:pos x="0" y="32"/>
                  </a:cxn>
                  <a:cxn ang="0">
                    <a:pos x="1" y="0"/>
                  </a:cxn>
                  <a:cxn ang="0">
                    <a:pos x="454" y="20"/>
                  </a:cxn>
                  <a:cxn ang="0">
                    <a:pos x="455" y="20"/>
                  </a:cxn>
                  <a:cxn ang="0">
                    <a:pos x="453" y="52"/>
                  </a:cxn>
                  <a:cxn ang="0">
                    <a:pos x="0" y="32"/>
                  </a:cxn>
                </a:cxnLst>
                <a:rect l="0" t="0" r="r" b="b"/>
                <a:pathLst>
                  <a:path w="455" h="52">
                    <a:moveTo>
                      <a:pt x="0" y="32"/>
                    </a:moveTo>
                    <a:lnTo>
                      <a:pt x="1" y="0"/>
                    </a:lnTo>
                    <a:lnTo>
                      <a:pt x="454" y="20"/>
                    </a:lnTo>
                    <a:lnTo>
                      <a:pt x="455" y="20"/>
                    </a:lnTo>
                    <a:lnTo>
                      <a:pt x="453" y="52"/>
                    </a:lnTo>
                    <a:lnTo>
                      <a:pt x="0" y="32"/>
                    </a:lnTo>
                    <a:close/>
                  </a:path>
                </a:pathLst>
              </a:custGeom>
              <a:solidFill>
                <a:srgbClr val="000000"/>
              </a:solidFill>
              <a:ln w="9525">
                <a:noFill/>
                <a:round/>
                <a:headEnd/>
                <a:tailEnd/>
              </a:ln>
            </p:spPr>
            <p:txBody>
              <a:bodyPr/>
              <a:lstStyle/>
              <a:p>
                <a:endParaRPr lang="en-US"/>
              </a:p>
            </p:txBody>
          </p:sp>
          <p:sp>
            <p:nvSpPr>
              <p:cNvPr id="380" name="Freeform 156"/>
              <p:cNvSpPr>
                <a:spLocks/>
              </p:cNvSpPr>
              <p:nvPr/>
            </p:nvSpPr>
            <p:spPr bwMode="auto">
              <a:xfrm>
                <a:off x="741" y="4"/>
                <a:ext cx="87" cy="14"/>
              </a:xfrm>
              <a:custGeom>
                <a:avLst/>
                <a:gdLst/>
                <a:ahLst/>
                <a:cxnLst>
                  <a:cxn ang="0">
                    <a:pos x="0" y="32"/>
                  </a:cxn>
                  <a:cxn ang="0">
                    <a:pos x="2" y="0"/>
                  </a:cxn>
                  <a:cxn ang="0">
                    <a:pos x="344" y="38"/>
                  </a:cxn>
                  <a:cxn ang="0">
                    <a:pos x="345" y="38"/>
                  </a:cxn>
                  <a:cxn ang="0">
                    <a:pos x="341" y="72"/>
                  </a:cxn>
                  <a:cxn ang="0">
                    <a:pos x="0" y="32"/>
                  </a:cxn>
                </a:cxnLst>
                <a:rect l="0" t="0" r="r" b="b"/>
                <a:pathLst>
                  <a:path w="345" h="72">
                    <a:moveTo>
                      <a:pt x="0" y="32"/>
                    </a:moveTo>
                    <a:lnTo>
                      <a:pt x="2" y="0"/>
                    </a:lnTo>
                    <a:lnTo>
                      <a:pt x="344" y="38"/>
                    </a:lnTo>
                    <a:lnTo>
                      <a:pt x="345" y="38"/>
                    </a:lnTo>
                    <a:lnTo>
                      <a:pt x="341" y="72"/>
                    </a:lnTo>
                    <a:lnTo>
                      <a:pt x="0" y="32"/>
                    </a:lnTo>
                    <a:close/>
                  </a:path>
                </a:pathLst>
              </a:custGeom>
              <a:solidFill>
                <a:srgbClr val="000000"/>
              </a:solidFill>
              <a:ln w="9525">
                <a:noFill/>
                <a:round/>
                <a:headEnd/>
                <a:tailEnd/>
              </a:ln>
            </p:spPr>
            <p:txBody>
              <a:bodyPr/>
              <a:lstStyle/>
              <a:p>
                <a:endParaRPr lang="en-US"/>
              </a:p>
            </p:txBody>
          </p:sp>
          <p:sp>
            <p:nvSpPr>
              <p:cNvPr id="381" name="Freeform 157"/>
              <p:cNvSpPr>
                <a:spLocks/>
              </p:cNvSpPr>
              <p:nvPr/>
            </p:nvSpPr>
            <p:spPr bwMode="auto">
              <a:xfrm>
                <a:off x="827" y="12"/>
                <a:ext cx="92" cy="20"/>
              </a:xfrm>
              <a:custGeom>
                <a:avLst/>
                <a:gdLst/>
                <a:ahLst/>
                <a:cxnLst>
                  <a:cxn ang="0">
                    <a:pos x="0" y="34"/>
                  </a:cxn>
                  <a:cxn ang="0">
                    <a:pos x="4" y="0"/>
                  </a:cxn>
                  <a:cxn ang="0">
                    <a:pos x="370" y="70"/>
                  </a:cxn>
                  <a:cxn ang="0">
                    <a:pos x="370" y="70"/>
                  </a:cxn>
                  <a:cxn ang="0">
                    <a:pos x="365" y="102"/>
                  </a:cxn>
                  <a:cxn ang="0">
                    <a:pos x="0" y="34"/>
                  </a:cxn>
                </a:cxnLst>
                <a:rect l="0" t="0" r="r" b="b"/>
                <a:pathLst>
                  <a:path w="370" h="102">
                    <a:moveTo>
                      <a:pt x="0" y="34"/>
                    </a:moveTo>
                    <a:lnTo>
                      <a:pt x="4" y="0"/>
                    </a:lnTo>
                    <a:lnTo>
                      <a:pt x="370" y="70"/>
                    </a:lnTo>
                    <a:lnTo>
                      <a:pt x="370" y="70"/>
                    </a:lnTo>
                    <a:lnTo>
                      <a:pt x="365" y="102"/>
                    </a:lnTo>
                    <a:lnTo>
                      <a:pt x="0" y="34"/>
                    </a:lnTo>
                    <a:close/>
                  </a:path>
                </a:pathLst>
              </a:custGeom>
              <a:solidFill>
                <a:srgbClr val="000000"/>
              </a:solidFill>
              <a:ln w="9525">
                <a:noFill/>
                <a:round/>
                <a:headEnd/>
                <a:tailEnd/>
              </a:ln>
            </p:spPr>
            <p:txBody>
              <a:bodyPr/>
              <a:lstStyle/>
              <a:p>
                <a:endParaRPr lang="en-US"/>
              </a:p>
            </p:txBody>
          </p:sp>
          <p:sp>
            <p:nvSpPr>
              <p:cNvPr id="382" name="Freeform 158"/>
              <p:cNvSpPr>
                <a:spLocks/>
              </p:cNvSpPr>
              <p:nvPr/>
            </p:nvSpPr>
            <p:spPr bwMode="auto">
              <a:xfrm>
                <a:off x="918" y="26"/>
                <a:ext cx="87" cy="24"/>
              </a:xfrm>
              <a:custGeom>
                <a:avLst/>
                <a:gdLst/>
                <a:ahLst/>
                <a:cxnLst>
                  <a:cxn ang="0">
                    <a:pos x="0" y="32"/>
                  </a:cxn>
                  <a:cxn ang="0">
                    <a:pos x="5" y="0"/>
                  </a:cxn>
                  <a:cxn ang="0">
                    <a:pos x="348" y="89"/>
                  </a:cxn>
                  <a:cxn ang="0">
                    <a:pos x="348" y="89"/>
                  </a:cxn>
                  <a:cxn ang="0">
                    <a:pos x="342" y="120"/>
                  </a:cxn>
                  <a:cxn ang="0">
                    <a:pos x="0" y="32"/>
                  </a:cxn>
                </a:cxnLst>
                <a:rect l="0" t="0" r="r" b="b"/>
                <a:pathLst>
                  <a:path w="348" h="120">
                    <a:moveTo>
                      <a:pt x="0" y="32"/>
                    </a:moveTo>
                    <a:lnTo>
                      <a:pt x="5" y="0"/>
                    </a:lnTo>
                    <a:lnTo>
                      <a:pt x="348" y="89"/>
                    </a:lnTo>
                    <a:lnTo>
                      <a:pt x="348" y="89"/>
                    </a:lnTo>
                    <a:lnTo>
                      <a:pt x="342" y="120"/>
                    </a:lnTo>
                    <a:lnTo>
                      <a:pt x="0" y="32"/>
                    </a:lnTo>
                    <a:close/>
                  </a:path>
                </a:pathLst>
              </a:custGeom>
              <a:solidFill>
                <a:srgbClr val="000000"/>
              </a:solidFill>
              <a:ln w="9525">
                <a:noFill/>
                <a:round/>
                <a:headEnd/>
                <a:tailEnd/>
              </a:ln>
            </p:spPr>
            <p:txBody>
              <a:bodyPr/>
              <a:lstStyle/>
              <a:p>
                <a:endParaRPr lang="en-US"/>
              </a:p>
            </p:txBody>
          </p:sp>
          <p:sp>
            <p:nvSpPr>
              <p:cNvPr id="383" name="Freeform 159"/>
              <p:cNvSpPr>
                <a:spLocks/>
              </p:cNvSpPr>
              <p:nvPr/>
            </p:nvSpPr>
            <p:spPr bwMode="auto">
              <a:xfrm>
                <a:off x="1003" y="43"/>
                <a:ext cx="70" cy="24"/>
              </a:xfrm>
              <a:custGeom>
                <a:avLst/>
                <a:gdLst/>
                <a:ahLst/>
                <a:cxnLst>
                  <a:cxn ang="0">
                    <a:pos x="0" y="31"/>
                  </a:cxn>
                  <a:cxn ang="0">
                    <a:pos x="6" y="0"/>
                  </a:cxn>
                  <a:cxn ang="0">
                    <a:pos x="277" y="88"/>
                  </a:cxn>
                  <a:cxn ang="0">
                    <a:pos x="278" y="89"/>
                  </a:cxn>
                  <a:cxn ang="0">
                    <a:pos x="270" y="119"/>
                  </a:cxn>
                  <a:cxn ang="0">
                    <a:pos x="0" y="31"/>
                  </a:cxn>
                </a:cxnLst>
                <a:rect l="0" t="0" r="r" b="b"/>
                <a:pathLst>
                  <a:path w="278" h="119">
                    <a:moveTo>
                      <a:pt x="0" y="31"/>
                    </a:moveTo>
                    <a:lnTo>
                      <a:pt x="6" y="0"/>
                    </a:lnTo>
                    <a:lnTo>
                      <a:pt x="277" y="88"/>
                    </a:lnTo>
                    <a:lnTo>
                      <a:pt x="278" y="89"/>
                    </a:lnTo>
                    <a:lnTo>
                      <a:pt x="270" y="119"/>
                    </a:lnTo>
                    <a:lnTo>
                      <a:pt x="0" y="31"/>
                    </a:lnTo>
                    <a:close/>
                  </a:path>
                </a:pathLst>
              </a:custGeom>
              <a:solidFill>
                <a:srgbClr val="000000"/>
              </a:solidFill>
              <a:ln w="9525">
                <a:noFill/>
                <a:round/>
                <a:headEnd/>
                <a:tailEnd/>
              </a:ln>
            </p:spPr>
            <p:txBody>
              <a:bodyPr/>
              <a:lstStyle/>
              <a:p>
                <a:endParaRPr lang="en-US"/>
              </a:p>
            </p:txBody>
          </p:sp>
          <p:sp>
            <p:nvSpPr>
              <p:cNvPr id="384" name="Freeform 160"/>
              <p:cNvSpPr>
                <a:spLocks/>
              </p:cNvSpPr>
              <p:nvPr/>
            </p:nvSpPr>
            <p:spPr bwMode="auto">
              <a:xfrm>
                <a:off x="1071" y="61"/>
                <a:ext cx="82" cy="36"/>
              </a:xfrm>
              <a:custGeom>
                <a:avLst/>
                <a:gdLst/>
                <a:ahLst/>
                <a:cxnLst>
                  <a:cxn ang="0">
                    <a:pos x="0" y="30"/>
                  </a:cxn>
                  <a:cxn ang="0">
                    <a:pos x="8" y="0"/>
                  </a:cxn>
                  <a:cxn ang="0">
                    <a:pos x="327" y="147"/>
                  </a:cxn>
                  <a:cxn ang="0">
                    <a:pos x="328" y="147"/>
                  </a:cxn>
                  <a:cxn ang="0">
                    <a:pos x="317" y="177"/>
                  </a:cxn>
                  <a:cxn ang="0">
                    <a:pos x="0" y="30"/>
                  </a:cxn>
                </a:cxnLst>
                <a:rect l="0" t="0" r="r" b="b"/>
                <a:pathLst>
                  <a:path w="328" h="177">
                    <a:moveTo>
                      <a:pt x="0" y="30"/>
                    </a:moveTo>
                    <a:lnTo>
                      <a:pt x="8" y="0"/>
                    </a:lnTo>
                    <a:lnTo>
                      <a:pt x="327" y="147"/>
                    </a:lnTo>
                    <a:lnTo>
                      <a:pt x="328" y="147"/>
                    </a:lnTo>
                    <a:lnTo>
                      <a:pt x="317" y="177"/>
                    </a:lnTo>
                    <a:lnTo>
                      <a:pt x="0" y="30"/>
                    </a:lnTo>
                    <a:close/>
                  </a:path>
                </a:pathLst>
              </a:custGeom>
              <a:solidFill>
                <a:srgbClr val="000000"/>
              </a:solidFill>
              <a:ln w="9525">
                <a:noFill/>
                <a:round/>
                <a:headEnd/>
                <a:tailEnd/>
              </a:ln>
            </p:spPr>
            <p:txBody>
              <a:bodyPr/>
              <a:lstStyle/>
              <a:p>
                <a:endParaRPr lang="en-US"/>
              </a:p>
            </p:txBody>
          </p:sp>
          <p:sp>
            <p:nvSpPr>
              <p:cNvPr id="385" name="Freeform 161"/>
              <p:cNvSpPr>
                <a:spLocks/>
              </p:cNvSpPr>
              <p:nvPr/>
            </p:nvSpPr>
            <p:spPr bwMode="auto">
              <a:xfrm>
                <a:off x="1150" y="91"/>
                <a:ext cx="99" cy="50"/>
              </a:xfrm>
              <a:custGeom>
                <a:avLst/>
                <a:gdLst/>
                <a:ahLst/>
                <a:cxnLst>
                  <a:cxn ang="0">
                    <a:pos x="0" y="30"/>
                  </a:cxn>
                  <a:cxn ang="0">
                    <a:pos x="11" y="0"/>
                  </a:cxn>
                  <a:cxn ang="0">
                    <a:pos x="393" y="226"/>
                  </a:cxn>
                  <a:cxn ang="0">
                    <a:pos x="396" y="253"/>
                  </a:cxn>
                  <a:cxn ang="0">
                    <a:pos x="363" y="245"/>
                  </a:cxn>
                  <a:cxn ang="0">
                    <a:pos x="0" y="30"/>
                  </a:cxn>
                </a:cxnLst>
                <a:rect l="0" t="0" r="r" b="b"/>
                <a:pathLst>
                  <a:path w="396" h="253">
                    <a:moveTo>
                      <a:pt x="0" y="30"/>
                    </a:moveTo>
                    <a:lnTo>
                      <a:pt x="11" y="0"/>
                    </a:lnTo>
                    <a:lnTo>
                      <a:pt x="393" y="226"/>
                    </a:lnTo>
                    <a:lnTo>
                      <a:pt x="396" y="253"/>
                    </a:lnTo>
                    <a:lnTo>
                      <a:pt x="363" y="245"/>
                    </a:lnTo>
                    <a:lnTo>
                      <a:pt x="0" y="30"/>
                    </a:lnTo>
                    <a:close/>
                  </a:path>
                </a:pathLst>
              </a:custGeom>
              <a:solidFill>
                <a:srgbClr val="000000"/>
              </a:solidFill>
              <a:ln w="9525">
                <a:noFill/>
                <a:round/>
                <a:headEnd/>
                <a:tailEnd/>
              </a:ln>
            </p:spPr>
            <p:txBody>
              <a:bodyPr/>
              <a:lstStyle/>
              <a:p>
                <a:endParaRPr lang="en-US"/>
              </a:p>
            </p:txBody>
          </p:sp>
          <p:sp>
            <p:nvSpPr>
              <p:cNvPr id="386" name="Freeform 162"/>
              <p:cNvSpPr>
                <a:spLocks/>
              </p:cNvSpPr>
              <p:nvPr/>
            </p:nvSpPr>
            <p:spPr bwMode="auto">
              <a:xfrm>
                <a:off x="1149" y="140"/>
                <a:ext cx="100" cy="83"/>
              </a:xfrm>
              <a:custGeom>
                <a:avLst/>
                <a:gdLst/>
                <a:ahLst/>
                <a:cxnLst>
                  <a:cxn ang="0">
                    <a:pos x="368" y="0"/>
                  </a:cxn>
                  <a:cxn ang="0">
                    <a:pos x="401" y="8"/>
                  </a:cxn>
                  <a:cxn ang="0">
                    <a:pos x="29" y="410"/>
                  </a:cxn>
                  <a:cxn ang="0">
                    <a:pos x="0" y="419"/>
                  </a:cxn>
                  <a:cxn ang="0">
                    <a:pos x="1" y="397"/>
                  </a:cxn>
                  <a:cxn ang="0">
                    <a:pos x="368" y="0"/>
                  </a:cxn>
                </a:cxnLst>
                <a:rect l="0" t="0" r="r" b="b"/>
                <a:pathLst>
                  <a:path w="401" h="419">
                    <a:moveTo>
                      <a:pt x="368" y="0"/>
                    </a:moveTo>
                    <a:lnTo>
                      <a:pt x="401" y="8"/>
                    </a:lnTo>
                    <a:lnTo>
                      <a:pt x="29" y="410"/>
                    </a:lnTo>
                    <a:lnTo>
                      <a:pt x="0" y="419"/>
                    </a:lnTo>
                    <a:lnTo>
                      <a:pt x="1" y="397"/>
                    </a:lnTo>
                    <a:lnTo>
                      <a:pt x="368" y="0"/>
                    </a:lnTo>
                    <a:close/>
                  </a:path>
                </a:pathLst>
              </a:custGeom>
              <a:solidFill>
                <a:srgbClr val="000000"/>
              </a:solidFill>
              <a:ln w="9525">
                <a:noFill/>
                <a:round/>
                <a:headEnd/>
                <a:tailEnd/>
              </a:ln>
            </p:spPr>
            <p:txBody>
              <a:bodyPr/>
              <a:lstStyle/>
              <a:p>
                <a:endParaRPr lang="en-US"/>
              </a:p>
            </p:txBody>
          </p:sp>
          <p:sp>
            <p:nvSpPr>
              <p:cNvPr id="387" name="Freeform 163"/>
              <p:cNvSpPr>
                <a:spLocks/>
              </p:cNvSpPr>
              <p:nvPr/>
            </p:nvSpPr>
            <p:spPr bwMode="auto">
              <a:xfrm>
                <a:off x="1149" y="222"/>
                <a:ext cx="108" cy="116"/>
              </a:xfrm>
              <a:custGeom>
                <a:avLst/>
                <a:gdLst/>
                <a:ahLst/>
                <a:cxnLst>
                  <a:cxn ang="0">
                    <a:pos x="0" y="9"/>
                  </a:cxn>
                  <a:cxn ang="0">
                    <a:pos x="29" y="0"/>
                  </a:cxn>
                  <a:cxn ang="0">
                    <a:pos x="433" y="558"/>
                  </a:cxn>
                  <a:cxn ang="0">
                    <a:pos x="432" y="581"/>
                  </a:cxn>
                  <a:cxn ang="0">
                    <a:pos x="405" y="566"/>
                  </a:cxn>
                  <a:cxn ang="0">
                    <a:pos x="0" y="9"/>
                  </a:cxn>
                </a:cxnLst>
                <a:rect l="0" t="0" r="r" b="b"/>
                <a:pathLst>
                  <a:path w="433" h="581">
                    <a:moveTo>
                      <a:pt x="0" y="9"/>
                    </a:moveTo>
                    <a:lnTo>
                      <a:pt x="29" y="0"/>
                    </a:lnTo>
                    <a:lnTo>
                      <a:pt x="433" y="558"/>
                    </a:lnTo>
                    <a:lnTo>
                      <a:pt x="432" y="581"/>
                    </a:lnTo>
                    <a:lnTo>
                      <a:pt x="405" y="566"/>
                    </a:lnTo>
                    <a:lnTo>
                      <a:pt x="0" y="9"/>
                    </a:lnTo>
                    <a:close/>
                  </a:path>
                </a:pathLst>
              </a:custGeom>
              <a:solidFill>
                <a:srgbClr val="000000"/>
              </a:solidFill>
              <a:ln w="9525">
                <a:noFill/>
                <a:round/>
                <a:headEnd/>
                <a:tailEnd/>
              </a:ln>
            </p:spPr>
            <p:txBody>
              <a:bodyPr/>
              <a:lstStyle/>
              <a:p>
                <a:endParaRPr lang="en-US"/>
              </a:p>
            </p:txBody>
          </p:sp>
          <p:sp>
            <p:nvSpPr>
              <p:cNvPr id="388" name="Freeform 164"/>
              <p:cNvSpPr>
                <a:spLocks/>
              </p:cNvSpPr>
              <p:nvPr/>
            </p:nvSpPr>
            <p:spPr bwMode="auto">
              <a:xfrm>
                <a:off x="1240" y="335"/>
                <a:ext cx="17" cy="13"/>
              </a:xfrm>
              <a:custGeom>
                <a:avLst/>
                <a:gdLst/>
                <a:ahLst/>
                <a:cxnLst>
                  <a:cxn ang="0">
                    <a:pos x="39" y="0"/>
                  </a:cxn>
                  <a:cxn ang="0">
                    <a:pos x="66" y="15"/>
                  </a:cxn>
                  <a:cxn ang="0">
                    <a:pos x="19" y="65"/>
                  </a:cxn>
                  <a:cxn ang="0">
                    <a:pos x="0" y="62"/>
                  </a:cxn>
                  <a:cxn ang="0">
                    <a:pos x="11" y="29"/>
                  </a:cxn>
                  <a:cxn ang="0">
                    <a:pos x="39" y="0"/>
                  </a:cxn>
                </a:cxnLst>
                <a:rect l="0" t="0" r="r" b="b"/>
                <a:pathLst>
                  <a:path w="66" h="65">
                    <a:moveTo>
                      <a:pt x="39" y="0"/>
                    </a:moveTo>
                    <a:lnTo>
                      <a:pt x="66" y="15"/>
                    </a:lnTo>
                    <a:lnTo>
                      <a:pt x="19" y="65"/>
                    </a:lnTo>
                    <a:lnTo>
                      <a:pt x="0" y="62"/>
                    </a:lnTo>
                    <a:lnTo>
                      <a:pt x="11" y="29"/>
                    </a:lnTo>
                    <a:lnTo>
                      <a:pt x="39" y="0"/>
                    </a:lnTo>
                    <a:close/>
                  </a:path>
                </a:pathLst>
              </a:custGeom>
              <a:solidFill>
                <a:srgbClr val="000000"/>
              </a:solidFill>
              <a:ln w="9525">
                <a:noFill/>
                <a:round/>
                <a:headEnd/>
                <a:tailEnd/>
              </a:ln>
            </p:spPr>
            <p:txBody>
              <a:bodyPr/>
              <a:lstStyle/>
              <a:p>
                <a:endParaRPr lang="en-US"/>
              </a:p>
            </p:txBody>
          </p:sp>
          <p:sp>
            <p:nvSpPr>
              <p:cNvPr id="389" name="Freeform 165"/>
              <p:cNvSpPr>
                <a:spLocks/>
              </p:cNvSpPr>
              <p:nvPr/>
            </p:nvSpPr>
            <p:spPr bwMode="auto">
              <a:xfrm>
                <a:off x="1188" y="286"/>
                <a:ext cx="55" cy="61"/>
              </a:xfrm>
              <a:custGeom>
                <a:avLst/>
                <a:gdLst/>
                <a:ahLst/>
                <a:cxnLst>
                  <a:cxn ang="0">
                    <a:pos x="221" y="273"/>
                  </a:cxn>
                  <a:cxn ang="0">
                    <a:pos x="210" y="306"/>
                  </a:cxn>
                  <a:cxn ang="0">
                    <a:pos x="3" y="21"/>
                  </a:cxn>
                  <a:cxn ang="0">
                    <a:pos x="13" y="10"/>
                  </a:cxn>
                  <a:cxn ang="0">
                    <a:pos x="0" y="16"/>
                  </a:cxn>
                  <a:cxn ang="0">
                    <a:pos x="23" y="0"/>
                  </a:cxn>
                  <a:cxn ang="0">
                    <a:pos x="221" y="273"/>
                  </a:cxn>
                </a:cxnLst>
                <a:rect l="0" t="0" r="r" b="b"/>
                <a:pathLst>
                  <a:path w="221" h="306">
                    <a:moveTo>
                      <a:pt x="221" y="273"/>
                    </a:moveTo>
                    <a:lnTo>
                      <a:pt x="210" y="306"/>
                    </a:lnTo>
                    <a:lnTo>
                      <a:pt x="3" y="21"/>
                    </a:lnTo>
                    <a:lnTo>
                      <a:pt x="13" y="10"/>
                    </a:lnTo>
                    <a:lnTo>
                      <a:pt x="0" y="16"/>
                    </a:lnTo>
                    <a:lnTo>
                      <a:pt x="23" y="0"/>
                    </a:lnTo>
                    <a:lnTo>
                      <a:pt x="221" y="273"/>
                    </a:lnTo>
                    <a:close/>
                  </a:path>
                </a:pathLst>
              </a:custGeom>
              <a:solidFill>
                <a:srgbClr val="000000"/>
              </a:solidFill>
              <a:ln w="9525">
                <a:noFill/>
                <a:round/>
                <a:headEnd/>
                <a:tailEnd/>
              </a:ln>
            </p:spPr>
            <p:txBody>
              <a:bodyPr/>
              <a:lstStyle/>
              <a:p>
                <a:endParaRPr lang="en-US"/>
              </a:p>
            </p:txBody>
          </p:sp>
          <p:sp>
            <p:nvSpPr>
              <p:cNvPr id="390" name="Freeform 166"/>
              <p:cNvSpPr>
                <a:spLocks/>
              </p:cNvSpPr>
              <p:nvPr/>
            </p:nvSpPr>
            <p:spPr bwMode="auto">
              <a:xfrm>
                <a:off x="1188" y="287"/>
                <a:ext cx="14" cy="27"/>
              </a:xfrm>
              <a:custGeom>
                <a:avLst/>
                <a:gdLst/>
                <a:ahLst/>
                <a:cxnLst>
                  <a:cxn ang="0">
                    <a:pos x="0" y="11"/>
                  </a:cxn>
                  <a:cxn ang="0">
                    <a:pos x="13" y="5"/>
                  </a:cxn>
                  <a:cxn ang="0">
                    <a:pos x="25" y="0"/>
                  </a:cxn>
                  <a:cxn ang="0">
                    <a:pos x="57" y="118"/>
                  </a:cxn>
                  <a:cxn ang="0">
                    <a:pos x="35" y="134"/>
                  </a:cxn>
                  <a:cxn ang="0">
                    <a:pos x="44" y="124"/>
                  </a:cxn>
                  <a:cxn ang="0">
                    <a:pos x="32" y="129"/>
                  </a:cxn>
                  <a:cxn ang="0">
                    <a:pos x="0" y="11"/>
                  </a:cxn>
                </a:cxnLst>
                <a:rect l="0" t="0" r="r" b="b"/>
                <a:pathLst>
                  <a:path w="57" h="134">
                    <a:moveTo>
                      <a:pt x="0" y="11"/>
                    </a:moveTo>
                    <a:lnTo>
                      <a:pt x="13" y="5"/>
                    </a:lnTo>
                    <a:lnTo>
                      <a:pt x="25" y="0"/>
                    </a:lnTo>
                    <a:lnTo>
                      <a:pt x="57" y="118"/>
                    </a:lnTo>
                    <a:lnTo>
                      <a:pt x="35" y="134"/>
                    </a:lnTo>
                    <a:lnTo>
                      <a:pt x="44" y="124"/>
                    </a:lnTo>
                    <a:lnTo>
                      <a:pt x="32" y="129"/>
                    </a:lnTo>
                    <a:lnTo>
                      <a:pt x="0" y="11"/>
                    </a:lnTo>
                    <a:close/>
                  </a:path>
                </a:pathLst>
              </a:custGeom>
              <a:solidFill>
                <a:srgbClr val="000000"/>
              </a:solidFill>
              <a:ln w="9525">
                <a:noFill/>
                <a:round/>
                <a:headEnd/>
                <a:tailEnd/>
              </a:ln>
            </p:spPr>
            <p:txBody>
              <a:bodyPr/>
              <a:lstStyle/>
              <a:p>
                <a:endParaRPr lang="en-US"/>
              </a:p>
            </p:txBody>
          </p:sp>
          <p:sp>
            <p:nvSpPr>
              <p:cNvPr id="391" name="Freeform 167"/>
              <p:cNvSpPr>
                <a:spLocks/>
              </p:cNvSpPr>
              <p:nvPr/>
            </p:nvSpPr>
            <p:spPr bwMode="auto">
              <a:xfrm>
                <a:off x="1129" y="235"/>
                <a:ext cx="72" cy="79"/>
              </a:xfrm>
              <a:custGeom>
                <a:avLst/>
                <a:gdLst/>
                <a:ahLst/>
                <a:cxnLst>
                  <a:cxn ang="0">
                    <a:pos x="288" y="375"/>
                  </a:cxn>
                  <a:cxn ang="0">
                    <a:pos x="278" y="386"/>
                  </a:cxn>
                  <a:cxn ang="0">
                    <a:pos x="269" y="396"/>
                  </a:cxn>
                  <a:cxn ang="0">
                    <a:pos x="8" y="36"/>
                  </a:cxn>
                  <a:cxn ang="0">
                    <a:pos x="0" y="0"/>
                  </a:cxn>
                  <a:cxn ang="0">
                    <a:pos x="19" y="1"/>
                  </a:cxn>
                  <a:cxn ang="0">
                    <a:pos x="288" y="375"/>
                  </a:cxn>
                </a:cxnLst>
                <a:rect l="0" t="0" r="r" b="b"/>
                <a:pathLst>
                  <a:path w="288" h="396">
                    <a:moveTo>
                      <a:pt x="288" y="375"/>
                    </a:moveTo>
                    <a:lnTo>
                      <a:pt x="278" y="386"/>
                    </a:lnTo>
                    <a:lnTo>
                      <a:pt x="269" y="396"/>
                    </a:lnTo>
                    <a:lnTo>
                      <a:pt x="8" y="36"/>
                    </a:lnTo>
                    <a:lnTo>
                      <a:pt x="0" y="0"/>
                    </a:lnTo>
                    <a:lnTo>
                      <a:pt x="19" y="1"/>
                    </a:lnTo>
                    <a:lnTo>
                      <a:pt x="288" y="375"/>
                    </a:lnTo>
                    <a:close/>
                  </a:path>
                </a:pathLst>
              </a:custGeom>
              <a:solidFill>
                <a:srgbClr val="000000"/>
              </a:solidFill>
              <a:ln w="9525">
                <a:noFill/>
                <a:round/>
                <a:headEnd/>
                <a:tailEnd/>
              </a:ln>
            </p:spPr>
            <p:txBody>
              <a:bodyPr/>
              <a:lstStyle/>
              <a:p>
                <a:endParaRPr lang="en-US"/>
              </a:p>
            </p:txBody>
          </p:sp>
          <p:sp>
            <p:nvSpPr>
              <p:cNvPr id="392" name="Freeform 168"/>
              <p:cNvSpPr>
                <a:spLocks/>
              </p:cNvSpPr>
              <p:nvPr/>
            </p:nvSpPr>
            <p:spPr bwMode="auto">
              <a:xfrm>
                <a:off x="1098" y="235"/>
                <a:ext cx="33" cy="34"/>
              </a:xfrm>
              <a:custGeom>
                <a:avLst/>
                <a:gdLst/>
                <a:ahLst/>
                <a:cxnLst>
                  <a:cxn ang="0">
                    <a:pos x="124" y="0"/>
                  </a:cxn>
                  <a:cxn ang="0">
                    <a:pos x="132" y="36"/>
                  </a:cxn>
                  <a:cxn ang="0">
                    <a:pos x="14" y="172"/>
                  </a:cxn>
                  <a:cxn ang="0">
                    <a:pos x="0" y="174"/>
                  </a:cxn>
                  <a:cxn ang="0">
                    <a:pos x="2" y="141"/>
                  </a:cxn>
                  <a:cxn ang="0">
                    <a:pos x="124" y="0"/>
                  </a:cxn>
                </a:cxnLst>
                <a:rect l="0" t="0" r="r" b="b"/>
                <a:pathLst>
                  <a:path w="132" h="174">
                    <a:moveTo>
                      <a:pt x="124" y="0"/>
                    </a:moveTo>
                    <a:lnTo>
                      <a:pt x="132" y="36"/>
                    </a:lnTo>
                    <a:lnTo>
                      <a:pt x="14" y="172"/>
                    </a:lnTo>
                    <a:lnTo>
                      <a:pt x="0" y="174"/>
                    </a:lnTo>
                    <a:lnTo>
                      <a:pt x="2" y="141"/>
                    </a:lnTo>
                    <a:lnTo>
                      <a:pt x="124" y="0"/>
                    </a:lnTo>
                    <a:close/>
                  </a:path>
                </a:pathLst>
              </a:custGeom>
              <a:solidFill>
                <a:srgbClr val="000000"/>
              </a:solidFill>
              <a:ln w="9525">
                <a:noFill/>
                <a:round/>
                <a:headEnd/>
                <a:tailEnd/>
              </a:ln>
            </p:spPr>
            <p:txBody>
              <a:bodyPr/>
              <a:lstStyle/>
              <a:p>
                <a:endParaRPr lang="en-US"/>
              </a:p>
            </p:txBody>
          </p:sp>
          <p:sp>
            <p:nvSpPr>
              <p:cNvPr id="393" name="Freeform 169"/>
              <p:cNvSpPr>
                <a:spLocks/>
              </p:cNvSpPr>
              <p:nvPr/>
            </p:nvSpPr>
            <p:spPr bwMode="auto">
              <a:xfrm>
                <a:off x="999" y="222"/>
                <a:ext cx="100" cy="47"/>
              </a:xfrm>
              <a:custGeom>
                <a:avLst/>
                <a:gdLst/>
                <a:ahLst/>
                <a:cxnLst>
                  <a:cxn ang="0">
                    <a:pos x="400" y="203"/>
                  </a:cxn>
                  <a:cxn ang="0">
                    <a:pos x="398" y="236"/>
                  </a:cxn>
                  <a:cxn ang="0">
                    <a:pos x="0" y="31"/>
                  </a:cxn>
                  <a:cxn ang="0">
                    <a:pos x="9" y="0"/>
                  </a:cxn>
                  <a:cxn ang="0">
                    <a:pos x="10" y="0"/>
                  </a:cxn>
                  <a:cxn ang="0">
                    <a:pos x="400" y="203"/>
                  </a:cxn>
                </a:cxnLst>
                <a:rect l="0" t="0" r="r" b="b"/>
                <a:pathLst>
                  <a:path w="400" h="236">
                    <a:moveTo>
                      <a:pt x="400" y="203"/>
                    </a:moveTo>
                    <a:lnTo>
                      <a:pt x="398" y="236"/>
                    </a:lnTo>
                    <a:lnTo>
                      <a:pt x="0" y="31"/>
                    </a:lnTo>
                    <a:lnTo>
                      <a:pt x="9" y="0"/>
                    </a:lnTo>
                    <a:lnTo>
                      <a:pt x="10" y="0"/>
                    </a:lnTo>
                    <a:lnTo>
                      <a:pt x="400" y="203"/>
                    </a:lnTo>
                    <a:close/>
                  </a:path>
                </a:pathLst>
              </a:custGeom>
              <a:solidFill>
                <a:srgbClr val="000000"/>
              </a:solidFill>
              <a:ln w="9525">
                <a:noFill/>
                <a:round/>
                <a:headEnd/>
                <a:tailEnd/>
              </a:ln>
            </p:spPr>
            <p:txBody>
              <a:bodyPr/>
              <a:lstStyle/>
              <a:p>
                <a:endParaRPr lang="en-US"/>
              </a:p>
            </p:txBody>
          </p:sp>
          <p:sp>
            <p:nvSpPr>
              <p:cNvPr id="394" name="Freeform 170"/>
              <p:cNvSpPr>
                <a:spLocks/>
              </p:cNvSpPr>
              <p:nvPr/>
            </p:nvSpPr>
            <p:spPr bwMode="auto">
              <a:xfrm>
                <a:off x="892" y="189"/>
                <a:ext cx="109" cy="39"/>
              </a:xfrm>
              <a:custGeom>
                <a:avLst/>
                <a:gdLst/>
                <a:ahLst/>
                <a:cxnLst>
                  <a:cxn ang="0">
                    <a:pos x="437" y="167"/>
                  </a:cxn>
                  <a:cxn ang="0">
                    <a:pos x="428" y="198"/>
                  </a:cxn>
                  <a:cxn ang="0">
                    <a:pos x="0" y="31"/>
                  </a:cxn>
                  <a:cxn ang="0">
                    <a:pos x="7" y="0"/>
                  </a:cxn>
                  <a:cxn ang="0">
                    <a:pos x="7" y="0"/>
                  </a:cxn>
                  <a:cxn ang="0">
                    <a:pos x="437" y="167"/>
                  </a:cxn>
                </a:cxnLst>
                <a:rect l="0" t="0" r="r" b="b"/>
                <a:pathLst>
                  <a:path w="437" h="198">
                    <a:moveTo>
                      <a:pt x="437" y="167"/>
                    </a:moveTo>
                    <a:lnTo>
                      <a:pt x="428" y="198"/>
                    </a:lnTo>
                    <a:lnTo>
                      <a:pt x="0" y="31"/>
                    </a:lnTo>
                    <a:lnTo>
                      <a:pt x="7" y="0"/>
                    </a:lnTo>
                    <a:lnTo>
                      <a:pt x="7" y="0"/>
                    </a:lnTo>
                    <a:lnTo>
                      <a:pt x="437" y="167"/>
                    </a:lnTo>
                    <a:close/>
                  </a:path>
                </a:pathLst>
              </a:custGeom>
              <a:solidFill>
                <a:srgbClr val="000000"/>
              </a:solidFill>
              <a:ln w="9525">
                <a:noFill/>
                <a:round/>
                <a:headEnd/>
                <a:tailEnd/>
              </a:ln>
            </p:spPr>
            <p:txBody>
              <a:bodyPr/>
              <a:lstStyle/>
              <a:p>
                <a:endParaRPr lang="en-US"/>
              </a:p>
            </p:txBody>
          </p:sp>
          <p:sp>
            <p:nvSpPr>
              <p:cNvPr id="395" name="Freeform 171"/>
              <p:cNvSpPr>
                <a:spLocks/>
              </p:cNvSpPr>
              <p:nvPr/>
            </p:nvSpPr>
            <p:spPr bwMode="auto">
              <a:xfrm>
                <a:off x="777" y="161"/>
                <a:ext cx="116" cy="34"/>
              </a:xfrm>
              <a:custGeom>
                <a:avLst/>
                <a:gdLst/>
                <a:ahLst/>
                <a:cxnLst>
                  <a:cxn ang="0">
                    <a:pos x="467" y="139"/>
                  </a:cxn>
                  <a:cxn ang="0">
                    <a:pos x="460" y="170"/>
                  </a:cxn>
                  <a:cxn ang="0">
                    <a:pos x="0" y="33"/>
                  </a:cxn>
                  <a:cxn ang="0">
                    <a:pos x="4" y="0"/>
                  </a:cxn>
                  <a:cxn ang="0">
                    <a:pos x="5" y="1"/>
                  </a:cxn>
                  <a:cxn ang="0">
                    <a:pos x="467" y="139"/>
                  </a:cxn>
                </a:cxnLst>
                <a:rect l="0" t="0" r="r" b="b"/>
                <a:pathLst>
                  <a:path w="467" h="170">
                    <a:moveTo>
                      <a:pt x="467" y="139"/>
                    </a:moveTo>
                    <a:lnTo>
                      <a:pt x="460" y="170"/>
                    </a:lnTo>
                    <a:lnTo>
                      <a:pt x="0" y="33"/>
                    </a:lnTo>
                    <a:lnTo>
                      <a:pt x="4" y="0"/>
                    </a:lnTo>
                    <a:lnTo>
                      <a:pt x="5" y="1"/>
                    </a:lnTo>
                    <a:lnTo>
                      <a:pt x="467" y="139"/>
                    </a:lnTo>
                    <a:close/>
                  </a:path>
                </a:pathLst>
              </a:custGeom>
              <a:solidFill>
                <a:srgbClr val="000000"/>
              </a:solidFill>
              <a:ln w="9525">
                <a:noFill/>
                <a:round/>
                <a:headEnd/>
                <a:tailEnd/>
              </a:ln>
            </p:spPr>
            <p:txBody>
              <a:bodyPr/>
              <a:lstStyle/>
              <a:p>
                <a:endParaRPr lang="en-US"/>
              </a:p>
            </p:txBody>
          </p:sp>
          <p:sp>
            <p:nvSpPr>
              <p:cNvPr id="396" name="Freeform 172"/>
              <p:cNvSpPr>
                <a:spLocks/>
              </p:cNvSpPr>
              <p:nvPr/>
            </p:nvSpPr>
            <p:spPr bwMode="auto">
              <a:xfrm>
                <a:off x="679" y="147"/>
                <a:ext cx="99" cy="21"/>
              </a:xfrm>
              <a:custGeom>
                <a:avLst/>
                <a:gdLst/>
                <a:ahLst/>
                <a:cxnLst>
                  <a:cxn ang="0">
                    <a:pos x="393" y="68"/>
                  </a:cxn>
                  <a:cxn ang="0">
                    <a:pos x="389" y="101"/>
                  </a:cxn>
                  <a:cxn ang="0">
                    <a:pos x="0" y="32"/>
                  </a:cxn>
                  <a:cxn ang="0">
                    <a:pos x="2" y="0"/>
                  </a:cxn>
                  <a:cxn ang="0">
                    <a:pos x="3" y="0"/>
                  </a:cxn>
                  <a:cxn ang="0">
                    <a:pos x="393" y="68"/>
                  </a:cxn>
                </a:cxnLst>
                <a:rect l="0" t="0" r="r" b="b"/>
                <a:pathLst>
                  <a:path w="393" h="101">
                    <a:moveTo>
                      <a:pt x="393" y="68"/>
                    </a:moveTo>
                    <a:lnTo>
                      <a:pt x="389" y="101"/>
                    </a:lnTo>
                    <a:lnTo>
                      <a:pt x="0" y="32"/>
                    </a:lnTo>
                    <a:lnTo>
                      <a:pt x="2" y="0"/>
                    </a:lnTo>
                    <a:lnTo>
                      <a:pt x="3" y="0"/>
                    </a:lnTo>
                    <a:lnTo>
                      <a:pt x="393" y="68"/>
                    </a:lnTo>
                    <a:close/>
                  </a:path>
                </a:pathLst>
              </a:custGeom>
              <a:solidFill>
                <a:srgbClr val="000000"/>
              </a:solidFill>
              <a:ln w="9525">
                <a:noFill/>
                <a:round/>
                <a:headEnd/>
                <a:tailEnd/>
              </a:ln>
            </p:spPr>
            <p:txBody>
              <a:bodyPr/>
              <a:lstStyle/>
              <a:p>
                <a:endParaRPr lang="en-US"/>
              </a:p>
            </p:txBody>
          </p:sp>
          <p:sp>
            <p:nvSpPr>
              <p:cNvPr id="397" name="Freeform 173"/>
              <p:cNvSpPr>
                <a:spLocks/>
              </p:cNvSpPr>
              <p:nvPr/>
            </p:nvSpPr>
            <p:spPr bwMode="auto">
              <a:xfrm>
                <a:off x="556" y="145"/>
                <a:ext cx="124" cy="9"/>
              </a:xfrm>
              <a:custGeom>
                <a:avLst/>
                <a:gdLst/>
                <a:ahLst/>
                <a:cxnLst>
                  <a:cxn ang="0">
                    <a:pos x="495" y="10"/>
                  </a:cxn>
                  <a:cxn ang="0">
                    <a:pos x="493" y="42"/>
                  </a:cxn>
                  <a:cxn ang="0">
                    <a:pos x="1" y="32"/>
                  </a:cxn>
                  <a:cxn ang="0">
                    <a:pos x="0" y="0"/>
                  </a:cxn>
                  <a:cxn ang="0">
                    <a:pos x="1" y="0"/>
                  </a:cxn>
                  <a:cxn ang="0">
                    <a:pos x="495" y="10"/>
                  </a:cxn>
                </a:cxnLst>
                <a:rect l="0" t="0" r="r" b="b"/>
                <a:pathLst>
                  <a:path w="495" h="42">
                    <a:moveTo>
                      <a:pt x="495" y="10"/>
                    </a:moveTo>
                    <a:lnTo>
                      <a:pt x="493" y="42"/>
                    </a:lnTo>
                    <a:lnTo>
                      <a:pt x="1" y="32"/>
                    </a:lnTo>
                    <a:lnTo>
                      <a:pt x="0" y="0"/>
                    </a:lnTo>
                    <a:lnTo>
                      <a:pt x="1" y="0"/>
                    </a:lnTo>
                    <a:lnTo>
                      <a:pt x="495" y="10"/>
                    </a:lnTo>
                    <a:close/>
                  </a:path>
                </a:pathLst>
              </a:custGeom>
              <a:solidFill>
                <a:srgbClr val="000000"/>
              </a:solidFill>
              <a:ln w="9525">
                <a:noFill/>
                <a:round/>
                <a:headEnd/>
                <a:tailEnd/>
              </a:ln>
            </p:spPr>
            <p:txBody>
              <a:bodyPr/>
              <a:lstStyle/>
              <a:p>
                <a:endParaRPr lang="en-US"/>
              </a:p>
            </p:txBody>
          </p:sp>
          <p:sp>
            <p:nvSpPr>
              <p:cNvPr id="398" name="Freeform 174"/>
              <p:cNvSpPr>
                <a:spLocks/>
              </p:cNvSpPr>
              <p:nvPr/>
            </p:nvSpPr>
            <p:spPr bwMode="auto">
              <a:xfrm>
                <a:off x="438" y="145"/>
                <a:ext cx="119" cy="15"/>
              </a:xfrm>
              <a:custGeom>
                <a:avLst/>
                <a:gdLst/>
                <a:ahLst/>
                <a:cxnLst>
                  <a:cxn ang="0">
                    <a:pos x="471" y="0"/>
                  </a:cxn>
                  <a:cxn ang="0">
                    <a:pos x="472" y="32"/>
                  </a:cxn>
                  <a:cxn ang="0">
                    <a:pos x="4" y="72"/>
                  </a:cxn>
                  <a:cxn ang="0">
                    <a:pos x="0" y="40"/>
                  </a:cxn>
                  <a:cxn ang="0">
                    <a:pos x="2" y="40"/>
                  </a:cxn>
                  <a:cxn ang="0">
                    <a:pos x="471" y="0"/>
                  </a:cxn>
                </a:cxnLst>
                <a:rect l="0" t="0" r="r" b="b"/>
                <a:pathLst>
                  <a:path w="472" h="72">
                    <a:moveTo>
                      <a:pt x="471" y="0"/>
                    </a:moveTo>
                    <a:lnTo>
                      <a:pt x="472" y="32"/>
                    </a:lnTo>
                    <a:lnTo>
                      <a:pt x="4" y="72"/>
                    </a:lnTo>
                    <a:lnTo>
                      <a:pt x="0" y="40"/>
                    </a:lnTo>
                    <a:lnTo>
                      <a:pt x="2" y="40"/>
                    </a:lnTo>
                    <a:lnTo>
                      <a:pt x="471" y="0"/>
                    </a:lnTo>
                    <a:close/>
                  </a:path>
                </a:pathLst>
              </a:custGeom>
              <a:solidFill>
                <a:srgbClr val="000000"/>
              </a:solidFill>
              <a:ln w="9525">
                <a:noFill/>
                <a:round/>
                <a:headEnd/>
                <a:tailEnd/>
              </a:ln>
            </p:spPr>
            <p:txBody>
              <a:bodyPr/>
              <a:lstStyle/>
              <a:p>
                <a:endParaRPr lang="en-US"/>
              </a:p>
            </p:txBody>
          </p:sp>
          <p:sp>
            <p:nvSpPr>
              <p:cNvPr id="399" name="Freeform 175"/>
              <p:cNvSpPr>
                <a:spLocks/>
              </p:cNvSpPr>
              <p:nvPr/>
            </p:nvSpPr>
            <p:spPr bwMode="auto">
              <a:xfrm>
                <a:off x="348" y="153"/>
                <a:ext cx="91" cy="22"/>
              </a:xfrm>
              <a:custGeom>
                <a:avLst/>
                <a:gdLst/>
                <a:ahLst/>
                <a:cxnLst>
                  <a:cxn ang="0">
                    <a:pos x="360" y="0"/>
                  </a:cxn>
                  <a:cxn ang="0">
                    <a:pos x="364" y="32"/>
                  </a:cxn>
                  <a:cxn ang="0">
                    <a:pos x="7" y="110"/>
                  </a:cxn>
                  <a:cxn ang="0">
                    <a:pos x="0" y="79"/>
                  </a:cxn>
                  <a:cxn ang="0">
                    <a:pos x="2" y="78"/>
                  </a:cxn>
                  <a:cxn ang="0">
                    <a:pos x="360" y="0"/>
                  </a:cxn>
                </a:cxnLst>
                <a:rect l="0" t="0" r="r" b="b"/>
                <a:pathLst>
                  <a:path w="364" h="110">
                    <a:moveTo>
                      <a:pt x="360" y="0"/>
                    </a:moveTo>
                    <a:lnTo>
                      <a:pt x="364" y="32"/>
                    </a:lnTo>
                    <a:lnTo>
                      <a:pt x="7" y="110"/>
                    </a:lnTo>
                    <a:lnTo>
                      <a:pt x="0" y="79"/>
                    </a:lnTo>
                    <a:lnTo>
                      <a:pt x="2" y="78"/>
                    </a:lnTo>
                    <a:lnTo>
                      <a:pt x="360" y="0"/>
                    </a:lnTo>
                    <a:close/>
                  </a:path>
                </a:pathLst>
              </a:custGeom>
              <a:solidFill>
                <a:srgbClr val="000000"/>
              </a:solidFill>
              <a:ln w="9525">
                <a:noFill/>
                <a:round/>
                <a:headEnd/>
                <a:tailEnd/>
              </a:ln>
            </p:spPr>
            <p:txBody>
              <a:bodyPr/>
              <a:lstStyle/>
              <a:p>
                <a:endParaRPr lang="en-US"/>
              </a:p>
            </p:txBody>
          </p:sp>
          <p:sp>
            <p:nvSpPr>
              <p:cNvPr id="400" name="Freeform 176"/>
              <p:cNvSpPr>
                <a:spLocks/>
              </p:cNvSpPr>
              <p:nvPr/>
            </p:nvSpPr>
            <p:spPr bwMode="auto">
              <a:xfrm>
                <a:off x="229" y="169"/>
                <a:ext cx="121" cy="43"/>
              </a:xfrm>
              <a:custGeom>
                <a:avLst/>
                <a:gdLst/>
                <a:ahLst/>
                <a:cxnLst>
                  <a:cxn ang="0">
                    <a:pos x="478" y="0"/>
                  </a:cxn>
                  <a:cxn ang="0">
                    <a:pos x="485" y="31"/>
                  </a:cxn>
                  <a:cxn ang="0">
                    <a:pos x="10" y="216"/>
                  </a:cxn>
                  <a:cxn ang="0">
                    <a:pos x="0" y="187"/>
                  </a:cxn>
                  <a:cxn ang="0">
                    <a:pos x="1" y="186"/>
                  </a:cxn>
                  <a:cxn ang="0">
                    <a:pos x="478" y="0"/>
                  </a:cxn>
                </a:cxnLst>
                <a:rect l="0" t="0" r="r" b="b"/>
                <a:pathLst>
                  <a:path w="485" h="216">
                    <a:moveTo>
                      <a:pt x="478" y="0"/>
                    </a:moveTo>
                    <a:lnTo>
                      <a:pt x="485" y="31"/>
                    </a:lnTo>
                    <a:lnTo>
                      <a:pt x="10" y="216"/>
                    </a:lnTo>
                    <a:lnTo>
                      <a:pt x="0" y="187"/>
                    </a:lnTo>
                    <a:lnTo>
                      <a:pt x="1" y="186"/>
                    </a:lnTo>
                    <a:lnTo>
                      <a:pt x="478" y="0"/>
                    </a:lnTo>
                    <a:close/>
                  </a:path>
                </a:pathLst>
              </a:custGeom>
              <a:solidFill>
                <a:srgbClr val="000000"/>
              </a:solidFill>
              <a:ln w="9525">
                <a:noFill/>
                <a:round/>
                <a:headEnd/>
                <a:tailEnd/>
              </a:ln>
            </p:spPr>
            <p:txBody>
              <a:bodyPr/>
              <a:lstStyle/>
              <a:p>
                <a:endParaRPr lang="en-US"/>
              </a:p>
            </p:txBody>
          </p:sp>
          <p:sp>
            <p:nvSpPr>
              <p:cNvPr id="401" name="Freeform 177"/>
              <p:cNvSpPr>
                <a:spLocks/>
              </p:cNvSpPr>
              <p:nvPr/>
            </p:nvSpPr>
            <p:spPr bwMode="auto">
              <a:xfrm>
                <a:off x="163" y="207"/>
                <a:ext cx="68" cy="33"/>
              </a:xfrm>
              <a:custGeom>
                <a:avLst/>
                <a:gdLst/>
                <a:ahLst/>
                <a:cxnLst>
                  <a:cxn ang="0">
                    <a:pos x="264" y="0"/>
                  </a:cxn>
                  <a:cxn ang="0">
                    <a:pos x="274" y="29"/>
                  </a:cxn>
                  <a:cxn ang="0">
                    <a:pos x="12" y="167"/>
                  </a:cxn>
                  <a:cxn ang="0">
                    <a:pos x="0" y="138"/>
                  </a:cxn>
                  <a:cxn ang="0">
                    <a:pos x="1" y="137"/>
                  </a:cxn>
                  <a:cxn ang="0">
                    <a:pos x="264" y="0"/>
                  </a:cxn>
                </a:cxnLst>
                <a:rect l="0" t="0" r="r" b="b"/>
                <a:pathLst>
                  <a:path w="274" h="167">
                    <a:moveTo>
                      <a:pt x="264" y="0"/>
                    </a:moveTo>
                    <a:lnTo>
                      <a:pt x="274" y="29"/>
                    </a:lnTo>
                    <a:lnTo>
                      <a:pt x="12" y="167"/>
                    </a:lnTo>
                    <a:lnTo>
                      <a:pt x="0" y="138"/>
                    </a:lnTo>
                    <a:lnTo>
                      <a:pt x="1" y="137"/>
                    </a:lnTo>
                    <a:lnTo>
                      <a:pt x="264" y="0"/>
                    </a:lnTo>
                    <a:close/>
                  </a:path>
                </a:pathLst>
              </a:custGeom>
              <a:solidFill>
                <a:srgbClr val="000000"/>
              </a:solidFill>
              <a:ln w="9525">
                <a:noFill/>
                <a:round/>
                <a:headEnd/>
                <a:tailEnd/>
              </a:ln>
            </p:spPr>
            <p:txBody>
              <a:bodyPr/>
              <a:lstStyle/>
              <a:p>
                <a:endParaRPr lang="en-US"/>
              </a:p>
            </p:txBody>
          </p:sp>
          <p:sp>
            <p:nvSpPr>
              <p:cNvPr id="402" name="Freeform 178"/>
              <p:cNvSpPr>
                <a:spLocks/>
              </p:cNvSpPr>
              <p:nvPr/>
            </p:nvSpPr>
            <p:spPr bwMode="auto">
              <a:xfrm>
                <a:off x="121" y="234"/>
                <a:ext cx="45" cy="30"/>
              </a:xfrm>
              <a:custGeom>
                <a:avLst/>
                <a:gdLst/>
                <a:ahLst/>
                <a:cxnLst>
                  <a:cxn ang="0">
                    <a:pos x="168" y="0"/>
                  </a:cxn>
                  <a:cxn ang="0">
                    <a:pos x="180" y="29"/>
                  </a:cxn>
                  <a:cxn ang="0">
                    <a:pos x="44" y="124"/>
                  </a:cxn>
                  <a:cxn ang="0">
                    <a:pos x="4" y="148"/>
                  </a:cxn>
                  <a:cxn ang="0">
                    <a:pos x="0" y="118"/>
                  </a:cxn>
                  <a:cxn ang="0">
                    <a:pos x="168" y="0"/>
                  </a:cxn>
                </a:cxnLst>
                <a:rect l="0" t="0" r="r" b="b"/>
                <a:pathLst>
                  <a:path w="180" h="148">
                    <a:moveTo>
                      <a:pt x="168" y="0"/>
                    </a:moveTo>
                    <a:lnTo>
                      <a:pt x="180" y="29"/>
                    </a:lnTo>
                    <a:lnTo>
                      <a:pt x="44" y="124"/>
                    </a:lnTo>
                    <a:lnTo>
                      <a:pt x="4" y="148"/>
                    </a:lnTo>
                    <a:lnTo>
                      <a:pt x="0" y="118"/>
                    </a:lnTo>
                    <a:lnTo>
                      <a:pt x="168" y="0"/>
                    </a:lnTo>
                    <a:close/>
                  </a:path>
                </a:pathLst>
              </a:custGeom>
              <a:solidFill>
                <a:srgbClr val="000000"/>
              </a:solidFill>
              <a:ln w="9525">
                <a:noFill/>
                <a:round/>
                <a:headEnd/>
                <a:tailEnd/>
              </a:ln>
            </p:spPr>
            <p:txBody>
              <a:bodyPr/>
              <a:lstStyle/>
              <a:p>
                <a:endParaRPr lang="en-US"/>
              </a:p>
            </p:txBody>
          </p:sp>
          <p:sp>
            <p:nvSpPr>
              <p:cNvPr id="403" name="Freeform 179"/>
              <p:cNvSpPr>
                <a:spLocks/>
              </p:cNvSpPr>
              <p:nvPr/>
            </p:nvSpPr>
            <p:spPr bwMode="auto">
              <a:xfrm>
                <a:off x="122" y="259"/>
                <a:ext cx="101" cy="25"/>
              </a:xfrm>
              <a:custGeom>
                <a:avLst/>
                <a:gdLst/>
                <a:ahLst/>
                <a:cxnLst>
                  <a:cxn ang="0">
                    <a:pos x="0" y="24"/>
                  </a:cxn>
                  <a:cxn ang="0">
                    <a:pos x="40" y="0"/>
                  </a:cxn>
                  <a:cxn ang="0">
                    <a:pos x="403" y="91"/>
                  </a:cxn>
                  <a:cxn ang="0">
                    <a:pos x="398" y="123"/>
                  </a:cxn>
                  <a:cxn ang="0">
                    <a:pos x="398" y="123"/>
                  </a:cxn>
                  <a:cxn ang="0">
                    <a:pos x="0" y="24"/>
                  </a:cxn>
                </a:cxnLst>
                <a:rect l="0" t="0" r="r" b="b"/>
                <a:pathLst>
                  <a:path w="403" h="123">
                    <a:moveTo>
                      <a:pt x="0" y="24"/>
                    </a:moveTo>
                    <a:lnTo>
                      <a:pt x="40" y="0"/>
                    </a:lnTo>
                    <a:lnTo>
                      <a:pt x="403" y="91"/>
                    </a:lnTo>
                    <a:lnTo>
                      <a:pt x="398" y="123"/>
                    </a:lnTo>
                    <a:lnTo>
                      <a:pt x="398" y="123"/>
                    </a:lnTo>
                    <a:lnTo>
                      <a:pt x="0" y="24"/>
                    </a:lnTo>
                    <a:close/>
                  </a:path>
                </a:pathLst>
              </a:custGeom>
              <a:solidFill>
                <a:srgbClr val="000000"/>
              </a:solidFill>
              <a:ln w="9525">
                <a:noFill/>
                <a:round/>
                <a:headEnd/>
                <a:tailEnd/>
              </a:ln>
            </p:spPr>
            <p:txBody>
              <a:bodyPr/>
              <a:lstStyle/>
              <a:p>
                <a:endParaRPr lang="en-US"/>
              </a:p>
            </p:txBody>
          </p:sp>
          <p:sp>
            <p:nvSpPr>
              <p:cNvPr id="404" name="Freeform 180"/>
              <p:cNvSpPr>
                <a:spLocks/>
              </p:cNvSpPr>
              <p:nvPr/>
            </p:nvSpPr>
            <p:spPr bwMode="auto">
              <a:xfrm>
                <a:off x="222" y="277"/>
                <a:ext cx="116" cy="28"/>
              </a:xfrm>
              <a:custGeom>
                <a:avLst/>
                <a:gdLst/>
                <a:ahLst/>
                <a:cxnLst>
                  <a:cxn ang="0">
                    <a:pos x="0" y="32"/>
                  </a:cxn>
                  <a:cxn ang="0">
                    <a:pos x="5" y="0"/>
                  </a:cxn>
                  <a:cxn ang="0">
                    <a:pos x="467" y="107"/>
                  </a:cxn>
                  <a:cxn ang="0">
                    <a:pos x="468" y="107"/>
                  </a:cxn>
                  <a:cxn ang="0">
                    <a:pos x="462" y="140"/>
                  </a:cxn>
                  <a:cxn ang="0">
                    <a:pos x="0" y="32"/>
                  </a:cxn>
                </a:cxnLst>
                <a:rect l="0" t="0" r="r" b="b"/>
                <a:pathLst>
                  <a:path w="468" h="140">
                    <a:moveTo>
                      <a:pt x="0" y="32"/>
                    </a:moveTo>
                    <a:lnTo>
                      <a:pt x="5" y="0"/>
                    </a:lnTo>
                    <a:lnTo>
                      <a:pt x="467" y="107"/>
                    </a:lnTo>
                    <a:lnTo>
                      <a:pt x="468" y="107"/>
                    </a:lnTo>
                    <a:lnTo>
                      <a:pt x="462" y="140"/>
                    </a:lnTo>
                    <a:lnTo>
                      <a:pt x="0" y="32"/>
                    </a:lnTo>
                    <a:close/>
                  </a:path>
                </a:pathLst>
              </a:custGeom>
              <a:solidFill>
                <a:srgbClr val="000000"/>
              </a:solidFill>
              <a:ln w="9525">
                <a:noFill/>
                <a:round/>
                <a:headEnd/>
                <a:tailEnd/>
              </a:ln>
            </p:spPr>
            <p:txBody>
              <a:bodyPr/>
              <a:lstStyle/>
              <a:p>
                <a:endParaRPr lang="en-US"/>
              </a:p>
            </p:txBody>
          </p:sp>
          <p:sp>
            <p:nvSpPr>
              <p:cNvPr id="405" name="Freeform 181"/>
              <p:cNvSpPr>
                <a:spLocks/>
              </p:cNvSpPr>
              <p:nvPr/>
            </p:nvSpPr>
            <p:spPr bwMode="auto">
              <a:xfrm>
                <a:off x="337" y="299"/>
                <a:ext cx="107" cy="30"/>
              </a:xfrm>
              <a:custGeom>
                <a:avLst/>
                <a:gdLst/>
                <a:ahLst/>
                <a:cxnLst>
                  <a:cxn ang="0">
                    <a:pos x="0" y="33"/>
                  </a:cxn>
                  <a:cxn ang="0">
                    <a:pos x="6" y="0"/>
                  </a:cxn>
                  <a:cxn ang="0">
                    <a:pos x="427" y="118"/>
                  </a:cxn>
                  <a:cxn ang="0">
                    <a:pos x="428" y="118"/>
                  </a:cxn>
                  <a:cxn ang="0">
                    <a:pos x="421" y="150"/>
                  </a:cxn>
                  <a:cxn ang="0">
                    <a:pos x="0" y="33"/>
                  </a:cxn>
                </a:cxnLst>
                <a:rect l="0" t="0" r="r" b="b"/>
                <a:pathLst>
                  <a:path w="428" h="150">
                    <a:moveTo>
                      <a:pt x="0" y="33"/>
                    </a:moveTo>
                    <a:lnTo>
                      <a:pt x="6" y="0"/>
                    </a:lnTo>
                    <a:lnTo>
                      <a:pt x="427" y="118"/>
                    </a:lnTo>
                    <a:lnTo>
                      <a:pt x="428" y="118"/>
                    </a:lnTo>
                    <a:lnTo>
                      <a:pt x="421" y="150"/>
                    </a:lnTo>
                    <a:lnTo>
                      <a:pt x="0" y="33"/>
                    </a:lnTo>
                    <a:close/>
                  </a:path>
                </a:pathLst>
              </a:custGeom>
              <a:solidFill>
                <a:srgbClr val="000000"/>
              </a:solidFill>
              <a:ln w="9525">
                <a:noFill/>
                <a:round/>
                <a:headEnd/>
                <a:tailEnd/>
              </a:ln>
            </p:spPr>
            <p:txBody>
              <a:bodyPr/>
              <a:lstStyle/>
              <a:p>
                <a:endParaRPr lang="en-US"/>
              </a:p>
            </p:txBody>
          </p:sp>
          <p:sp>
            <p:nvSpPr>
              <p:cNvPr id="406" name="Freeform 182"/>
              <p:cNvSpPr>
                <a:spLocks/>
              </p:cNvSpPr>
              <p:nvPr/>
            </p:nvSpPr>
            <p:spPr bwMode="auto">
              <a:xfrm>
                <a:off x="442" y="322"/>
                <a:ext cx="125" cy="38"/>
              </a:xfrm>
              <a:custGeom>
                <a:avLst/>
                <a:gdLst/>
                <a:ahLst/>
                <a:cxnLst>
                  <a:cxn ang="0">
                    <a:pos x="0" y="32"/>
                  </a:cxn>
                  <a:cxn ang="0">
                    <a:pos x="7" y="0"/>
                  </a:cxn>
                  <a:cxn ang="0">
                    <a:pos x="500" y="157"/>
                  </a:cxn>
                  <a:cxn ang="0">
                    <a:pos x="500" y="159"/>
                  </a:cxn>
                  <a:cxn ang="0">
                    <a:pos x="493" y="190"/>
                  </a:cxn>
                  <a:cxn ang="0">
                    <a:pos x="0" y="32"/>
                  </a:cxn>
                </a:cxnLst>
                <a:rect l="0" t="0" r="r" b="b"/>
                <a:pathLst>
                  <a:path w="500" h="190">
                    <a:moveTo>
                      <a:pt x="0" y="32"/>
                    </a:moveTo>
                    <a:lnTo>
                      <a:pt x="7" y="0"/>
                    </a:lnTo>
                    <a:lnTo>
                      <a:pt x="500" y="157"/>
                    </a:lnTo>
                    <a:lnTo>
                      <a:pt x="500" y="159"/>
                    </a:lnTo>
                    <a:lnTo>
                      <a:pt x="493" y="190"/>
                    </a:lnTo>
                    <a:lnTo>
                      <a:pt x="0" y="32"/>
                    </a:lnTo>
                    <a:close/>
                  </a:path>
                </a:pathLst>
              </a:custGeom>
              <a:solidFill>
                <a:srgbClr val="000000"/>
              </a:solidFill>
              <a:ln w="9525">
                <a:noFill/>
                <a:round/>
                <a:headEnd/>
                <a:tailEnd/>
              </a:ln>
            </p:spPr>
            <p:txBody>
              <a:bodyPr/>
              <a:lstStyle/>
              <a:p>
                <a:endParaRPr lang="en-US"/>
              </a:p>
            </p:txBody>
          </p:sp>
          <p:sp>
            <p:nvSpPr>
              <p:cNvPr id="407" name="Freeform 183"/>
              <p:cNvSpPr>
                <a:spLocks/>
              </p:cNvSpPr>
              <p:nvPr/>
            </p:nvSpPr>
            <p:spPr bwMode="auto">
              <a:xfrm>
                <a:off x="566" y="354"/>
                <a:ext cx="141" cy="49"/>
              </a:xfrm>
              <a:custGeom>
                <a:avLst/>
                <a:gdLst/>
                <a:ahLst/>
                <a:cxnLst>
                  <a:cxn ang="0">
                    <a:pos x="0" y="31"/>
                  </a:cxn>
                  <a:cxn ang="0">
                    <a:pos x="7" y="0"/>
                  </a:cxn>
                  <a:cxn ang="0">
                    <a:pos x="565" y="215"/>
                  </a:cxn>
                  <a:cxn ang="0">
                    <a:pos x="566" y="215"/>
                  </a:cxn>
                  <a:cxn ang="0">
                    <a:pos x="556" y="246"/>
                  </a:cxn>
                  <a:cxn ang="0">
                    <a:pos x="0" y="31"/>
                  </a:cxn>
                </a:cxnLst>
                <a:rect l="0" t="0" r="r" b="b"/>
                <a:pathLst>
                  <a:path w="566" h="246">
                    <a:moveTo>
                      <a:pt x="0" y="31"/>
                    </a:moveTo>
                    <a:lnTo>
                      <a:pt x="7" y="0"/>
                    </a:lnTo>
                    <a:lnTo>
                      <a:pt x="565" y="215"/>
                    </a:lnTo>
                    <a:lnTo>
                      <a:pt x="566" y="215"/>
                    </a:lnTo>
                    <a:lnTo>
                      <a:pt x="556" y="246"/>
                    </a:lnTo>
                    <a:lnTo>
                      <a:pt x="0" y="31"/>
                    </a:lnTo>
                    <a:close/>
                  </a:path>
                </a:pathLst>
              </a:custGeom>
              <a:solidFill>
                <a:srgbClr val="000000"/>
              </a:solidFill>
              <a:ln w="9525">
                <a:noFill/>
                <a:round/>
                <a:headEnd/>
                <a:tailEnd/>
              </a:ln>
            </p:spPr>
            <p:txBody>
              <a:bodyPr/>
              <a:lstStyle/>
              <a:p>
                <a:endParaRPr lang="en-US"/>
              </a:p>
            </p:txBody>
          </p:sp>
          <p:sp>
            <p:nvSpPr>
              <p:cNvPr id="408" name="Freeform 184"/>
              <p:cNvSpPr>
                <a:spLocks/>
              </p:cNvSpPr>
              <p:nvPr/>
            </p:nvSpPr>
            <p:spPr bwMode="auto">
              <a:xfrm>
                <a:off x="704" y="397"/>
                <a:ext cx="111" cy="49"/>
              </a:xfrm>
              <a:custGeom>
                <a:avLst/>
                <a:gdLst/>
                <a:ahLst/>
                <a:cxnLst>
                  <a:cxn ang="0">
                    <a:pos x="0" y="31"/>
                  </a:cxn>
                  <a:cxn ang="0">
                    <a:pos x="10" y="0"/>
                  </a:cxn>
                  <a:cxn ang="0">
                    <a:pos x="439" y="217"/>
                  </a:cxn>
                  <a:cxn ang="0">
                    <a:pos x="441" y="218"/>
                  </a:cxn>
                  <a:cxn ang="0">
                    <a:pos x="428" y="246"/>
                  </a:cxn>
                  <a:cxn ang="0">
                    <a:pos x="0" y="31"/>
                  </a:cxn>
                </a:cxnLst>
                <a:rect l="0" t="0" r="r" b="b"/>
                <a:pathLst>
                  <a:path w="441" h="246">
                    <a:moveTo>
                      <a:pt x="0" y="31"/>
                    </a:moveTo>
                    <a:lnTo>
                      <a:pt x="10" y="0"/>
                    </a:lnTo>
                    <a:lnTo>
                      <a:pt x="439" y="217"/>
                    </a:lnTo>
                    <a:lnTo>
                      <a:pt x="441" y="218"/>
                    </a:lnTo>
                    <a:lnTo>
                      <a:pt x="428" y="246"/>
                    </a:lnTo>
                    <a:lnTo>
                      <a:pt x="0" y="31"/>
                    </a:lnTo>
                    <a:close/>
                  </a:path>
                </a:pathLst>
              </a:custGeom>
              <a:solidFill>
                <a:srgbClr val="000000"/>
              </a:solidFill>
              <a:ln w="9525">
                <a:noFill/>
                <a:round/>
                <a:headEnd/>
                <a:tailEnd/>
              </a:ln>
            </p:spPr>
            <p:txBody>
              <a:bodyPr/>
              <a:lstStyle/>
              <a:p>
                <a:endParaRPr lang="en-US"/>
              </a:p>
            </p:txBody>
          </p:sp>
          <p:sp>
            <p:nvSpPr>
              <p:cNvPr id="409" name="Freeform 185"/>
              <p:cNvSpPr>
                <a:spLocks/>
              </p:cNvSpPr>
              <p:nvPr/>
            </p:nvSpPr>
            <p:spPr bwMode="auto">
              <a:xfrm>
                <a:off x="812" y="441"/>
                <a:ext cx="93" cy="62"/>
              </a:xfrm>
              <a:custGeom>
                <a:avLst/>
                <a:gdLst/>
                <a:ahLst/>
                <a:cxnLst>
                  <a:cxn ang="0">
                    <a:pos x="0" y="28"/>
                  </a:cxn>
                  <a:cxn ang="0">
                    <a:pos x="13" y="0"/>
                  </a:cxn>
                  <a:cxn ang="0">
                    <a:pos x="371" y="285"/>
                  </a:cxn>
                  <a:cxn ang="0">
                    <a:pos x="374" y="287"/>
                  </a:cxn>
                  <a:cxn ang="0">
                    <a:pos x="356" y="312"/>
                  </a:cxn>
                  <a:cxn ang="0">
                    <a:pos x="0" y="28"/>
                  </a:cxn>
                </a:cxnLst>
                <a:rect l="0" t="0" r="r" b="b"/>
                <a:pathLst>
                  <a:path w="374" h="312">
                    <a:moveTo>
                      <a:pt x="0" y="28"/>
                    </a:moveTo>
                    <a:lnTo>
                      <a:pt x="13" y="0"/>
                    </a:lnTo>
                    <a:lnTo>
                      <a:pt x="371" y="285"/>
                    </a:lnTo>
                    <a:lnTo>
                      <a:pt x="374" y="287"/>
                    </a:lnTo>
                    <a:lnTo>
                      <a:pt x="356" y="312"/>
                    </a:lnTo>
                    <a:lnTo>
                      <a:pt x="0" y="28"/>
                    </a:lnTo>
                    <a:close/>
                  </a:path>
                </a:pathLst>
              </a:custGeom>
              <a:solidFill>
                <a:srgbClr val="000000"/>
              </a:solidFill>
              <a:ln w="9525">
                <a:noFill/>
                <a:round/>
                <a:headEnd/>
                <a:tailEnd/>
              </a:ln>
            </p:spPr>
            <p:txBody>
              <a:bodyPr/>
              <a:lstStyle/>
              <a:p>
                <a:endParaRPr lang="en-US"/>
              </a:p>
            </p:txBody>
          </p:sp>
          <p:sp>
            <p:nvSpPr>
              <p:cNvPr id="410" name="Freeform 186"/>
              <p:cNvSpPr>
                <a:spLocks/>
              </p:cNvSpPr>
              <p:nvPr/>
            </p:nvSpPr>
            <p:spPr bwMode="auto">
              <a:xfrm>
                <a:off x="901" y="498"/>
                <a:ext cx="66" cy="65"/>
              </a:xfrm>
              <a:custGeom>
                <a:avLst/>
                <a:gdLst/>
                <a:ahLst/>
                <a:cxnLst>
                  <a:cxn ang="0">
                    <a:pos x="0" y="25"/>
                  </a:cxn>
                  <a:cxn ang="0">
                    <a:pos x="18" y="0"/>
                  </a:cxn>
                  <a:cxn ang="0">
                    <a:pos x="265" y="305"/>
                  </a:cxn>
                  <a:cxn ang="0">
                    <a:pos x="268" y="316"/>
                  </a:cxn>
                  <a:cxn ang="0">
                    <a:pos x="242" y="323"/>
                  </a:cxn>
                  <a:cxn ang="0">
                    <a:pos x="0" y="25"/>
                  </a:cxn>
                </a:cxnLst>
                <a:rect l="0" t="0" r="r" b="b"/>
                <a:pathLst>
                  <a:path w="268" h="323">
                    <a:moveTo>
                      <a:pt x="0" y="25"/>
                    </a:moveTo>
                    <a:lnTo>
                      <a:pt x="18" y="0"/>
                    </a:lnTo>
                    <a:lnTo>
                      <a:pt x="265" y="305"/>
                    </a:lnTo>
                    <a:lnTo>
                      <a:pt x="268" y="316"/>
                    </a:lnTo>
                    <a:lnTo>
                      <a:pt x="242" y="323"/>
                    </a:lnTo>
                    <a:lnTo>
                      <a:pt x="0" y="25"/>
                    </a:lnTo>
                    <a:close/>
                  </a:path>
                </a:pathLst>
              </a:custGeom>
              <a:solidFill>
                <a:srgbClr val="000000"/>
              </a:solidFill>
              <a:ln w="9525">
                <a:noFill/>
                <a:round/>
                <a:headEnd/>
                <a:tailEnd/>
              </a:ln>
            </p:spPr>
            <p:txBody>
              <a:bodyPr/>
              <a:lstStyle/>
              <a:p>
                <a:endParaRPr lang="en-US"/>
              </a:p>
            </p:txBody>
          </p:sp>
          <p:sp>
            <p:nvSpPr>
              <p:cNvPr id="411" name="Freeform 187"/>
              <p:cNvSpPr>
                <a:spLocks/>
              </p:cNvSpPr>
              <p:nvPr/>
            </p:nvSpPr>
            <p:spPr bwMode="auto">
              <a:xfrm>
                <a:off x="961" y="561"/>
                <a:ext cx="6" cy="75"/>
              </a:xfrm>
              <a:custGeom>
                <a:avLst/>
                <a:gdLst/>
                <a:ahLst/>
                <a:cxnLst>
                  <a:cxn ang="0">
                    <a:pos x="0" y="7"/>
                  </a:cxn>
                  <a:cxn ang="0">
                    <a:pos x="26" y="0"/>
                  </a:cxn>
                  <a:cxn ang="0">
                    <a:pos x="26" y="374"/>
                  </a:cxn>
                  <a:cxn ang="0">
                    <a:pos x="26" y="375"/>
                  </a:cxn>
                  <a:cxn ang="0">
                    <a:pos x="0" y="374"/>
                  </a:cxn>
                  <a:cxn ang="0">
                    <a:pos x="0" y="7"/>
                  </a:cxn>
                </a:cxnLst>
                <a:rect l="0" t="0" r="r" b="b"/>
                <a:pathLst>
                  <a:path w="26" h="375">
                    <a:moveTo>
                      <a:pt x="0" y="7"/>
                    </a:moveTo>
                    <a:lnTo>
                      <a:pt x="26" y="0"/>
                    </a:lnTo>
                    <a:lnTo>
                      <a:pt x="26" y="374"/>
                    </a:lnTo>
                    <a:lnTo>
                      <a:pt x="26" y="375"/>
                    </a:lnTo>
                    <a:lnTo>
                      <a:pt x="0" y="374"/>
                    </a:lnTo>
                    <a:lnTo>
                      <a:pt x="0" y="7"/>
                    </a:lnTo>
                    <a:close/>
                  </a:path>
                </a:pathLst>
              </a:custGeom>
              <a:solidFill>
                <a:srgbClr val="000000"/>
              </a:solidFill>
              <a:ln w="9525">
                <a:noFill/>
                <a:round/>
                <a:headEnd/>
                <a:tailEnd/>
              </a:ln>
            </p:spPr>
            <p:txBody>
              <a:bodyPr/>
              <a:lstStyle/>
              <a:p>
                <a:endParaRPr lang="en-US"/>
              </a:p>
            </p:txBody>
          </p:sp>
          <p:sp>
            <p:nvSpPr>
              <p:cNvPr id="412" name="Freeform 188"/>
              <p:cNvSpPr>
                <a:spLocks/>
              </p:cNvSpPr>
              <p:nvPr/>
            </p:nvSpPr>
            <p:spPr bwMode="auto">
              <a:xfrm>
                <a:off x="959" y="636"/>
                <a:ext cx="8" cy="40"/>
              </a:xfrm>
              <a:custGeom>
                <a:avLst/>
                <a:gdLst/>
                <a:ahLst/>
                <a:cxnLst>
                  <a:cxn ang="0">
                    <a:pos x="8" y="0"/>
                  </a:cxn>
                  <a:cxn ang="0">
                    <a:pos x="34" y="1"/>
                  </a:cxn>
                  <a:cxn ang="0">
                    <a:pos x="26" y="197"/>
                  </a:cxn>
                  <a:cxn ang="0">
                    <a:pos x="26" y="198"/>
                  </a:cxn>
                  <a:cxn ang="0">
                    <a:pos x="0" y="196"/>
                  </a:cxn>
                  <a:cxn ang="0">
                    <a:pos x="8" y="0"/>
                  </a:cxn>
                </a:cxnLst>
                <a:rect l="0" t="0" r="r" b="b"/>
                <a:pathLst>
                  <a:path w="34" h="198">
                    <a:moveTo>
                      <a:pt x="8" y="0"/>
                    </a:moveTo>
                    <a:lnTo>
                      <a:pt x="34" y="1"/>
                    </a:lnTo>
                    <a:lnTo>
                      <a:pt x="26" y="197"/>
                    </a:lnTo>
                    <a:lnTo>
                      <a:pt x="26" y="198"/>
                    </a:lnTo>
                    <a:lnTo>
                      <a:pt x="0" y="196"/>
                    </a:lnTo>
                    <a:lnTo>
                      <a:pt x="8" y="0"/>
                    </a:lnTo>
                    <a:close/>
                  </a:path>
                </a:pathLst>
              </a:custGeom>
              <a:solidFill>
                <a:srgbClr val="000000"/>
              </a:solidFill>
              <a:ln w="9525">
                <a:noFill/>
                <a:round/>
                <a:headEnd/>
                <a:tailEnd/>
              </a:ln>
            </p:spPr>
            <p:txBody>
              <a:bodyPr/>
              <a:lstStyle/>
              <a:p>
                <a:endParaRPr lang="en-US"/>
              </a:p>
            </p:txBody>
          </p:sp>
          <p:sp>
            <p:nvSpPr>
              <p:cNvPr id="413" name="Freeform 189"/>
              <p:cNvSpPr>
                <a:spLocks/>
              </p:cNvSpPr>
              <p:nvPr/>
            </p:nvSpPr>
            <p:spPr bwMode="auto">
              <a:xfrm>
                <a:off x="953" y="675"/>
                <a:ext cx="12" cy="54"/>
              </a:xfrm>
              <a:custGeom>
                <a:avLst/>
                <a:gdLst/>
                <a:ahLst/>
                <a:cxnLst>
                  <a:cxn ang="0">
                    <a:pos x="23" y="0"/>
                  </a:cxn>
                  <a:cxn ang="0">
                    <a:pos x="49" y="2"/>
                  </a:cxn>
                  <a:cxn ang="0">
                    <a:pos x="26" y="257"/>
                  </a:cxn>
                  <a:cxn ang="0">
                    <a:pos x="21" y="268"/>
                  </a:cxn>
                  <a:cxn ang="0">
                    <a:pos x="0" y="249"/>
                  </a:cxn>
                  <a:cxn ang="0">
                    <a:pos x="23" y="0"/>
                  </a:cxn>
                </a:cxnLst>
                <a:rect l="0" t="0" r="r" b="b"/>
                <a:pathLst>
                  <a:path w="49" h="268">
                    <a:moveTo>
                      <a:pt x="23" y="0"/>
                    </a:moveTo>
                    <a:lnTo>
                      <a:pt x="49" y="2"/>
                    </a:lnTo>
                    <a:lnTo>
                      <a:pt x="26" y="257"/>
                    </a:lnTo>
                    <a:lnTo>
                      <a:pt x="21" y="268"/>
                    </a:lnTo>
                    <a:lnTo>
                      <a:pt x="0" y="249"/>
                    </a:lnTo>
                    <a:lnTo>
                      <a:pt x="23" y="0"/>
                    </a:lnTo>
                    <a:close/>
                  </a:path>
                </a:pathLst>
              </a:custGeom>
              <a:solidFill>
                <a:srgbClr val="000000"/>
              </a:solidFill>
              <a:ln w="9525">
                <a:noFill/>
                <a:round/>
                <a:headEnd/>
                <a:tailEnd/>
              </a:ln>
            </p:spPr>
            <p:txBody>
              <a:bodyPr/>
              <a:lstStyle/>
              <a:p>
                <a:endParaRPr lang="en-US"/>
              </a:p>
            </p:txBody>
          </p:sp>
          <p:sp>
            <p:nvSpPr>
              <p:cNvPr id="414" name="Freeform 190"/>
              <p:cNvSpPr>
                <a:spLocks/>
              </p:cNvSpPr>
              <p:nvPr/>
            </p:nvSpPr>
            <p:spPr bwMode="auto">
              <a:xfrm>
                <a:off x="927" y="725"/>
                <a:ext cx="31" cy="30"/>
              </a:xfrm>
              <a:custGeom>
                <a:avLst/>
                <a:gdLst/>
                <a:ahLst/>
                <a:cxnLst>
                  <a:cxn ang="0">
                    <a:pos x="107" y="0"/>
                  </a:cxn>
                  <a:cxn ang="0">
                    <a:pos x="128" y="19"/>
                  </a:cxn>
                  <a:cxn ang="0">
                    <a:pos x="16" y="147"/>
                  </a:cxn>
                  <a:cxn ang="0">
                    <a:pos x="14" y="149"/>
                  </a:cxn>
                  <a:cxn ang="0">
                    <a:pos x="0" y="121"/>
                  </a:cxn>
                  <a:cxn ang="0">
                    <a:pos x="107" y="0"/>
                  </a:cxn>
                </a:cxnLst>
                <a:rect l="0" t="0" r="r" b="b"/>
                <a:pathLst>
                  <a:path w="128" h="149">
                    <a:moveTo>
                      <a:pt x="107" y="0"/>
                    </a:moveTo>
                    <a:lnTo>
                      <a:pt x="128" y="19"/>
                    </a:lnTo>
                    <a:lnTo>
                      <a:pt x="16" y="147"/>
                    </a:lnTo>
                    <a:lnTo>
                      <a:pt x="14" y="149"/>
                    </a:lnTo>
                    <a:lnTo>
                      <a:pt x="0" y="121"/>
                    </a:lnTo>
                    <a:lnTo>
                      <a:pt x="107" y="0"/>
                    </a:lnTo>
                    <a:close/>
                  </a:path>
                </a:pathLst>
              </a:custGeom>
              <a:solidFill>
                <a:srgbClr val="000000"/>
              </a:solidFill>
              <a:ln w="9525">
                <a:noFill/>
                <a:round/>
                <a:headEnd/>
                <a:tailEnd/>
              </a:ln>
            </p:spPr>
            <p:txBody>
              <a:bodyPr/>
              <a:lstStyle/>
              <a:p>
                <a:endParaRPr lang="en-US"/>
              </a:p>
            </p:txBody>
          </p:sp>
          <p:sp>
            <p:nvSpPr>
              <p:cNvPr id="415" name="Freeform 191"/>
              <p:cNvSpPr>
                <a:spLocks/>
              </p:cNvSpPr>
              <p:nvPr/>
            </p:nvSpPr>
            <p:spPr bwMode="auto">
              <a:xfrm>
                <a:off x="887" y="749"/>
                <a:ext cx="43" cy="28"/>
              </a:xfrm>
              <a:custGeom>
                <a:avLst/>
                <a:gdLst/>
                <a:ahLst/>
                <a:cxnLst>
                  <a:cxn ang="0">
                    <a:pos x="156" y="0"/>
                  </a:cxn>
                  <a:cxn ang="0">
                    <a:pos x="170" y="28"/>
                  </a:cxn>
                  <a:cxn ang="0">
                    <a:pos x="11" y="136"/>
                  </a:cxn>
                  <a:cxn ang="0">
                    <a:pos x="8" y="137"/>
                  </a:cxn>
                  <a:cxn ang="0">
                    <a:pos x="0" y="106"/>
                  </a:cxn>
                  <a:cxn ang="0">
                    <a:pos x="156" y="0"/>
                  </a:cxn>
                </a:cxnLst>
                <a:rect l="0" t="0" r="r" b="b"/>
                <a:pathLst>
                  <a:path w="170" h="137">
                    <a:moveTo>
                      <a:pt x="156" y="0"/>
                    </a:moveTo>
                    <a:lnTo>
                      <a:pt x="170" y="28"/>
                    </a:lnTo>
                    <a:lnTo>
                      <a:pt x="11" y="136"/>
                    </a:lnTo>
                    <a:lnTo>
                      <a:pt x="8" y="137"/>
                    </a:lnTo>
                    <a:lnTo>
                      <a:pt x="0" y="106"/>
                    </a:lnTo>
                    <a:lnTo>
                      <a:pt x="156" y="0"/>
                    </a:lnTo>
                    <a:close/>
                  </a:path>
                </a:pathLst>
              </a:custGeom>
              <a:solidFill>
                <a:srgbClr val="000000"/>
              </a:solidFill>
              <a:ln w="9525">
                <a:noFill/>
                <a:round/>
                <a:headEnd/>
                <a:tailEnd/>
              </a:ln>
            </p:spPr>
            <p:txBody>
              <a:bodyPr/>
              <a:lstStyle/>
              <a:p>
                <a:endParaRPr lang="en-US"/>
              </a:p>
            </p:txBody>
          </p:sp>
          <p:sp>
            <p:nvSpPr>
              <p:cNvPr id="416" name="Freeform 192"/>
              <p:cNvSpPr>
                <a:spLocks/>
              </p:cNvSpPr>
              <p:nvPr/>
            </p:nvSpPr>
            <p:spPr bwMode="auto">
              <a:xfrm>
                <a:off x="840" y="770"/>
                <a:ext cx="49" cy="21"/>
              </a:xfrm>
              <a:custGeom>
                <a:avLst/>
                <a:gdLst/>
                <a:ahLst/>
                <a:cxnLst>
                  <a:cxn ang="0">
                    <a:pos x="190" y="0"/>
                  </a:cxn>
                  <a:cxn ang="0">
                    <a:pos x="198" y="31"/>
                  </a:cxn>
                  <a:cxn ang="0">
                    <a:pos x="7" y="101"/>
                  </a:cxn>
                  <a:cxn ang="0">
                    <a:pos x="6" y="101"/>
                  </a:cxn>
                  <a:cxn ang="0">
                    <a:pos x="0" y="69"/>
                  </a:cxn>
                  <a:cxn ang="0">
                    <a:pos x="190" y="0"/>
                  </a:cxn>
                </a:cxnLst>
                <a:rect l="0" t="0" r="r" b="b"/>
                <a:pathLst>
                  <a:path w="198" h="101">
                    <a:moveTo>
                      <a:pt x="190" y="0"/>
                    </a:moveTo>
                    <a:lnTo>
                      <a:pt x="198" y="31"/>
                    </a:lnTo>
                    <a:lnTo>
                      <a:pt x="7" y="101"/>
                    </a:lnTo>
                    <a:lnTo>
                      <a:pt x="6" y="101"/>
                    </a:lnTo>
                    <a:lnTo>
                      <a:pt x="0" y="69"/>
                    </a:lnTo>
                    <a:lnTo>
                      <a:pt x="190" y="0"/>
                    </a:lnTo>
                    <a:close/>
                  </a:path>
                </a:pathLst>
              </a:custGeom>
              <a:solidFill>
                <a:srgbClr val="000000"/>
              </a:solidFill>
              <a:ln w="9525">
                <a:noFill/>
                <a:round/>
                <a:headEnd/>
                <a:tailEnd/>
              </a:ln>
            </p:spPr>
            <p:txBody>
              <a:bodyPr/>
              <a:lstStyle/>
              <a:p>
                <a:endParaRPr lang="en-US"/>
              </a:p>
            </p:txBody>
          </p:sp>
          <p:sp>
            <p:nvSpPr>
              <p:cNvPr id="417" name="Freeform 193"/>
              <p:cNvSpPr>
                <a:spLocks/>
              </p:cNvSpPr>
              <p:nvPr/>
            </p:nvSpPr>
            <p:spPr bwMode="auto">
              <a:xfrm>
                <a:off x="777" y="784"/>
                <a:ext cx="65" cy="20"/>
              </a:xfrm>
              <a:custGeom>
                <a:avLst/>
                <a:gdLst/>
                <a:ahLst/>
                <a:cxnLst>
                  <a:cxn ang="0">
                    <a:pos x="253" y="0"/>
                  </a:cxn>
                  <a:cxn ang="0">
                    <a:pos x="259" y="32"/>
                  </a:cxn>
                  <a:cxn ang="0">
                    <a:pos x="5" y="100"/>
                  </a:cxn>
                  <a:cxn ang="0">
                    <a:pos x="4" y="101"/>
                  </a:cxn>
                  <a:cxn ang="0">
                    <a:pos x="0" y="68"/>
                  </a:cxn>
                  <a:cxn ang="0">
                    <a:pos x="253" y="0"/>
                  </a:cxn>
                </a:cxnLst>
                <a:rect l="0" t="0" r="r" b="b"/>
                <a:pathLst>
                  <a:path w="259" h="101">
                    <a:moveTo>
                      <a:pt x="253" y="0"/>
                    </a:moveTo>
                    <a:lnTo>
                      <a:pt x="259" y="32"/>
                    </a:lnTo>
                    <a:lnTo>
                      <a:pt x="5" y="100"/>
                    </a:lnTo>
                    <a:lnTo>
                      <a:pt x="4" y="101"/>
                    </a:lnTo>
                    <a:lnTo>
                      <a:pt x="0" y="68"/>
                    </a:lnTo>
                    <a:lnTo>
                      <a:pt x="253" y="0"/>
                    </a:lnTo>
                    <a:close/>
                  </a:path>
                </a:pathLst>
              </a:custGeom>
              <a:solidFill>
                <a:srgbClr val="000000"/>
              </a:solidFill>
              <a:ln w="9525">
                <a:noFill/>
                <a:round/>
                <a:headEnd/>
                <a:tailEnd/>
              </a:ln>
            </p:spPr>
            <p:txBody>
              <a:bodyPr/>
              <a:lstStyle/>
              <a:p>
                <a:endParaRPr lang="en-US"/>
              </a:p>
            </p:txBody>
          </p:sp>
          <p:sp>
            <p:nvSpPr>
              <p:cNvPr id="418" name="Freeform 194"/>
              <p:cNvSpPr>
                <a:spLocks/>
              </p:cNvSpPr>
              <p:nvPr/>
            </p:nvSpPr>
            <p:spPr bwMode="auto">
              <a:xfrm>
                <a:off x="703" y="798"/>
                <a:ext cx="75" cy="16"/>
              </a:xfrm>
              <a:custGeom>
                <a:avLst/>
                <a:gdLst/>
                <a:ahLst/>
                <a:cxnLst>
                  <a:cxn ang="0">
                    <a:pos x="294" y="0"/>
                  </a:cxn>
                  <a:cxn ang="0">
                    <a:pos x="298" y="33"/>
                  </a:cxn>
                  <a:cxn ang="0">
                    <a:pos x="4" y="81"/>
                  </a:cxn>
                  <a:cxn ang="0">
                    <a:pos x="0" y="49"/>
                  </a:cxn>
                  <a:cxn ang="0">
                    <a:pos x="0" y="49"/>
                  </a:cxn>
                  <a:cxn ang="0">
                    <a:pos x="294" y="0"/>
                  </a:cxn>
                </a:cxnLst>
                <a:rect l="0" t="0" r="r" b="b"/>
                <a:pathLst>
                  <a:path w="298" h="81">
                    <a:moveTo>
                      <a:pt x="294" y="0"/>
                    </a:moveTo>
                    <a:lnTo>
                      <a:pt x="298" y="33"/>
                    </a:lnTo>
                    <a:lnTo>
                      <a:pt x="4" y="81"/>
                    </a:lnTo>
                    <a:lnTo>
                      <a:pt x="0" y="49"/>
                    </a:lnTo>
                    <a:lnTo>
                      <a:pt x="0" y="49"/>
                    </a:lnTo>
                    <a:lnTo>
                      <a:pt x="294" y="0"/>
                    </a:lnTo>
                    <a:close/>
                  </a:path>
                </a:pathLst>
              </a:custGeom>
              <a:solidFill>
                <a:srgbClr val="000000"/>
              </a:solidFill>
              <a:ln w="9525">
                <a:noFill/>
                <a:round/>
                <a:headEnd/>
                <a:tailEnd/>
              </a:ln>
            </p:spPr>
            <p:txBody>
              <a:bodyPr/>
              <a:lstStyle/>
              <a:p>
                <a:endParaRPr lang="en-US"/>
              </a:p>
            </p:txBody>
          </p:sp>
          <p:sp>
            <p:nvSpPr>
              <p:cNvPr id="419" name="Freeform 195"/>
              <p:cNvSpPr>
                <a:spLocks/>
              </p:cNvSpPr>
              <p:nvPr/>
            </p:nvSpPr>
            <p:spPr bwMode="auto">
              <a:xfrm>
                <a:off x="624" y="808"/>
                <a:ext cx="80" cy="18"/>
              </a:xfrm>
              <a:custGeom>
                <a:avLst/>
                <a:gdLst/>
                <a:ahLst/>
                <a:cxnLst>
                  <a:cxn ang="0">
                    <a:pos x="318" y="0"/>
                  </a:cxn>
                  <a:cxn ang="0">
                    <a:pos x="322" y="32"/>
                  </a:cxn>
                  <a:cxn ang="0">
                    <a:pos x="3" y="92"/>
                  </a:cxn>
                  <a:cxn ang="0">
                    <a:pos x="3" y="92"/>
                  </a:cxn>
                  <a:cxn ang="0">
                    <a:pos x="0" y="60"/>
                  </a:cxn>
                  <a:cxn ang="0">
                    <a:pos x="318" y="0"/>
                  </a:cxn>
                </a:cxnLst>
                <a:rect l="0" t="0" r="r" b="b"/>
                <a:pathLst>
                  <a:path w="322" h="92">
                    <a:moveTo>
                      <a:pt x="318" y="0"/>
                    </a:moveTo>
                    <a:lnTo>
                      <a:pt x="322" y="32"/>
                    </a:lnTo>
                    <a:lnTo>
                      <a:pt x="3" y="92"/>
                    </a:lnTo>
                    <a:lnTo>
                      <a:pt x="3" y="92"/>
                    </a:lnTo>
                    <a:lnTo>
                      <a:pt x="0" y="60"/>
                    </a:lnTo>
                    <a:lnTo>
                      <a:pt x="318" y="0"/>
                    </a:lnTo>
                    <a:close/>
                  </a:path>
                </a:pathLst>
              </a:custGeom>
              <a:solidFill>
                <a:srgbClr val="000000"/>
              </a:solidFill>
              <a:ln w="9525">
                <a:noFill/>
                <a:round/>
                <a:headEnd/>
                <a:tailEnd/>
              </a:ln>
            </p:spPr>
            <p:txBody>
              <a:bodyPr/>
              <a:lstStyle/>
              <a:p>
                <a:endParaRPr lang="en-US"/>
              </a:p>
            </p:txBody>
          </p:sp>
          <p:sp>
            <p:nvSpPr>
              <p:cNvPr id="420" name="Freeform 196"/>
              <p:cNvSpPr>
                <a:spLocks/>
              </p:cNvSpPr>
              <p:nvPr/>
            </p:nvSpPr>
            <p:spPr bwMode="auto">
              <a:xfrm>
                <a:off x="544" y="820"/>
                <a:ext cx="80" cy="14"/>
              </a:xfrm>
              <a:custGeom>
                <a:avLst/>
                <a:gdLst/>
                <a:ahLst/>
                <a:cxnLst>
                  <a:cxn ang="0">
                    <a:pos x="319" y="0"/>
                  </a:cxn>
                  <a:cxn ang="0">
                    <a:pos x="322" y="32"/>
                  </a:cxn>
                  <a:cxn ang="0">
                    <a:pos x="4" y="71"/>
                  </a:cxn>
                  <a:cxn ang="0">
                    <a:pos x="0" y="38"/>
                  </a:cxn>
                  <a:cxn ang="0">
                    <a:pos x="1" y="38"/>
                  </a:cxn>
                  <a:cxn ang="0">
                    <a:pos x="319" y="0"/>
                  </a:cxn>
                </a:cxnLst>
                <a:rect l="0" t="0" r="r" b="b"/>
                <a:pathLst>
                  <a:path w="322" h="71">
                    <a:moveTo>
                      <a:pt x="319" y="0"/>
                    </a:moveTo>
                    <a:lnTo>
                      <a:pt x="322" y="32"/>
                    </a:lnTo>
                    <a:lnTo>
                      <a:pt x="4" y="71"/>
                    </a:lnTo>
                    <a:lnTo>
                      <a:pt x="0" y="38"/>
                    </a:lnTo>
                    <a:lnTo>
                      <a:pt x="1" y="38"/>
                    </a:lnTo>
                    <a:lnTo>
                      <a:pt x="319" y="0"/>
                    </a:lnTo>
                    <a:close/>
                  </a:path>
                </a:pathLst>
              </a:custGeom>
              <a:solidFill>
                <a:srgbClr val="000000"/>
              </a:solidFill>
              <a:ln w="9525">
                <a:noFill/>
                <a:round/>
                <a:headEnd/>
                <a:tailEnd/>
              </a:ln>
            </p:spPr>
            <p:txBody>
              <a:bodyPr/>
              <a:lstStyle/>
              <a:p>
                <a:endParaRPr lang="en-US"/>
              </a:p>
            </p:txBody>
          </p:sp>
          <p:sp>
            <p:nvSpPr>
              <p:cNvPr id="421" name="Freeform 197"/>
              <p:cNvSpPr>
                <a:spLocks/>
              </p:cNvSpPr>
              <p:nvPr/>
            </p:nvSpPr>
            <p:spPr bwMode="auto">
              <a:xfrm>
                <a:off x="466" y="827"/>
                <a:ext cx="79" cy="21"/>
              </a:xfrm>
              <a:custGeom>
                <a:avLst/>
                <a:gdLst/>
                <a:ahLst/>
                <a:cxnLst>
                  <a:cxn ang="0">
                    <a:pos x="311" y="0"/>
                  </a:cxn>
                  <a:cxn ang="0">
                    <a:pos x="315" y="33"/>
                  </a:cxn>
                  <a:cxn ang="0">
                    <a:pos x="5" y="102"/>
                  </a:cxn>
                  <a:cxn ang="0">
                    <a:pos x="0" y="69"/>
                  </a:cxn>
                  <a:cxn ang="0">
                    <a:pos x="0" y="69"/>
                  </a:cxn>
                  <a:cxn ang="0">
                    <a:pos x="311" y="0"/>
                  </a:cxn>
                </a:cxnLst>
                <a:rect l="0" t="0" r="r" b="b"/>
                <a:pathLst>
                  <a:path w="315" h="102">
                    <a:moveTo>
                      <a:pt x="311" y="0"/>
                    </a:moveTo>
                    <a:lnTo>
                      <a:pt x="315" y="33"/>
                    </a:lnTo>
                    <a:lnTo>
                      <a:pt x="5" y="102"/>
                    </a:lnTo>
                    <a:lnTo>
                      <a:pt x="0" y="69"/>
                    </a:lnTo>
                    <a:lnTo>
                      <a:pt x="0" y="69"/>
                    </a:lnTo>
                    <a:lnTo>
                      <a:pt x="311" y="0"/>
                    </a:lnTo>
                    <a:close/>
                  </a:path>
                </a:pathLst>
              </a:custGeom>
              <a:solidFill>
                <a:srgbClr val="000000"/>
              </a:solidFill>
              <a:ln w="9525">
                <a:noFill/>
                <a:round/>
                <a:headEnd/>
                <a:tailEnd/>
              </a:ln>
            </p:spPr>
            <p:txBody>
              <a:bodyPr/>
              <a:lstStyle/>
              <a:p>
                <a:endParaRPr lang="en-US"/>
              </a:p>
            </p:txBody>
          </p:sp>
          <p:sp>
            <p:nvSpPr>
              <p:cNvPr id="422" name="Freeform 198"/>
              <p:cNvSpPr>
                <a:spLocks/>
              </p:cNvSpPr>
              <p:nvPr/>
            </p:nvSpPr>
            <p:spPr bwMode="auto">
              <a:xfrm>
                <a:off x="396" y="841"/>
                <a:ext cx="72" cy="20"/>
              </a:xfrm>
              <a:custGeom>
                <a:avLst/>
                <a:gdLst/>
                <a:ahLst/>
                <a:cxnLst>
                  <a:cxn ang="0">
                    <a:pos x="281" y="0"/>
                  </a:cxn>
                  <a:cxn ang="0">
                    <a:pos x="286" y="33"/>
                  </a:cxn>
                  <a:cxn ang="0">
                    <a:pos x="8" y="101"/>
                  </a:cxn>
                  <a:cxn ang="0">
                    <a:pos x="0" y="70"/>
                  </a:cxn>
                  <a:cxn ang="0">
                    <a:pos x="2" y="70"/>
                  </a:cxn>
                  <a:cxn ang="0">
                    <a:pos x="281" y="0"/>
                  </a:cxn>
                </a:cxnLst>
                <a:rect l="0" t="0" r="r" b="b"/>
                <a:pathLst>
                  <a:path w="286" h="101">
                    <a:moveTo>
                      <a:pt x="281" y="0"/>
                    </a:moveTo>
                    <a:lnTo>
                      <a:pt x="286" y="33"/>
                    </a:lnTo>
                    <a:lnTo>
                      <a:pt x="8" y="101"/>
                    </a:lnTo>
                    <a:lnTo>
                      <a:pt x="0" y="70"/>
                    </a:lnTo>
                    <a:lnTo>
                      <a:pt x="2" y="70"/>
                    </a:lnTo>
                    <a:lnTo>
                      <a:pt x="281" y="0"/>
                    </a:lnTo>
                    <a:close/>
                  </a:path>
                </a:pathLst>
              </a:custGeom>
              <a:solidFill>
                <a:srgbClr val="000000"/>
              </a:solidFill>
              <a:ln w="9525">
                <a:noFill/>
                <a:round/>
                <a:headEnd/>
                <a:tailEnd/>
              </a:ln>
            </p:spPr>
            <p:txBody>
              <a:bodyPr/>
              <a:lstStyle/>
              <a:p>
                <a:endParaRPr lang="en-US"/>
              </a:p>
            </p:txBody>
          </p:sp>
          <p:sp>
            <p:nvSpPr>
              <p:cNvPr id="423" name="Freeform 199"/>
              <p:cNvSpPr>
                <a:spLocks/>
              </p:cNvSpPr>
              <p:nvPr/>
            </p:nvSpPr>
            <p:spPr bwMode="auto">
              <a:xfrm>
                <a:off x="356" y="855"/>
                <a:ext cx="42" cy="20"/>
              </a:xfrm>
              <a:custGeom>
                <a:avLst/>
                <a:gdLst/>
                <a:ahLst/>
                <a:cxnLst>
                  <a:cxn ang="0">
                    <a:pos x="160" y="0"/>
                  </a:cxn>
                  <a:cxn ang="0">
                    <a:pos x="168" y="31"/>
                  </a:cxn>
                  <a:cxn ang="0">
                    <a:pos x="12" y="99"/>
                  </a:cxn>
                  <a:cxn ang="0">
                    <a:pos x="0" y="70"/>
                  </a:cxn>
                  <a:cxn ang="0">
                    <a:pos x="2" y="69"/>
                  </a:cxn>
                  <a:cxn ang="0">
                    <a:pos x="160" y="0"/>
                  </a:cxn>
                </a:cxnLst>
                <a:rect l="0" t="0" r="r" b="b"/>
                <a:pathLst>
                  <a:path w="168" h="99">
                    <a:moveTo>
                      <a:pt x="160" y="0"/>
                    </a:moveTo>
                    <a:lnTo>
                      <a:pt x="168" y="31"/>
                    </a:lnTo>
                    <a:lnTo>
                      <a:pt x="12" y="99"/>
                    </a:lnTo>
                    <a:lnTo>
                      <a:pt x="0" y="70"/>
                    </a:lnTo>
                    <a:lnTo>
                      <a:pt x="2" y="69"/>
                    </a:lnTo>
                    <a:lnTo>
                      <a:pt x="160" y="0"/>
                    </a:lnTo>
                    <a:close/>
                  </a:path>
                </a:pathLst>
              </a:custGeom>
              <a:solidFill>
                <a:srgbClr val="000000"/>
              </a:solidFill>
              <a:ln w="9525">
                <a:noFill/>
                <a:round/>
                <a:headEnd/>
                <a:tailEnd/>
              </a:ln>
            </p:spPr>
            <p:txBody>
              <a:bodyPr/>
              <a:lstStyle/>
              <a:p>
                <a:endParaRPr lang="en-US"/>
              </a:p>
            </p:txBody>
          </p:sp>
          <p:sp>
            <p:nvSpPr>
              <p:cNvPr id="424" name="Freeform 200"/>
              <p:cNvSpPr>
                <a:spLocks/>
              </p:cNvSpPr>
              <p:nvPr/>
            </p:nvSpPr>
            <p:spPr bwMode="auto">
              <a:xfrm>
                <a:off x="338" y="869"/>
                <a:ext cx="21" cy="16"/>
              </a:xfrm>
              <a:custGeom>
                <a:avLst/>
                <a:gdLst/>
                <a:ahLst/>
                <a:cxnLst>
                  <a:cxn ang="0">
                    <a:pos x="72" y="0"/>
                  </a:cxn>
                  <a:cxn ang="0">
                    <a:pos x="84" y="29"/>
                  </a:cxn>
                  <a:cxn ang="0">
                    <a:pos x="37" y="61"/>
                  </a:cxn>
                  <a:cxn ang="0">
                    <a:pos x="2" y="78"/>
                  </a:cxn>
                  <a:cxn ang="0">
                    <a:pos x="0" y="49"/>
                  </a:cxn>
                  <a:cxn ang="0">
                    <a:pos x="72" y="0"/>
                  </a:cxn>
                </a:cxnLst>
                <a:rect l="0" t="0" r="r" b="b"/>
                <a:pathLst>
                  <a:path w="84" h="78">
                    <a:moveTo>
                      <a:pt x="72" y="0"/>
                    </a:moveTo>
                    <a:lnTo>
                      <a:pt x="84" y="29"/>
                    </a:lnTo>
                    <a:lnTo>
                      <a:pt x="37" y="61"/>
                    </a:lnTo>
                    <a:lnTo>
                      <a:pt x="2" y="78"/>
                    </a:lnTo>
                    <a:lnTo>
                      <a:pt x="0" y="49"/>
                    </a:lnTo>
                    <a:lnTo>
                      <a:pt x="72" y="0"/>
                    </a:lnTo>
                    <a:close/>
                  </a:path>
                </a:pathLst>
              </a:custGeom>
              <a:solidFill>
                <a:srgbClr val="000000"/>
              </a:solidFill>
              <a:ln w="9525">
                <a:noFill/>
                <a:round/>
                <a:headEnd/>
                <a:tailEnd/>
              </a:ln>
            </p:spPr>
            <p:txBody>
              <a:bodyPr/>
              <a:lstStyle/>
              <a:p>
                <a:endParaRPr lang="en-US"/>
              </a:p>
            </p:txBody>
          </p:sp>
          <p:sp>
            <p:nvSpPr>
              <p:cNvPr id="425" name="Freeform 201"/>
              <p:cNvSpPr>
                <a:spLocks/>
              </p:cNvSpPr>
              <p:nvPr/>
            </p:nvSpPr>
            <p:spPr bwMode="auto">
              <a:xfrm>
                <a:off x="338" y="881"/>
                <a:ext cx="60" cy="27"/>
              </a:xfrm>
              <a:custGeom>
                <a:avLst/>
                <a:gdLst/>
                <a:ahLst/>
                <a:cxnLst>
                  <a:cxn ang="0">
                    <a:pos x="0" y="17"/>
                  </a:cxn>
                  <a:cxn ang="0">
                    <a:pos x="35" y="0"/>
                  </a:cxn>
                  <a:cxn ang="0">
                    <a:pos x="239" y="105"/>
                  </a:cxn>
                  <a:cxn ang="0">
                    <a:pos x="230" y="135"/>
                  </a:cxn>
                  <a:cxn ang="0">
                    <a:pos x="230" y="135"/>
                  </a:cxn>
                  <a:cxn ang="0">
                    <a:pos x="0" y="17"/>
                  </a:cxn>
                </a:cxnLst>
                <a:rect l="0" t="0" r="r" b="b"/>
                <a:pathLst>
                  <a:path w="239" h="135">
                    <a:moveTo>
                      <a:pt x="0" y="17"/>
                    </a:moveTo>
                    <a:lnTo>
                      <a:pt x="35" y="0"/>
                    </a:lnTo>
                    <a:lnTo>
                      <a:pt x="239" y="105"/>
                    </a:lnTo>
                    <a:lnTo>
                      <a:pt x="230" y="135"/>
                    </a:lnTo>
                    <a:lnTo>
                      <a:pt x="230" y="135"/>
                    </a:lnTo>
                    <a:lnTo>
                      <a:pt x="0" y="17"/>
                    </a:lnTo>
                    <a:close/>
                  </a:path>
                </a:pathLst>
              </a:custGeom>
              <a:solidFill>
                <a:srgbClr val="000000"/>
              </a:solidFill>
              <a:ln w="9525">
                <a:noFill/>
                <a:round/>
                <a:headEnd/>
                <a:tailEnd/>
              </a:ln>
            </p:spPr>
            <p:txBody>
              <a:bodyPr/>
              <a:lstStyle/>
              <a:p>
                <a:endParaRPr lang="en-US"/>
              </a:p>
            </p:txBody>
          </p:sp>
          <p:sp>
            <p:nvSpPr>
              <p:cNvPr id="426" name="Freeform 202"/>
              <p:cNvSpPr>
                <a:spLocks/>
              </p:cNvSpPr>
              <p:nvPr/>
            </p:nvSpPr>
            <p:spPr bwMode="auto">
              <a:xfrm>
                <a:off x="396" y="902"/>
                <a:ext cx="76" cy="32"/>
              </a:xfrm>
              <a:custGeom>
                <a:avLst/>
                <a:gdLst/>
                <a:ahLst/>
                <a:cxnLst>
                  <a:cxn ang="0">
                    <a:pos x="0" y="30"/>
                  </a:cxn>
                  <a:cxn ang="0">
                    <a:pos x="9" y="0"/>
                  </a:cxn>
                  <a:cxn ang="0">
                    <a:pos x="304" y="128"/>
                  </a:cxn>
                  <a:cxn ang="0">
                    <a:pos x="305" y="128"/>
                  </a:cxn>
                  <a:cxn ang="0">
                    <a:pos x="295" y="157"/>
                  </a:cxn>
                  <a:cxn ang="0">
                    <a:pos x="0" y="30"/>
                  </a:cxn>
                </a:cxnLst>
                <a:rect l="0" t="0" r="r" b="b"/>
                <a:pathLst>
                  <a:path w="305" h="157">
                    <a:moveTo>
                      <a:pt x="0" y="30"/>
                    </a:moveTo>
                    <a:lnTo>
                      <a:pt x="9" y="0"/>
                    </a:lnTo>
                    <a:lnTo>
                      <a:pt x="304" y="128"/>
                    </a:lnTo>
                    <a:lnTo>
                      <a:pt x="305" y="128"/>
                    </a:lnTo>
                    <a:lnTo>
                      <a:pt x="295" y="157"/>
                    </a:lnTo>
                    <a:lnTo>
                      <a:pt x="0" y="30"/>
                    </a:lnTo>
                    <a:close/>
                  </a:path>
                </a:pathLst>
              </a:custGeom>
              <a:solidFill>
                <a:srgbClr val="000000"/>
              </a:solidFill>
              <a:ln w="9525">
                <a:noFill/>
                <a:round/>
                <a:headEnd/>
                <a:tailEnd/>
              </a:ln>
            </p:spPr>
            <p:txBody>
              <a:bodyPr/>
              <a:lstStyle/>
              <a:p>
                <a:endParaRPr lang="en-US"/>
              </a:p>
            </p:txBody>
          </p:sp>
          <p:sp>
            <p:nvSpPr>
              <p:cNvPr id="427" name="Freeform 203"/>
              <p:cNvSpPr>
                <a:spLocks/>
              </p:cNvSpPr>
              <p:nvPr/>
            </p:nvSpPr>
            <p:spPr bwMode="auto">
              <a:xfrm>
                <a:off x="470" y="928"/>
                <a:ext cx="68" cy="33"/>
              </a:xfrm>
              <a:custGeom>
                <a:avLst/>
                <a:gdLst/>
                <a:ahLst/>
                <a:cxnLst>
                  <a:cxn ang="0">
                    <a:pos x="0" y="29"/>
                  </a:cxn>
                  <a:cxn ang="0">
                    <a:pos x="10" y="0"/>
                  </a:cxn>
                  <a:cxn ang="0">
                    <a:pos x="272" y="137"/>
                  </a:cxn>
                  <a:cxn ang="0">
                    <a:pos x="273" y="138"/>
                  </a:cxn>
                  <a:cxn ang="0">
                    <a:pos x="262" y="167"/>
                  </a:cxn>
                  <a:cxn ang="0">
                    <a:pos x="0" y="29"/>
                  </a:cxn>
                </a:cxnLst>
                <a:rect l="0" t="0" r="r" b="b"/>
                <a:pathLst>
                  <a:path w="273" h="167">
                    <a:moveTo>
                      <a:pt x="0" y="29"/>
                    </a:moveTo>
                    <a:lnTo>
                      <a:pt x="10" y="0"/>
                    </a:lnTo>
                    <a:lnTo>
                      <a:pt x="272" y="137"/>
                    </a:lnTo>
                    <a:lnTo>
                      <a:pt x="273" y="138"/>
                    </a:lnTo>
                    <a:lnTo>
                      <a:pt x="262" y="167"/>
                    </a:lnTo>
                    <a:lnTo>
                      <a:pt x="0" y="29"/>
                    </a:lnTo>
                    <a:close/>
                  </a:path>
                </a:pathLst>
              </a:custGeom>
              <a:solidFill>
                <a:srgbClr val="000000"/>
              </a:solidFill>
              <a:ln w="9525">
                <a:noFill/>
                <a:round/>
                <a:headEnd/>
                <a:tailEnd/>
              </a:ln>
            </p:spPr>
            <p:txBody>
              <a:bodyPr/>
              <a:lstStyle/>
              <a:p>
                <a:endParaRPr lang="en-US"/>
              </a:p>
            </p:txBody>
          </p:sp>
          <p:sp>
            <p:nvSpPr>
              <p:cNvPr id="428" name="Freeform 204"/>
              <p:cNvSpPr>
                <a:spLocks/>
              </p:cNvSpPr>
              <p:nvPr/>
            </p:nvSpPr>
            <p:spPr bwMode="auto">
              <a:xfrm>
                <a:off x="535" y="955"/>
                <a:ext cx="67" cy="39"/>
              </a:xfrm>
              <a:custGeom>
                <a:avLst/>
                <a:gdLst/>
                <a:ahLst/>
                <a:cxnLst>
                  <a:cxn ang="0">
                    <a:pos x="0" y="29"/>
                  </a:cxn>
                  <a:cxn ang="0">
                    <a:pos x="11" y="0"/>
                  </a:cxn>
                  <a:cxn ang="0">
                    <a:pos x="266" y="166"/>
                  </a:cxn>
                  <a:cxn ang="0">
                    <a:pos x="268" y="168"/>
                  </a:cxn>
                  <a:cxn ang="0">
                    <a:pos x="253" y="195"/>
                  </a:cxn>
                  <a:cxn ang="0">
                    <a:pos x="0" y="29"/>
                  </a:cxn>
                </a:cxnLst>
                <a:rect l="0" t="0" r="r" b="b"/>
                <a:pathLst>
                  <a:path w="268" h="195">
                    <a:moveTo>
                      <a:pt x="0" y="29"/>
                    </a:moveTo>
                    <a:lnTo>
                      <a:pt x="11" y="0"/>
                    </a:lnTo>
                    <a:lnTo>
                      <a:pt x="266" y="166"/>
                    </a:lnTo>
                    <a:lnTo>
                      <a:pt x="268" y="168"/>
                    </a:lnTo>
                    <a:lnTo>
                      <a:pt x="253" y="195"/>
                    </a:lnTo>
                    <a:lnTo>
                      <a:pt x="0" y="29"/>
                    </a:lnTo>
                    <a:close/>
                  </a:path>
                </a:pathLst>
              </a:custGeom>
              <a:solidFill>
                <a:srgbClr val="000000"/>
              </a:solidFill>
              <a:ln w="9525">
                <a:noFill/>
                <a:round/>
                <a:headEnd/>
                <a:tailEnd/>
              </a:ln>
            </p:spPr>
            <p:txBody>
              <a:bodyPr/>
              <a:lstStyle/>
              <a:p>
                <a:endParaRPr lang="en-US"/>
              </a:p>
            </p:txBody>
          </p:sp>
          <p:sp>
            <p:nvSpPr>
              <p:cNvPr id="429" name="Freeform 205"/>
              <p:cNvSpPr>
                <a:spLocks/>
              </p:cNvSpPr>
              <p:nvPr/>
            </p:nvSpPr>
            <p:spPr bwMode="auto">
              <a:xfrm>
                <a:off x="598" y="989"/>
                <a:ext cx="55" cy="39"/>
              </a:xfrm>
              <a:custGeom>
                <a:avLst/>
                <a:gdLst/>
                <a:ahLst/>
                <a:cxnLst>
                  <a:cxn ang="0">
                    <a:pos x="0" y="27"/>
                  </a:cxn>
                  <a:cxn ang="0">
                    <a:pos x="15" y="0"/>
                  </a:cxn>
                  <a:cxn ang="0">
                    <a:pos x="213" y="167"/>
                  </a:cxn>
                  <a:cxn ang="0">
                    <a:pos x="216" y="170"/>
                  </a:cxn>
                  <a:cxn ang="0">
                    <a:pos x="197" y="193"/>
                  </a:cxn>
                  <a:cxn ang="0">
                    <a:pos x="0" y="27"/>
                  </a:cxn>
                </a:cxnLst>
                <a:rect l="0" t="0" r="r" b="b"/>
                <a:pathLst>
                  <a:path w="216" h="193">
                    <a:moveTo>
                      <a:pt x="0" y="27"/>
                    </a:moveTo>
                    <a:lnTo>
                      <a:pt x="15" y="0"/>
                    </a:lnTo>
                    <a:lnTo>
                      <a:pt x="213" y="167"/>
                    </a:lnTo>
                    <a:lnTo>
                      <a:pt x="216" y="170"/>
                    </a:lnTo>
                    <a:lnTo>
                      <a:pt x="197" y="193"/>
                    </a:lnTo>
                    <a:lnTo>
                      <a:pt x="0" y="27"/>
                    </a:lnTo>
                    <a:close/>
                  </a:path>
                </a:pathLst>
              </a:custGeom>
              <a:solidFill>
                <a:srgbClr val="000000"/>
              </a:solidFill>
              <a:ln w="9525">
                <a:noFill/>
                <a:round/>
                <a:headEnd/>
                <a:tailEnd/>
              </a:ln>
            </p:spPr>
            <p:txBody>
              <a:bodyPr/>
              <a:lstStyle/>
              <a:p>
                <a:endParaRPr lang="en-US"/>
              </a:p>
            </p:txBody>
          </p:sp>
          <p:sp>
            <p:nvSpPr>
              <p:cNvPr id="430" name="Freeform 206"/>
              <p:cNvSpPr>
                <a:spLocks/>
              </p:cNvSpPr>
              <p:nvPr/>
            </p:nvSpPr>
            <p:spPr bwMode="auto">
              <a:xfrm>
                <a:off x="648" y="1023"/>
                <a:ext cx="35" cy="39"/>
              </a:xfrm>
              <a:custGeom>
                <a:avLst/>
                <a:gdLst/>
                <a:ahLst/>
                <a:cxnLst>
                  <a:cxn ang="0">
                    <a:pos x="0" y="23"/>
                  </a:cxn>
                  <a:cxn ang="0">
                    <a:pos x="19" y="0"/>
                  </a:cxn>
                  <a:cxn ang="0">
                    <a:pos x="139" y="176"/>
                  </a:cxn>
                  <a:cxn ang="0">
                    <a:pos x="141" y="184"/>
                  </a:cxn>
                  <a:cxn ang="0">
                    <a:pos x="116" y="195"/>
                  </a:cxn>
                  <a:cxn ang="0">
                    <a:pos x="0" y="23"/>
                  </a:cxn>
                </a:cxnLst>
                <a:rect l="0" t="0" r="r" b="b"/>
                <a:pathLst>
                  <a:path w="141" h="195">
                    <a:moveTo>
                      <a:pt x="0" y="23"/>
                    </a:moveTo>
                    <a:lnTo>
                      <a:pt x="19" y="0"/>
                    </a:lnTo>
                    <a:lnTo>
                      <a:pt x="139" y="176"/>
                    </a:lnTo>
                    <a:lnTo>
                      <a:pt x="141" y="184"/>
                    </a:lnTo>
                    <a:lnTo>
                      <a:pt x="116" y="195"/>
                    </a:lnTo>
                    <a:lnTo>
                      <a:pt x="0" y="23"/>
                    </a:lnTo>
                    <a:close/>
                  </a:path>
                </a:pathLst>
              </a:custGeom>
              <a:solidFill>
                <a:srgbClr val="000000"/>
              </a:solidFill>
              <a:ln w="9525">
                <a:noFill/>
                <a:round/>
                <a:headEnd/>
                <a:tailEnd/>
              </a:ln>
            </p:spPr>
            <p:txBody>
              <a:bodyPr/>
              <a:lstStyle/>
              <a:p>
                <a:endParaRPr lang="en-US"/>
              </a:p>
            </p:txBody>
          </p:sp>
          <p:sp>
            <p:nvSpPr>
              <p:cNvPr id="431" name="Freeform 207"/>
              <p:cNvSpPr>
                <a:spLocks/>
              </p:cNvSpPr>
              <p:nvPr/>
            </p:nvSpPr>
            <p:spPr bwMode="auto">
              <a:xfrm>
                <a:off x="677" y="1060"/>
                <a:ext cx="16" cy="50"/>
              </a:xfrm>
              <a:custGeom>
                <a:avLst/>
                <a:gdLst/>
                <a:ahLst/>
                <a:cxnLst>
                  <a:cxn ang="0">
                    <a:pos x="0" y="11"/>
                  </a:cxn>
                  <a:cxn ang="0">
                    <a:pos x="25" y="0"/>
                  </a:cxn>
                  <a:cxn ang="0">
                    <a:pos x="65" y="246"/>
                  </a:cxn>
                  <a:cxn ang="0">
                    <a:pos x="65" y="249"/>
                  </a:cxn>
                  <a:cxn ang="0">
                    <a:pos x="39" y="251"/>
                  </a:cxn>
                  <a:cxn ang="0">
                    <a:pos x="0" y="11"/>
                  </a:cxn>
                </a:cxnLst>
                <a:rect l="0" t="0" r="r" b="b"/>
                <a:pathLst>
                  <a:path w="65" h="251">
                    <a:moveTo>
                      <a:pt x="0" y="11"/>
                    </a:moveTo>
                    <a:lnTo>
                      <a:pt x="25" y="0"/>
                    </a:lnTo>
                    <a:lnTo>
                      <a:pt x="65" y="246"/>
                    </a:lnTo>
                    <a:lnTo>
                      <a:pt x="65" y="249"/>
                    </a:lnTo>
                    <a:lnTo>
                      <a:pt x="39" y="251"/>
                    </a:lnTo>
                    <a:lnTo>
                      <a:pt x="0" y="11"/>
                    </a:lnTo>
                    <a:close/>
                  </a:path>
                </a:pathLst>
              </a:custGeom>
              <a:solidFill>
                <a:srgbClr val="000000"/>
              </a:solidFill>
              <a:ln w="9525">
                <a:noFill/>
                <a:round/>
                <a:headEnd/>
                <a:tailEnd/>
              </a:ln>
            </p:spPr>
            <p:txBody>
              <a:bodyPr/>
              <a:lstStyle/>
              <a:p>
                <a:endParaRPr lang="en-US"/>
              </a:p>
            </p:txBody>
          </p:sp>
          <p:sp>
            <p:nvSpPr>
              <p:cNvPr id="432" name="Freeform 208"/>
              <p:cNvSpPr>
                <a:spLocks/>
              </p:cNvSpPr>
              <p:nvPr/>
            </p:nvSpPr>
            <p:spPr bwMode="auto">
              <a:xfrm>
                <a:off x="686" y="1110"/>
                <a:ext cx="9" cy="39"/>
              </a:xfrm>
              <a:custGeom>
                <a:avLst/>
                <a:gdLst/>
                <a:ahLst/>
                <a:cxnLst>
                  <a:cxn ang="0">
                    <a:pos x="0" y="2"/>
                  </a:cxn>
                  <a:cxn ang="0">
                    <a:pos x="26" y="0"/>
                  </a:cxn>
                  <a:cxn ang="0">
                    <a:pos x="34" y="195"/>
                  </a:cxn>
                  <a:cxn ang="0">
                    <a:pos x="34" y="197"/>
                  </a:cxn>
                  <a:cxn ang="0">
                    <a:pos x="8" y="197"/>
                  </a:cxn>
                  <a:cxn ang="0">
                    <a:pos x="0" y="2"/>
                  </a:cxn>
                </a:cxnLst>
                <a:rect l="0" t="0" r="r" b="b"/>
                <a:pathLst>
                  <a:path w="34" h="197">
                    <a:moveTo>
                      <a:pt x="0" y="2"/>
                    </a:moveTo>
                    <a:lnTo>
                      <a:pt x="26" y="0"/>
                    </a:lnTo>
                    <a:lnTo>
                      <a:pt x="34" y="195"/>
                    </a:lnTo>
                    <a:lnTo>
                      <a:pt x="34" y="197"/>
                    </a:lnTo>
                    <a:lnTo>
                      <a:pt x="8" y="197"/>
                    </a:lnTo>
                    <a:lnTo>
                      <a:pt x="0" y="2"/>
                    </a:lnTo>
                    <a:close/>
                  </a:path>
                </a:pathLst>
              </a:custGeom>
              <a:solidFill>
                <a:srgbClr val="000000"/>
              </a:solidFill>
              <a:ln w="9525">
                <a:noFill/>
                <a:round/>
                <a:headEnd/>
                <a:tailEnd/>
              </a:ln>
            </p:spPr>
            <p:txBody>
              <a:bodyPr/>
              <a:lstStyle/>
              <a:p>
                <a:endParaRPr lang="en-US"/>
              </a:p>
            </p:txBody>
          </p:sp>
          <p:sp>
            <p:nvSpPr>
              <p:cNvPr id="433" name="Freeform 209"/>
              <p:cNvSpPr>
                <a:spLocks/>
              </p:cNvSpPr>
              <p:nvPr/>
            </p:nvSpPr>
            <p:spPr bwMode="auto">
              <a:xfrm>
                <a:off x="688" y="1149"/>
                <a:ext cx="7" cy="35"/>
              </a:xfrm>
              <a:custGeom>
                <a:avLst/>
                <a:gdLst/>
                <a:ahLst/>
                <a:cxnLst>
                  <a:cxn ang="0">
                    <a:pos x="0" y="0"/>
                  </a:cxn>
                  <a:cxn ang="0">
                    <a:pos x="26" y="0"/>
                  </a:cxn>
                  <a:cxn ang="0">
                    <a:pos x="26" y="177"/>
                  </a:cxn>
                  <a:cxn ang="0">
                    <a:pos x="26" y="177"/>
                  </a:cxn>
                  <a:cxn ang="0">
                    <a:pos x="0" y="175"/>
                  </a:cxn>
                  <a:cxn ang="0">
                    <a:pos x="0" y="0"/>
                  </a:cxn>
                </a:cxnLst>
                <a:rect l="0" t="0" r="r" b="b"/>
                <a:pathLst>
                  <a:path w="26" h="177">
                    <a:moveTo>
                      <a:pt x="0" y="0"/>
                    </a:moveTo>
                    <a:lnTo>
                      <a:pt x="26" y="0"/>
                    </a:lnTo>
                    <a:lnTo>
                      <a:pt x="26" y="177"/>
                    </a:lnTo>
                    <a:lnTo>
                      <a:pt x="26" y="177"/>
                    </a:lnTo>
                    <a:lnTo>
                      <a:pt x="0" y="175"/>
                    </a:lnTo>
                    <a:lnTo>
                      <a:pt x="0" y="0"/>
                    </a:lnTo>
                    <a:close/>
                  </a:path>
                </a:pathLst>
              </a:custGeom>
              <a:solidFill>
                <a:srgbClr val="000000"/>
              </a:solidFill>
              <a:ln w="9525">
                <a:noFill/>
                <a:round/>
                <a:headEnd/>
                <a:tailEnd/>
              </a:ln>
            </p:spPr>
            <p:txBody>
              <a:bodyPr/>
              <a:lstStyle/>
              <a:p>
                <a:endParaRPr lang="en-US"/>
              </a:p>
            </p:txBody>
          </p:sp>
          <p:sp>
            <p:nvSpPr>
              <p:cNvPr id="434" name="Freeform 210"/>
              <p:cNvSpPr>
                <a:spLocks/>
              </p:cNvSpPr>
              <p:nvPr/>
            </p:nvSpPr>
            <p:spPr bwMode="auto">
              <a:xfrm>
                <a:off x="686" y="1184"/>
                <a:ext cx="9" cy="44"/>
              </a:xfrm>
              <a:custGeom>
                <a:avLst/>
                <a:gdLst/>
                <a:ahLst/>
                <a:cxnLst>
                  <a:cxn ang="0">
                    <a:pos x="8" y="0"/>
                  </a:cxn>
                  <a:cxn ang="0">
                    <a:pos x="34" y="2"/>
                  </a:cxn>
                  <a:cxn ang="0">
                    <a:pos x="26" y="218"/>
                  </a:cxn>
                  <a:cxn ang="0">
                    <a:pos x="26" y="221"/>
                  </a:cxn>
                  <a:cxn ang="0">
                    <a:pos x="0" y="216"/>
                  </a:cxn>
                  <a:cxn ang="0">
                    <a:pos x="8" y="0"/>
                  </a:cxn>
                </a:cxnLst>
                <a:rect l="0" t="0" r="r" b="b"/>
                <a:pathLst>
                  <a:path w="34" h="221">
                    <a:moveTo>
                      <a:pt x="8" y="0"/>
                    </a:moveTo>
                    <a:lnTo>
                      <a:pt x="34" y="2"/>
                    </a:lnTo>
                    <a:lnTo>
                      <a:pt x="26" y="218"/>
                    </a:lnTo>
                    <a:lnTo>
                      <a:pt x="26" y="221"/>
                    </a:lnTo>
                    <a:lnTo>
                      <a:pt x="0" y="216"/>
                    </a:lnTo>
                    <a:lnTo>
                      <a:pt x="8" y="0"/>
                    </a:lnTo>
                    <a:close/>
                  </a:path>
                </a:pathLst>
              </a:custGeom>
              <a:solidFill>
                <a:srgbClr val="000000"/>
              </a:solidFill>
              <a:ln w="9525">
                <a:noFill/>
                <a:round/>
                <a:headEnd/>
                <a:tailEnd/>
              </a:ln>
            </p:spPr>
            <p:txBody>
              <a:bodyPr/>
              <a:lstStyle/>
              <a:p>
                <a:endParaRPr lang="en-US"/>
              </a:p>
            </p:txBody>
          </p:sp>
        </p:grpSp>
        <p:grpSp>
          <p:nvGrpSpPr>
            <p:cNvPr id="12" name="Group 211"/>
            <p:cNvGrpSpPr>
              <a:grpSpLocks/>
            </p:cNvGrpSpPr>
            <p:nvPr/>
          </p:nvGrpSpPr>
          <p:grpSpPr bwMode="auto">
            <a:xfrm>
              <a:off x="0" y="95"/>
              <a:ext cx="1189" cy="1469"/>
              <a:chOff x="0" y="95"/>
              <a:chExt cx="1189" cy="1469"/>
            </a:xfrm>
          </p:grpSpPr>
          <p:sp>
            <p:nvSpPr>
              <p:cNvPr id="35" name="Freeform 212"/>
              <p:cNvSpPr>
                <a:spLocks/>
              </p:cNvSpPr>
              <p:nvPr/>
            </p:nvSpPr>
            <p:spPr bwMode="auto">
              <a:xfrm>
                <a:off x="681" y="1227"/>
                <a:ext cx="12" cy="34"/>
              </a:xfrm>
              <a:custGeom>
                <a:avLst/>
                <a:gdLst/>
                <a:ahLst/>
                <a:cxnLst>
                  <a:cxn ang="0">
                    <a:pos x="23" y="0"/>
                  </a:cxn>
                  <a:cxn ang="0">
                    <a:pos x="49" y="5"/>
                  </a:cxn>
                  <a:cxn ang="0">
                    <a:pos x="25" y="162"/>
                  </a:cxn>
                  <a:cxn ang="0">
                    <a:pos x="23" y="168"/>
                  </a:cxn>
                  <a:cxn ang="0">
                    <a:pos x="0" y="152"/>
                  </a:cxn>
                  <a:cxn ang="0">
                    <a:pos x="23" y="0"/>
                  </a:cxn>
                </a:cxnLst>
                <a:rect l="0" t="0" r="r" b="b"/>
                <a:pathLst>
                  <a:path w="49" h="168">
                    <a:moveTo>
                      <a:pt x="23" y="0"/>
                    </a:moveTo>
                    <a:lnTo>
                      <a:pt x="49" y="5"/>
                    </a:lnTo>
                    <a:lnTo>
                      <a:pt x="25" y="162"/>
                    </a:lnTo>
                    <a:lnTo>
                      <a:pt x="23" y="168"/>
                    </a:lnTo>
                    <a:lnTo>
                      <a:pt x="0" y="152"/>
                    </a:lnTo>
                    <a:lnTo>
                      <a:pt x="23" y="0"/>
                    </a:lnTo>
                    <a:close/>
                  </a:path>
                </a:pathLst>
              </a:custGeom>
              <a:solidFill>
                <a:srgbClr val="000000"/>
              </a:solidFill>
              <a:ln w="9525">
                <a:noFill/>
                <a:round/>
                <a:headEnd/>
                <a:tailEnd/>
              </a:ln>
            </p:spPr>
            <p:txBody>
              <a:bodyPr/>
              <a:lstStyle/>
              <a:p>
                <a:endParaRPr lang="en-US"/>
              </a:p>
            </p:txBody>
          </p:sp>
          <p:sp>
            <p:nvSpPr>
              <p:cNvPr id="36" name="Freeform 213"/>
              <p:cNvSpPr>
                <a:spLocks/>
              </p:cNvSpPr>
              <p:nvPr/>
            </p:nvSpPr>
            <p:spPr bwMode="auto">
              <a:xfrm>
                <a:off x="655" y="1258"/>
                <a:ext cx="31" cy="37"/>
              </a:xfrm>
              <a:custGeom>
                <a:avLst/>
                <a:gdLst/>
                <a:ahLst/>
                <a:cxnLst>
                  <a:cxn ang="0">
                    <a:pos x="102" y="0"/>
                  </a:cxn>
                  <a:cxn ang="0">
                    <a:pos x="125" y="16"/>
                  </a:cxn>
                  <a:cxn ang="0">
                    <a:pos x="21" y="183"/>
                  </a:cxn>
                  <a:cxn ang="0">
                    <a:pos x="20" y="185"/>
                  </a:cxn>
                  <a:cxn ang="0">
                    <a:pos x="0" y="162"/>
                  </a:cxn>
                  <a:cxn ang="0">
                    <a:pos x="102" y="0"/>
                  </a:cxn>
                </a:cxnLst>
                <a:rect l="0" t="0" r="r" b="b"/>
                <a:pathLst>
                  <a:path w="125" h="185">
                    <a:moveTo>
                      <a:pt x="102" y="0"/>
                    </a:moveTo>
                    <a:lnTo>
                      <a:pt x="125" y="16"/>
                    </a:lnTo>
                    <a:lnTo>
                      <a:pt x="21" y="183"/>
                    </a:lnTo>
                    <a:lnTo>
                      <a:pt x="20" y="185"/>
                    </a:lnTo>
                    <a:lnTo>
                      <a:pt x="0" y="162"/>
                    </a:lnTo>
                    <a:lnTo>
                      <a:pt x="102" y="0"/>
                    </a:lnTo>
                    <a:close/>
                  </a:path>
                </a:pathLst>
              </a:custGeom>
              <a:solidFill>
                <a:srgbClr val="000000"/>
              </a:solidFill>
              <a:ln w="9525">
                <a:noFill/>
                <a:round/>
                <a:headEnd/>
                <a:tailEnd/>
              </a:ln>
            </p:spPr>
            <p:txBody>
              <a:bodyPr/>
              <a:lstStyle/>
              <a:p>
                <a:endParaRPr lang="en-US"/>
              </a:p>
            </p:txBody>
          </p:sp>
          <p:sp>
            <p:nvSpPr>
              <p:cNvPr id="37" name="Freeform 214"/>
              <p:cNvSpPr>
                <a:spLocks/>
              </p:cNvSpPr>
              <p:nvPr/>
            </p:nvSpPr>
            <p:spPr bwMode="auto">
              <a:xfrm>
                <a:off x="631" y="1290"/>
                <a:ext cx="29" cy="28"/>
              </a:xfrm>
              <a:custGeom>
                <a:avLst/>
                <a:gdLst/>
                <a:ahLst/>
                <a:cxnLst>
                  <a:cxn ang="0">
                    <a:pos x="98" y="0"/>
                  </a:cxn>
                  <a:cxn ang="0">
                    <a:pos x="118" y="23"/>
                  </a:cxn>
                  <a:cxn ang="0">
                    <a:pos x="25" y="138"/>
                  </a:cxn>
                  <a:cxn ang="0">
                    <a:pos x="0" y="124"/>
                  </a:cxn>
                  <a:cxn ang="0">
                    <a:pos x="4" y="118"/>
                  </a:cxn>
                  <a:cxn ang="0">
                    <a:pos x="98" y="0"/>
                  </a:cxn>
                </a:cxnLst>
                <a:rect l="0" t="0" r="r" b="b"/>
                <a:pathLst>
                  <a:path w="118" h="138">
                    <a:moveTo>
                      <a:pt x="98" y="0"/>
                    </a:moveTo>
                    <a:lnTo>
                      <a:pt x="118" y="23"/>
                    </a:lnTo>
                    <a:lnTo>
                      <a:pt x="25" y="138"/>
                    </a:lnTo>
                    <a:lnTo>
                      <a:pt x="0" y="124"/>
                    </a:lnTo>
                    <a:lnTo>
                      <a:pt x="4" y="118"/>
                    </a:lnTo>
                    <a:lnTo>
                      <a:pt x="98" y="0"/>
                    </a:lnTo>
                    <a:close/>
                  </a:path>
                </a:pathLst>
              </a:custGeom>
              <a:solidFill>
                <a:srgbClr val="000000"/>
              </a:solidFill>
              <a:ln w="9525">
                <a:noFill/>
                <a:round/>
                <a:headEnd/>
                <a:tailEnd/>
              </a:ln>
            </p:spPr>
            <p:txBody>
              <a:bodyPr/>
              <a:lstStyle/>
              <a:p>
                <a:endParaRPr lang="en-US"/>
              </a:p>
            </p:txBody>
          </p:sp>
          <p:sp>
            <p:nvSpPr>
              <p:cNvPr id="38" name="Freeform 215"/>
              <p:cNvSpPr>
                <a:spLocks/>
              </p:cNvSpPr>
              <p:nvPr/>
            </p:nvSpPr>
            <p:spPr bwMode="auto">
              <a:xfrm>
                <a:off x="623" y="1315"/>
                <a:ext cx="14" cy="27"/>
              </a:xfrm>
              <a:custGeom>
                <a:avLst/>
                <a:gdLst/>
                <a:ahLst/>
                <a:cxnLst>
                  <a:cxn ang="0">
                    <a:pos x="31" y="0"/>
                  </a:cxn>
                  <a:cxn ang="0">
                    <a:pos x="56" y="14"/>
                  </a:cxn>
                  <a:cxn ang="0">
                    <a:pos x="26" y="133"/>
                  </a:cxn>
                  <a:cxn ang="0">
                    <a:pos x="0" y="138"/>
                  </a:cxn>
                  <a:cxn ang="0">
                    <a:pos x="0" y="129"/>
                  </a:cxn>
                  <a:cxn ang="0">
                    <a:pos x="31" y="0"/>
                  </a:cxn>
                </a:cxnLst>
                <a:rect l="0" t="0" r="r" b="b"/>
                <a:pathLst>
                  <a:path w="56" h="138">
                    <a:moveTo>
                      <a:pt x="31" y="0"/>
                    </a:moveTo>
                    <a:lnTo>
                      <a:pt x="56" y="14"/>
                    </a:lnTo>
                    <a:lnTo>
                      <a:pt x="26" y="133"/>
                    </a:lnTo>
                    <a:lnTo>
                      <a:pt x="0" y="138"/>
                    </a:lnTo>
                    <a:lnTo>
                      <a:pt x="0" y="129"/>
                    </a:lnTo>
                    <a:lnTo>
                      <a:pt x="31" y="0"/>
                    </a:lnTo>
                    <a:close/>
                  </a:path>
                </a:pathLst>
              </a:custGeom>
              <a:solidFill>
                <a:srgbClr val="000000"/>
              </a:solidFill>
              <a:ln w="9525">
                <a:noFill/>
                <a:round/>
                <a:headEnd/>
                <a:tailEnd/>
              </a:ln>
            </p:spPr>
            <p:txBody>
              <a:bodyPr/>
              <a:lstStyle/>
              <a:p>
                <a:endParaRPr lang="en-US"/>
              </a:p>
            </p:txBody>
          </p:sp>
          <p:sp>
            <p:nvSpPr>
              <p:cNvPr id="39" name="Freeform 216"/>
              <p:cNvSpPr>
                <a:spLocks/>
              </p:cNvSpPr>
              <p:nvPr/>
            </p:nvSpPr>
            <p:spPr bwMode="auto">
              <a:xfrm>
                <a:off x="623" y="1341"/>
                <a:ext cx="14" cy="28"/>
              </a:xfrm>
              <a:custGeom>
                <a:avLst/>
                <a:gdLst/>
                <a:ahLst/>
                <a:cxnLst>
                  <a:cxn ang="0">
                    <a:pos x="0" y="5"/>
                  </a:cxn>
                  <a:cxn ang="0">
                    <a:pos x="26" y="0"/>
                  </a:cxn>
                  <a:cxn ang="0">
                    <a:pos x="56" y="121"/>
                  </a:cxn>
                  <a:cxn ang="0">
                    <a:pos x="33" y="136"/>
                  </a:cxn>
                  <a:cxn ang="0">
                    <a:pos x="31" y="133"/>
                  </a:cxn>
                  <a:cxn ang="0">
                    <a:pos x="0" y="5"/>
                  </a:cxn>
                </a:cxnLst>
                <a:rect l="0" t="0" r="r" b="b"/>
                <a:pathLst>
                  <a:path w="56" h="136">
                    <a:moveTo>
                      <a:pt x="0" y="5"/>
                    </a:moveTo>
                    <a:lnTo>
                      <a:pt x="26" y="0"/>
                    </a:lnTo>
                    <a:lnTo>
                      <a:pt x="56" y="121"/>
                    </a:lnTo>
                    <a:lnTo>
                      <a:pt x="33" y="136"/>
                    </a:lnTo>
                    <a:lnTo>
                      <a:pt x="31" y="133"/>
                    </a:lnTo>
                    <a:lnTo>
                      <a:pt x="0" y="5"/>
                    </a:lnTo>
                    <a:close/>
                  </a:path>
                </a:pathLst>
              </a:custGeom>
              <a:solidFill>
                <a:srgbClr val="000000"/>
              </a:solidFill>
              <a:ln w="9525">
                <a:noFill/>
                <a:round/>
                <a:headEnd/>
                <a:tailEnd/>
              </a:ln>
            </p:spPr>
            <p:txBody>
              <a:bodyPr/>
              <a:lstStyle/>
              <a:p>
                <a:endParaRPr lang="en-US"/>
              </a:p>
            </p:txBody>
          </p:sp>
          <p:sp>
            <p:nvSpPr>
              <p:cNvPr id="40" name="Freeform 217"/>
              <p:cNvSpPr>
                <a:spLocks/>
              </p:cNvSpPr>
              <p:nvPr/>
            </p:nvSpPr>
            <p:spPr bwMode="auto">
              <a:xfrm>
                <a:off x="631" y="1366"/>
                <a:ext cx="22" cy="30"/>
              </a:xfrm>
              <a:custGeom>
                <a:avLst/>
                <a:gdLst/>
                <a:ahLst/>
                <a:cxnLst>
                  <a:cxn ang="0">
                    <a:pos x="0" y="15"/>
                  </a:cxn>
                  <a:cxn ang="0">
                    <a:pos x="23" y="0"/>
                  </a:cxn>
                  <a:cxn ang="0">
                    <a:pos x="86" y="136"/>
                  </a:cxn>
                  <a:cxn ang="0">
                    <a:pos x="87" y="140"/>
                  </a:cxn>
                  <a:cxn ang="0">
                    <a:pos x="62" y="151"/>
                  </a:cxn>
                  <a:cxn ang="0">
                    <a:pos x="0" y="15"/>
                  </a:cxn>
                </a:cxnLst>
                <a:rect l="0" t="0" r="r" b="b"/>
                <a:pathLst>
                  <a:path w="87" h="151">
                    <a:moveTo>
                      <a:pt x="0" y="15"/>
                    </a:moveTo>
                    <a:lnTo>
                      <a:pt x="23" y="0"/>
                    </a:lnTo>
                    <a:lnTo>
                      <a:pt x="86" y="136"/>
                    </a:lnTo>
                    <a:lnTo>
                      <a:pt x="87" y="140"/>
                    </a:lnTo>
                    <a:lnTo>
                      <a:pt x="62" y="151"/>
                    </a:lnTo>
                    <a:lnTo>
                      <a:pt x="0" y="15"/>
                    </a:lnTo>
                    <a:close/>
                  </a:path>
                </a:pathLst>
              </a:custGeom>
              <a:solidFill>
                <a:srgbClr val="000000"/>
              </a:solidFill>
              <a:ln w="9525">
                <a:noFill/>
                <a:round/>
                <a:headEnd/>
                <a:tailEnd/>
              </a:ln>
            </p:spPr>
            <p:txBody>
              <a:bodyPr/>
              <a:lstStyle/>
              <a:p>
                <a:endParaRPr lang="en-US"/>
              </a:p>
            </p:txBody>
          </p:sp>
          <p:sp>
            <p:nvSpPr>
              <p:cNvPr id="41" name="Freeform 218"/>
              <p:cNvSpPr>
                <a:spLocks/>
              </p:cNvSpPr>
              <p:nvPr/>
            </p:nvSpPr>
            <p:spPr bwMode="auto">
              <a:xfrm>
                <a:off x="647" y="1394"/>
                <a:ext cx="14" cy="26"/>
              </a:xfrm>
              <a:custGeom>
                <a:avLst/>
                <a:gdLst/>
                <a:ahLst/>
                <a:cxnLst>
                  <a:cxn ang="0">
                    <a:pos x="0" y="11"/>
                  </a:cxn>
                  <a:cxn ang="0">
                    <a:pos x="25" y="0"/>
                  </a:cxn>
                  <a:cxn ang="0">
                    <a:pos x="57" y="128"/>
                  </a:cxn>
                  <a:cxn ang="0">
                    <a:pos x="57" y="134"/>
                  </a:cxn>
                  <a:cxn ang="0">
                    <a:pos x="31" y="134"/>
                  </a:cxn>
                  <a:cxn ang="0">
                    <a:pos x="0" y="11"/>
                  </a:cxn>
                </a:cxnLst>
                <a:rect l="0" t="0" r="r" b="b"/>
                <a:pathLst>
                  <a:path w="57" h="134">
                    <a:moveTo>
                      <a:pt x="0" y="11"/>
                    </a:moveTo>
                    <a:lnTo>
                      <a:pt x="25" y="0"/>
                    </a:lnTo>
                    <a:lnTo>
                      <a:pt x="57" y="128"/>
                    </a:lnTo>
                    <a:lnTo>
                      <a:pt x="57" y="134"/>
                    </a:lnTo>
                    <a:lnTo>
                      <a:pt x="31" y="134"/>
                    </a:lnTo>
                    <a:lnTo>
                      <a:pt x="0" y="11"/>
                    </a:lnTo>
                    <a:close/>
                  </a:path>
                </a:pathLst>
              </a:custGeom>
              <a:solidFill>
                <a:srgbClr val="000000"/>
              </a:solidFill>
              <a:ln w="9525">
                <a:noFill/>
                <a:round/>
                <a:headEnd/>
                <a:tailEnd/>
              </a:ln>
            </p:spPr>
            <p:txBody>
              <a:bodyPr/>
              <a:lstStyle/>
              <a:p>
                <a:endParaRPr lang="en-US"/>
              </a:p>
            </p:txBody>
          </p:sp>
          <p:sp>
            <p:nvSpPr>
              <p:cNvPr id="42" name="Freeform 219"/>
              <p:cNvSpPr>
                <a:spLocks/>
              </p:cNvSpPr>
              <p:nvPr/>
            </p:nvSpPr>
            <p:spPr bwMode="auto">
              <a:xfrm>
                <a:off x="653" y="1420"/>
                <a:ext cx="8" cy="31"/>
              </a:xfrm>
              <a:custGeom>
                <a:avLst/>
                <a:gdLst/>
                <a:ahLst/>
                <a:cxnLst>
                  <a:cxn ang="0">
                    <a:pos x="8" y="0"/>
                  </a:cxn>
                  <a:cxn ang="0">
                    <a:pos x="34" y="0"/>
                  </a:cxn>
                  <a:cxn ang="0">
                    <a:pos x="26" y="147"/>
                  </a:cxn>
                  <a:cxn ang="0">
                    <a:pos x="25" y="153"/>
                  </a:cxn>
                  <a:cxn ang="0">
                    <a:pos x="0" y="141"/>
                  </a:cxn>
                  <a:cxn ang="0">
                    <a:pos x="8" y="0"/>
                  </a:cxn>
                </a:cxnLst>
                <a:rect l="0" t="0" r="r" b="b"/>
                <a:pathLst>
                  <a:path w="34" h="153">
                    <a:moveTo>
                      <a:pt x="8" y="0"/>
                    </a:moveTo>
                    <a:lnTo>
                      <a:pt x="34" y="0"/>
                    </a:lnTo>
                    <a:lnTo>
                      <a:pt x="26" y="147"/>
                    </a:lnTo>
                    <a:lnTo>
                      <a:pt x="25" y="153"/>
                    </a:lnTo>
                    <a:lnTo>
                      <a:pt x="0" y="141"/>
                    </a:lnTo>
                    <a:lnTo>
                      <a:pt x="8" y="0"/>
                    </a:lnTo>
                    <a:close/>
                  </a:path>
                </a:pathLst>
              </a:custGeom>
              <a:solidFill>
                <a:srgbClr val="000000"/>
              </a:solidFill>
              <a:ln w="9525">
                <a:noFill/>
                <a:round/>
                <a:headEnd/>
                <a:tailEnd/>
              </a:ln>
            </p:spPr>
            <p:txBody>
              <a:bodyPr/>
              <a:lstStyle/>
              <a:p>
                <a:endParaRPr lang="en-US"/>
              </a:p>
            </p:txBody>
          </p:sp>
          <p:sp>
            <p:nvSpPr>
              <p:cNvPr id="43" name="Freeform 220"/>
              <p:cNvSpPr>
                <a:spLocks/>
              </p:cNvSpPr>
              <p:nvPr/>
            </p:nvSpPr>
            <p:spPr bwMode="auto">
              <a:xfrm>
                <a:off x="635" y="1449"/>
                <a:ext cx="24" cy="35"/>
              </a:xfrm>
              <a:custGeom>
                <a:avLst/>
                <a:gdLst/>
                <a:ahLst/>
                <a:cxnLst>
                  <a:cxn ang="0">
                    <a:pos x="70" y="0"/>
                  </a:cxn>
                  <a:cxn ang="0">
                    <a:pos x="95" y="12"/>
                  </a:cxn>
                  <a:cxn ang="0">
                    <a:pos x="24" y="179"/>
                  </a:cxn>
                  <a:cxn ang="0">
                    <a:pos x="0" y="165"/>
                  </a:cxn>
                  <a:cxn ang="0">
                    <a:pos x="0" y="165"/>
                  </a:cxn>
                  <a:cxn ang="0">
                    <a:pos x="70" y="0"/>
                  </a:cxn>
                </a:cxnLst>
                <a:rect l="0" t="0" r="r" b="b"/>
                <a:pathLst>
                  <a:path w="95" h="179">
                    <a:moveTo>
                      <a:pt x="70" y="0"/>
                    </a:moveTo>
                    <a:lnTo>
                      <a:pt x="95" y="12"/>
                    </a:lnTo>
                    <a:lnTo>
                      <a:pt x="24" y="179"/>
                    </a:lnTo>
                    <a:lnTo>
                      <a:pt x="0" y="165"/>
                    </a:lnTo>
                    <a:lnTo>
                      <a:pt x="0" y="165"/>
                    </a:lnTo>
                    <a:lnTo>
                      <a:pt x="70" y="0"/>
                    </a:lnTo>
                    <a:close/>
                  </a:path>
                </a:pathLst>
              </a:custGeom>
              <a:solidFill>
                <a:srgbClr val="000000"/>
              </a:solidFill>
              <a:ln w="9525">
                <a:noFill/>
                <a:round/>
                <a:headEnd/>
                <a:tailEnd/>
              </a:ln>
            </p:spPr>
            <p:txBody>
              <a:bodyPr/>
              <a:lstStyle/>
              <a:p>
                <a:endParaRPr lang="en-US"/>
              </a:p>
            </p:txBody>
          </p:sp>
          <p:sp>
            <p:nvSpPr>
              <p:cNvPr id="44" name="Freeform 221"/>
              <p:cNvSpPr>
                <a:spLocks/>
              </p:cNvSpPr>
              <p:nvPr/>
            </p:nvSpPr>
            <p:spPr bwMode="auto">
              <a:xfrm>
                <a:off x="621" y="1482"/>
                <a:ext cx="20" cy="32"/>
              </a:xfrm>
              <a:custGeom>
                <a:avLst/>
                <a:gdLst/>
                <a:ahLst/>
                <a:cxnLst>
                  <a:cxn ang="0">
                    <a:pos x="56" y="0"/>
                  </a:cxn>
                  <a:cxn ang="0">
                    <a:pos x="80" y="14"/>
                  </a:cxn>
                  <a:cxn ang="0">
                    <a:pos x="24" y="161"/>
                  </a:cxn>
                  <a:cxn ang="0">
                    <a:pos x="24" y="161"/>
                  </a:cxn>
                  <a:cxn ang="0">
                    <a:pos x="0" y="147"/>
                  </a:cxn>
                  <a:cxn ang="0">
                    <a:pos x="56" y="0"/>
                  </a:cxn>
                </a:cxnLst>
                <a:rect l="0" t="0" r="r" b="b"/>
                <a:pathLst>
                  <a:path w="80" h="161">
                    <a:moveTo>
                      <a:pt x="56" y="0"/>
                    </a:moveTo>
                    <a:lnTo>
                      <a:pt x="80" y="14"/>
                    </a:lnTo>
                    <a:lnTo>
                      <a:pt x="24" y="161"/>
                    </a:lnTo>
                    <a:lnTo>
                      <a:pt x="24" y="161"/>
                    </a:lnTo>
                    <a:lnTo>
                      <a:pt x="0" y="147"/>
                    </a:lnTo>
                    <a:lnTo>
                      <a:pt x="56" y="0"/>
                    </a:lnTo>
                    <a:close/>
                  </a:path>
                </a:pathLst>
              </a:custGeom>
              <a:solidFill>
                <a:srgbClr val="000000"/>
              </a:solidFill>
              <a:ln w="9525">
                <a:noFill/>
                <a:round/>
                <a:headEnd/>
                <a:tailEnd/>
              </a:ln>
            </p:spPr>
            <p:txBody>
              <a:bodyPr/>
              <a:lstStyle/>
              <a:p>
                <a:endParaRPr lang="en-US"/>
              </a:p>
            </p:txBody>
          </p:sp>
          <p:sp>
            <p:nvSpPr>
              <p:cNvPr id="45" name="Freeform 222"/>
              <p:cNvSpPr>
                <a:spLocks/>
              </p:cNvSpPr>
              <p:nvPr/>
            </p:nvSpPr>
            <p:spPr bwMode="auto">
              <a:xfrm>
                <a:off x="607" y="1511"/>
                <a:ext cx="20" cy="32"/>
              </a:xfrm>
              <a:custGeom>
                <a:avLst/>
                <a:gdLst/>
                <a:ahLst/>
                <a:cxnLst>
                  <a:cxn ang="0">
                    <a:pos x="56" y="0"/>
                  </a:cxn>
                  <a:cxn ang="0">
                    <a:pos x="80" y="14"/>
                  </a:cxn>
                  <a:cxn ang="0">
                    <a:pos x="25" y="160"/>
                  </a:cxn>
                  <a:cxn ang="0">
                    <a:pos x="0" y="150"/>
                  </a:cxn>
                  <a:cxn ang="0">
                    <a:pos x="1" y="147"/>
                  </a:cxn>
                  <a:cxn ang="0">
                    <a:pos x="56" y="0"/>
                  </a:cxn>
                </a:cxnLst>
                <a:rect l="0" t="0" r="r" b="b"/>
                <a:pathLst>
                  <a:path w="80" h="160">
                    <a:moveTo>
                      <a:pt x="56" y="0"/>
                    </a:moveTo>
                    <a:lnTo>
                      <a:pt x="80" y="14"/>
                    </a:lnTo>
                    <a:lnTo>
                      <a:pt x="25" y="160"/>
                    </a:lnTo>
                    <a:lnTo>
                      <a:pt x="0" y="150"/>
                    </a:lnTo>
                    <a:lnTo>
                      <a:pt x="1" y="147"/>
                    </a:lnTo>
                    <a:lnTo>
                      <a:pt x="56" y="0"/>
                    </a:lnTo>
                    <a:close/>
                  </a:path>
                </a:pathLst>
              </a:custGeom>
              <a:solidFill>
                <a:srgbClr val="000000"/>
              </a:solidFill>
              <a:ln w="9525">
                <a:noFill/>
                <a:round/>
                <a:headEnd/>
                <a:tailEnd/>
              </a:ln>
            </p:spPr>
            <p:txBody>
              <a:bodyPr/>
              <a:lstStyle/>
              <a:p>
                <a:endParaRPr lang="en-US"/>
              </a:p>
            </p:txBody>
          </p:sp>
          <p:sp>
            <p:nvSpPr>
              <p:cNvPr id="46" name="Freeform 223"/>
              <p:cNvSpPr>
                <a:spLocks/>
              </p:cNvSpPr>
              <p:nvPr/>
            </p:nvSpPr>
            <p:spPr bwMode="auto">
              <a:xfrm>
                <a:off x="601" y="1541"/>
                <a:ext cx="12" cy="23"/>
              </a:xfrm>
              <a:custGeom>
                <a:avLst/>
                <a:gdLst/>
                <a:ahLst/>
                <a:cxnLst>
                  <a:cxn ang="0">
                    <a:pos x="24" y="0"/>
                  </a:cxn>
                  <a:cxn ang="0">
                    <a:pos x="49" y="10"/>
                  </a:cxn>
                  <a:cxn ang="0">
                    <a:pos x="26" y="117"/>
                  </a:cxn>
                  <a:cxn ang="0">
                    <a:pos x="0" y="114"/>
                  </a:cxn>
                  <a:cxn ang="0">
                    <a:pos x="13" y="113"/>
                  </a:cxn>
                  <a:cxn ang="0">
                    <a:pos x="0" y="109"/>
                  </a:cxn>
                  <a:cxn ang="0">
                    <a:pos x="24" y="0"/>
                  </a:cxn>
                </a:cxnLst>
                <a:rect l="0" t="0" r="r" b="b"/>
                <a:pathLst>
                  <a:path w="49" h="117">
                    <a:moveTo>
                      <a:pt x="24" y="0"/>
                    </a:moveTo>
                    <a:lnTo>
                      <a:pt x="49" y="10"/>
                    </a:lnTo>
                    <a:lnTo>
                      <a:pt x="26" y="117"/>
                    </a:lnTo>
                    <a:lnTo>
                      <a:pt x="0" y="114"/>
                    </a:lnTo>
                    <a:lnTo>
                      <a:pt x="13" y="113"/>
                    </a:lnTo>
                    <a:lnTo>
                      <a:pt x="0" y="109"/>
                    </a:lnTo>
                    <a:lnTo>
                      <a:pt x="24" y="0"/>
                    </a:lnTo>
                    <a:close/>
                  </a:path>
                </a:pathLst>
              </a:custGeom>
              <a:solidFill>
                <a:srgbClr val="000000"/>
              </a:solidFill>
              <a:ln w="9525">
                <a:noFill/>
                <a:round/>
                <a:headEnd/>
                <a:tailEnd/>
              </a:ln>
            </p:spPr>
            <p:txBody>
              <a:bodyPr/>
              <a:lstStyle/>
              <a:p>
                <a:endParaRPr lang="en-US"/>
              </a:p>
            </p:txBody>
          </p:sp>
          <p:sp>
            <p:nvSpPr>
              <p:cNvPr id="47" name="Freeform 224"/>
              <p:cNvSpPr>
                <a:spLocks/>
              </p:cNvSpPr>
              <p:nvPr/>
            </p:nvSpPr>
            <p:spPr bwMode="auto">
              <a:xfrm>
                <a:off x="597" y="1526"/>
                <a:ext cx="10" cy="38"/>
              </a:xfrm>
              <a:custGeom>
                <a:avLst/>
                <a:gdLst/>
                <a:ahLst/>
                <a:cxnLst>
                  <a:cxn ang="0">
                    <a:pos x="42" y="187"/>
                  </a:cxn>
                  <a:cxn ang="0">
                    <a:pos x="29" y="189"/>
                  </a:cxn>
                  <a:cxn ang="0">
                    <a:pos x="16" y="190"/>
                  </a:cxn>
                  <a:cxn ang="0">
                    <a:pos x="0" y="4"/>
                  </a:cxn>
                  <a:cxn ang="0">
                    <a:pos x="0" y="3"/>
                  </a:cxn>
                  <a:cxn ang="0">
                    <a:pos x="26" y="0"/>
                  </a:cxn>
                  <a:cxn ang="0">
                    <a:pos x="42" y="187"/>
                  </a:cxn>
                </a:cxnLst>
                <a:rect l="0" t="0" r="r" b="b"/>
                <a:pathLst>
                  <a:path w="42" h="190">
                    <a:moveTo>
                      <a:pt x="42" y="187"/>
                    </a:moveTo>
                    <a:lnTo>
                      <a:pt x="29" y="189"/>
                    </a:lnTo>
                    <a:lnTo>
                      <a:pt x="16" y="190"/>
                    </a:lnTo>
                    <a:lnTo>
                      <a:pt x="0" y="4"/>
                    </a:lnTo>
                    <a:lnTo>
                      <a:pt x="0" y="3"/>
                    </a:lnTo>
                    <a:lnTo>
                      <a:pt x="26" y="0"/>
                    </a:lnTo>
                    <a:lnTo>
                      <a:pt x="42" y="187"/>
                    </a:lnTo>
                    <a:close/>
                  </a:path>
                </a:pathLst>
              </a:custGeom>
              <a:solidFill>
                <a:srgbClr val="000000"/>
              </a:solidFill>
              <a:ln w="9525">
                <a:noFill/>
                <a:round/>
                <a:headEnd/>
                <a:tailEnd/>
              </a:ln>
            </p:spPr>
            <p:txBody>
              <a:bodyPr/>
              <a:lstStyle/>
              <a:p>
                <a:endParaRPr lang="en-US"/>
              </a:p>
            </p:txBody>
          </p:sp>
          <p:sp>
            <p:nvSpPr>
              <p:cNvPr id="48" name="Freeform 225"/>
              <p:cNvSpPr>
                <a:spLocks/>
              </p:cNvSpPr>
              <p:nvPr/>
            </p:nvSpPr>
            <p:spPr bwMode="auto">
              <a:xfrm>
                <a:off x="595" y="1481"/>
                <a:ext cx="8" cy="45"/>
              </a:xfrm>
              <a:custGeom>
                <a:avLst/>
                <a:gdLst/>
                <a:ahLst/>
                <a:cxnLst>
                  <a:cxn ang="0">
                    <a:pos x="34" y="226"/>
                  </a:cxn>
                  <a:cxn ang="0">
                    <a:pos x="8" y="229"/>
                  </a:cxn>
                  <a:cxn ang="0">
                    <a:pos x="0" y="3"/>
                  </a:cxn>
                  <a:cxn ang="0">
                    <a:pos x="26" y="0"/>
                  </a:cxn>
                  <a:cxn ang="0">
                    <a:pos x="26" y="1"/>
                  </a:cxn>
                  <a:cxn ang="0">
                    <a:pos x="34" y="226"/>
                  </a:cxn>
                </a:cxnLst>
                <a:rect l="0" t="0" r="r" b="b"/>
                <a:pathLst>
                  <a:path w="34" h="229">
                    <a:moveTo>
                      <a:pt x="34" y="226"/>
                    </a:moveTo>
                    <a:lnTo>
                      <a:pt x="8" y="229"/>
                    </a:lnTo>
                    <a:lnTo>
                      <a:pt x="0" y="3"/>
                    </a:lnTo>
                    <a:lnTo>
                      <a:pt x="26" y="0"/>
                    </a:lnTo>
                    <a:lnTo>
                      <a:pt x="26" y="1"/>
                    </a:lnTo>
                    <a:lnTo>
                      <a:pt x="34" y="226"/>
                    </a:lnTo>
                    <a:close/>
                  </a:path>
                </a:pathLst>
              </a:custGeom>
              <a:solidFill>
                <a:srgbClr val="000000"/>
              </a:solidFill>
              <a:ln w="9525">
                <a:noFill/>
                <a:round/>
                <a:headEnd/>
                <a:tailEnd/>
              </a:ln>
            </p:spPr>
            <p:txBody>
              <a:bodyPr/>
              <a:lstStyle/>
              <a:p>
                <a:endParaRPr lang="en-US"/>
              </a:p>
            </p:txBody>
          </p:sp>
          <p:sp>
            <p:nvSpPr>
              <p:cNvPr id="49" name="Freeform 226"/>
              <p:cNvSpPr>
                <a:spLocks/>
              </p:cNvSpPr>
              <p:nvPr/>
            </p:nvSpPr>
            <p:spPr bwMode="auto">
              <a:xfrm>
                <a:off x="591" y="1444"/>
                <a:ext cx="10" cy="37"/>
              </a:xfrm>
              <a:custGeom>
                <a:avLst/>
                <a:gdLst/>
                <a:ahLst/>
                <a:cxnLst>
                  <a:cxn ang="0">
                    <a:pos x="42" y="181"/>
                  </a:cxn>
                  <a:cxn ang="0">
                    <a:pos x="16" y="184"/>
                  </a:cxn>
                  <a:cxn ang="0">
                    <a:pos x="0" y="10"/>
                  </a:cxn>
                  <a:cxn ang="0">
                    <a:pos x="26" y="0"/>
                  </a:cxn>
                  <a:cxn ang="0">
                    <a:pos x="26" y="5"/>
                  </a:cxn>
                  <a:cxn ang="0">
                    <a:pos x="42" y="181"/>
                  </a:cxn>
                </a:cxnLst>
                <a:rect l="0" t="0" r="r" b="b"/>
                <a:pathLst>
                  <a:path w="42" h="184">
                    <a:moveTo>
                      <a:pt x="42" y="181"/>
                    </a:moveTo>
                    <a:lnTo>
                      <a:pt x="16" y="184"/>
                    </a:lnTo>
                    <a:lnTo>
                      <a:pt x="0" y="10"/>
                    </a:lnTo>
                    <a:lnTo>
                      <a:pt x="26" y="0"/>
                    </a:lnTo>
                    <a:lnTo>
                      <a:pt x="26" y="5"/>
                    </a:lnTo>
                    <a:lnTo>
                      <a:pt x="42" y="181"/>
                    </a:lnTo>
                    <a:close/>
                  </a:path>
                </a:pathLst>
              </a:custGeom>
              <a:solidFill>
                <a:srgbClr val="000000"/>
              </a:solidFill>
              <a:ln w="9525">
                <a:noFill/>
                <a:round/>
                <a:headEnd/>
                <a:tailEnd/>
              </a:ln>
            </p:spPr>
            <p:txBody>
              <a:bodyPr/>
              <a:lstStyle/>
              <a:p>
                <a:endParaRPr lang="en-US"/>
              </a:p>
            </p:txBody>
          </p:sp>
          <p:sp>
            <p:nvSpPr>
              <p:cNvPr id="50" name="Freeform 227"/>
              <p:cNvSpPr>
                <a:spLocks/>
              </p:cNvSpPr>
              <p:nvPr/>
            </p:nvSpPr>
            <p:spPr bwMode="auto">
              <a:xfrm>
                <a:off x="579" y="1413"/>
                <a:ext cx="18" cy="33"/>
              </a:xfrm>
              <a:custGeom>
                <a:avLst/>
                <a:gdLst/>
                <a:ahLst/>
                <a:cxnLst>
                  <a:cxn ang="0">
                    <a:pos x="74" y="157"/>
                  </a:cxn>
                  <a:cxn ang="0">
                    <a:pos x="48" y="167"/>
                  </a:cxn>
                  <a:cxn ang="0">
                    <a:pos x="0" y="12"/>
                  </a:cxn>
                  <a:cxn ang="0">
                    <a:pos x="26" y="0"/>
                  </a:cxn>
                  <a:cxn ang="0">
                    <a:pos x="26" y="0"/>
                  </a:cxn>
                  <a:cxn ang="0">
                    <a:pos x="74" y="157"/>
                  </a:cxn>
                </a:cxnLst>
                <a:rect l="0" t="0" r="r" b="b"/>
                <a:pathLst>
                  <a:path w="74" h="167">
                    <a:moveTo>
                      <a:pt x="74" y="157"/>
                    </a:moveTo>
                    <a:lnTo>
                      <a:pt x="48" y="167"/>
                    </a:lnTo>
                    <a:lnTo>
                      <a:pt x="0" y="12"/>
                    </a:lnTo>
                    <a:lnTo>
                      <a:pt x="26" y="0"/>
                    </a:lnTo>
                    <a:lnTo>
                      <a:pt x="26" y="0"/>
                    </a:lnTo>
                    <a:lnTo>
                      <a:pt x="74" y="157"/>
                    </a:lnTo>
                    <a:close/>
                  </a:path>
                </a:pathLst>
              </a:custGeom>
              <a:solidFill>
                <a:srgbClr val="000000"/>
              </a:solidFill>
              <a:ln w="9525">
                <a:noFill/>
                <a:round/>
                <a:headEnd/>
                <a:tailEnd/>
              </a:ln>
            </p:spPr>
            <p:txBody>
              <a:bodyPr/>
              <a:lstStyle/>
              <a:p>
                <a:endParaRPr lang="en-US"/>
              </a:p>
            </p:txBody>
          </p:sp>
          <p:sp>
            <p:nvSpPr>
              <p:cNvPr id="51" name="Freeform 228"/>
              <p:cNvSpPr>
                <a:spLocks/>
              </p:cNvSpPr>
              <p:nvPr/>
            </p:nvSpPr>
            <p:spPr bwMode="auto">
              <a:xfrm>
                <a:off x="563" y="1378"/>
                <a:ext cx="22" cy="37"/>
              </a:xfrm>
              <a:custGeom>
                <a:avLst/>
                <a:gdLst/>
                <a:ahLst/>
                <a:cxnLst>
                  <a:cxn ang="0">
                    <a:pos x="90" y="175"/>
                  </a:cxn>
                  <a:cxn ang="0">
                    <a:pos x="64" y="187"/>
                  </a:cxn>
                  <a:cxn ang="0">
                    <a:pos x="1" y="11"/>
                  </a:cxn>
                  <a:cxn ang="0">
                    <a:pos x="0" y="6"/>
                  </a:cxn>
                  <a:cxn ang="0">
                    <a:pos x="26" y="0"/>
                  </a:cxn>
                  <a:cxn ang="0">
                    <a:pos x="90" y="175"/>
                  </a:cxn>
                </a:cxnLst>
                <a:rect l="0" t="0" r="r" b="b"/>
                <a:pathLst>
                  <a:path w="90" h="187">
                    <a:moveTo>
                      <a:pt x="90" y="175"/>
                    </a:moveTo>
                    <a:lnTo>
                      <a:pt x="64" y="187"/>
                    </a:lnTo>
                    <a:lnTo>
                      <a:pt x="1" y="11"/>
                    </a:lnTo>
                    <a:lnTo>
                      <a:pt x="0" y="6"/>
                    </a:lnTo>
                    <a:lnTo>
                      <a:pt x="26" y="0"/>
                    </a:lnTo>
                    <a:lnTo>
                      <a:pt x="90" y="175"/>
                    </a:lnTo>
                    <a:close/>
                  </a:path>
                </a:pathLst>
              </a:custGeom>
              <a:solidFill>
                <a:srgbClr val="000000"/>
              </a:solidFill>
              <a:ln w="9525">
                <a:noFill/>
                <a:round/>
                <a:headEnd/>
                <a:tailEnd/>
              </a:ln>
            </p:spPr>
            <p:txBody>
              <a:bodyPr/>
              <a:lstStyle/>
              <a:p>
                <a:endParaRPr lang="en-US"/>
              </a:p>
            </p:txBody>
          </p:sp>
          <p:sp>
            <p:nvSpPr>
              <p:cNvPr id="52" name="Freeform 229"/>
              <p:cNvSpPr>
                <a:spLocks/>
              </p:cNvSpPr>
              <p:nvPr/>
            </p:nvSpPr>
            <p:spPr bwMode="auto">
              <a:xfrm>
                <a:off x="559" y="1341"/>
                <a:ext cx="11" cy="38"/>
              </a:xfrm>
              <a:custGeom>
                <a:avLst/>
                <a:gdLst/>
                <a:ahLst/>
                <a:cxnLst>
                  <a:cxn ang="0">
                    <a:pos x="42" y="183"/>
                  </a:cxn>
                  <a:cxn ang="0">
                    <a:pos x="16" y="189"/>
                  </a:cxn>
                  <a:cxn ang="0">
                    <a:pos x="0" y="2"/>
                  </a:cxn>
                  <a:cxn ang="0">
                    <a:pos x="0" y="0"/>
                  </a:cxn>
                  <a:cxn ang="0">
                    <a:pos x="27" y="0"/>
                  </a:cxn>
                  <a:cxn ang="0">
                    <a:pos x="42" y="183"/>
                  </a:cxn>
                </a:cxnLst>
                <a:rect l="0" t="0" r="r" b="b"/>
                <a:pathLst>
                  <a:path w="42" h="189">
                    <a:moveTo>
                      <a:pt x="42" y="183"/>
                    </a:moveTo>
                    <a:lnTo>
                      <a:pt x="16" y="189"/>
                    </a:lnTo>
                    <a:lnTo>
                      <a:pt x="0" y="2"/>
                    </a:lnTo>
                    <a:lnTo>
                      <a:pt x="0" y="0"/>
                    </a:lnTo>
                    <a:lnTo>
                      <a:pt x="27" y="0"/>
                    </a:lnTo>
                    <a:lnTo>
                      <a:pt x="42" y="183"/>
                    </a:lnTo>
                    <a:close/>
                  </a:path>
                </a:pathLst>
              </a:custGeom>
              <a:solidFill>
                <a:srgbClr val="000000"/>
              </a:solidFill>
              <a:ln w="9525">
                <a:noFill/>
                <a:round/>
                <a:headEnd/>
                <a:tailEnd/>
              </a:ln>
            </p:spPr>
            <p:txBody>
              <a:bodyPr/>
              <a:lstStyle/>
              <a:p>
                <a:endParaRPr lang="en-US"/>
              </a:p>
            </p:txBody>
          </p:sp>
          <p:sp>
            <p:nvSpPr>
              <p:cNvPr id="53" name="Freeform 230"/>
              <p:cNvSpPr>
                <a:spLocks/>
              </p:cNvSpPr>
              <p:nvPr/>
            </p:nvSpPr>
            <p:spPr bwMode="auto">
              <a:xfrm>
                <a:off x="559" y="1304"/>
                <a:ext cx="9" cy="37"/>
              </a:xfrm>
              <a:custGeom>
                <a:avLst/>
                <a:gdLst/>
                <a:ahLst/>
                <a:cxnLst>
                  <a:cxn ang="0">
                    <a:pos x="27" y="188"/>
                  </a:cxn>
                  <a:cxn ang="0">
                    <a:pos x="0" y="188"/>
                  </a:cxn>
                  <a:cxn ang="0">
                    <a:pos x="8" y="1"/>
                  </a:cxn>
                  <a:cxn ang="0">
                    <a:pos x="8" y="0"/>
                  </a:cxn>
                  <a:cxn ang="0">
                    <a:pos x="34" y="3"/>
                  </a:cxn>
                  <a:cxn ang="0">
                    <a:pos x="27" y="188"/>
                  </a:cxn>
                </a:cxnLst>
                <a:rect l="0" t="0" r="r" b="b"/>
                <a:pathLst>
                  <a:path w="34" h="188">
                    <a:moveTo>
                      <a:pt x="27" y="188"/>
                    </a:moveTo>
                    <a:lnTo>
                      <a:pt x="0" y="188"/>
                    </a:lnTo>
                    <a:lnTo>
                      <a:pt x="8" y="1"/>
                    </a:lnTo>
                    <a:lnTo>
                      <a:pt x="8" y="0"/>
                    </a:lnTo>
                    <a:lnTo>
                      <a:pt x="34" y="3"/>
                    </a:lnTo>
                    <a:lnTo>
                      <a:pt x="27" y="188"/>
                    </a:lnTo>
                    <a:close/>
                  </a:path>
                </a:pathLst>
              </a:custGeom>
              <a:solidFill>
                <a:srgbClr val="000000"/>
              </a:solidFill>
              <a:ln w="9525">
                <a:noFill/>
                <a:round/>
                <a:headEnd/>
                <a:tailEnd/>
              </a:ln>
            </p:spPr>
            <p:txBody>
              <a:bodyPr/>
              <a:lstStyle/>
              <a:p>
                <a:endParaRPr lang="en-US"/>
              </a:p>
            </p:txBody>
          </p:sp>
          <p:sp>
            <p:nvSpPr>
              <p:cNvPr id="54" name="Freeform 231"/>
              <p:cNvSpPr>
                <a:spLocks/>
              </p:cNvSpPr>
              <p:nvPr/>
            </p:nvSpPr>
            <p:spPr bwMode="auto">
              <a:xfrm>
                <a:off x="561" y="1264"/>
                <a:ext cx="13" cy="40"/>
              </a:xfrm>
              <a:custGeom>
                <a:avLst/>
                <a:gdLst/>
                <a:ahLst/>
                <a:cxnLst>
                  <a:cxn ang="0">
                    <a:pos x="26" y="204"/>
                  </a:cxn>
                  <a:cxn ang="0">
                    <a:pos x="0" y="201"/>
                  </a:cxn>
                  <a:cxn ang="0">
                    <a:pos x="24" y="4"/>
                  </a:cxn>
                  <a:cxn ang="0">
                    <a:pos x="25" y="0"/>
                  </a:cxn>
                  <a:cxn ang="0">
                    <a:pos x="50" y="11"/>
                  </a:cxn>
                  <a:cxn ang="0">
                    <a:pos x="26" y="204"/>
                  </a:cxn>
                </a:cxnLst>
                <a:rect l="0" t="0" r="r" b="b"/>
                <a:pathLst>
                  <a:path w="50" h="204">
                    <a:moveTo>
                      <a:pt x="26" y="204"/>
                    </a:moveTo>
                    <a:lnTo>
                      <a:pt x="0" y="201"/>
                    </a:lnTo>
                    <a:lnTo>
                      <a:pt x="24" y="4"/>
                    </a:lnTo>
                    <a:lnTo>
                      <a:pt x="25" y="0"/>
                    </a:lnTo>
                    <a:lnTo>
                      <a:pt x="50" y="11"/>
                    </a:lnTo>
                    <a:lnTo>
                      <a:pt x="26" y="204"/>
                    </a:lnTo>
                    <a:close/>
                  </a:path>
                </a:pathLst>
              </a:custGeom>
              <a:solidFill>
                <a:srgbClr val="000000"/>
              </a:solidFill>
              <a:ln w="9525">
                <a:noFill/>
                <a:round/>
                <a:headEnd/>
                <a:tailEnd/>
              </a:ln>
            </p:spPr>
            <p:txBody>
              <a:bodyPr/>
              <a:lstStyle/>
              <a:p>
                <a:endParaRPr lang="en-US"/>
              </a:p>
            </p:txBody>
          </p:sp>
          <p:sp>
            <p:nvSpPr>
              <p:cNvPr id="55" name="Freeform 232"/>
              <p:cNvSpPr>
                <a:spLocks/>
              </p:cNvSpPr>
              <p:nvPr/>
            </p:nvSpPr>
            <p:spPr bwMode="auto">
              <a:xfrm>
                <a:off x="567" y="1227"/>
                <a:ext cx="22" cy="39"/>
              </a:xfrm>
              <a:custGeom>
                <a:avLst/>
                <a:gdLst/>
                <a:ahLst/>
                <a:cxnLst>
                  <a:cxn ang="0">
                    <a:pos x="25" y="192"/>
                  </a:cxn>
                  <a:cxn ang="0">
                    <a:pos x="0" y="181"/>
                  </a:cxn>
                  <a:cxn ang="0">
                    <a:pos x="64" y="4"/>
                  </a:cxn>
                  <a:cxn ang="0">
                    <a:pos x="65" y="0"/>
                  </a:cxn>
                  <a:cxn ang="0">
                    <a:pos x="88" y="19"/>
                  </a:cxn>
                  <a:cxn ang="0">
                    <a:pos x="25" y="192"/>
                  </a:cxn>
                </a:cxnLst>
                <a:rect l="0" t="0" r="r" b="b"/>
                <a:pathLst>
                  <a:path w="88" h="192">
                    <a:moveTo>
                      <a:pt x="25" y="192"/>
                    </a:moveTo>
                    <a:lnTo>
                      <a:pt x="0" y="181"/>
                    </a:lnTo>
                    <a:lnTo>
                      <a:pt x="64" y="4"/>
                    </a:lnTo>
                    <a:lnTo>
                      <a:pt x="65" y="0"/>
                    </a:lnTo>
                    <a:lnTo>
                      <a:pt x="88" y="19"/>
                    </a:lnTo>
                    <a:lnTo>
                      <a:pt x="25" y="192"/>
                    </a:lnTo>
                    <a:close/>
                  </a:path>
                </a:pathLst>
              </a:custGeom>
              <a:solidFill>
                <a:srgbClr val="000000"/>
              </a:solidFill>
              <a:ln w="9525">
                <a:noFill/>
                <a:round/>
                <a:headEnd/>
                <a:tailEnd/>
              </a:ln>
            </p:spPr>
            <p:txBody>
              <a:bodyPr/>
              <a:lstStyle/>
              <a:p>
                <a:endParaRPr lang="en-US"/>
              </a:p>
            </p:txBody>
          </p:sp>
          <p:sp>
            <p:nvSpPr>
              <p:cNvPr id="56" name="Freeform 233"/>
              <p:cNvSpPr>
                <a:spLocks/>
              </p:cNvSpPr>
              <p:nvPr/>
            </p:nvSpPr>
            <p:spPr bwMode="auto">
              <a:xfrm>
                <a:off x="584" y="1199"/>
                <a:ext cx="27" cy="32"/>
              </a:xfrm>
              <a:custGeom>
                <a:avLst/>
                <a:gdLst/>
                <a:ahLst/>
                <a:cxnLst>
                  <a:cxn ang="0">
                    <a:pos x="23" y="159"/>
                  </a:cxn>
                  <a:cxn ang="0">
                    <a:pos x="0" y="140"/>
                  </a:cxn>
                  <a:cxn ang="0">
                    <a:pos x="88" y="3"/>
                  </a:cxn>
                  <a:cxn ang="0">
                    <a:pos x="90" y="0"/>
                  </a:cxn>
                  <a:cxn ang="0">
                    <a:pos x="109" y="24"/>
                  </a:cxn>
                  <a:cxn ang="0">
                    <a:pos x="23" y="159"/>
                  </a:cxn>
                </a:cxnLst>
                <a:rect l="0" t="0" r="r" b="b"/>
                <a:pathLst>
                  <a:path w="109" h="159">
                    <a:moveTo>
                      <a:pt x="23" y="159"/>
                    </a:moveTo>
                    <a:lnTo>
                      <a:pt x="0" y="140"/>
                    </a:lnTo>
                    <a:lnTo>
                      <a:pt x="88" y="3"/>
                    </a:lnTo>
                    <a:lnTo>
                      <a:pt x="90" y="0"/>
                    </a:lnTo>
                    <a:lnTo>
                      <a:pt x="109" y="24"/>
                    </a:lnTo>
                    <a:lnTo>
                      <a:pt x="23" y="159"/>
                    </a:lnTo>
                    <a:close/>
                  </a:path>
                </a:pathLst>
              </a:custGeom>
              <a:solidFill>
                <a:srgbClr val="000000"/>
              </a:solidFill>
              <a:ln w="9525">
                <a:noFill/>
                <a:round/>
                <a:headEnd/>
                <a:tailEnd/>
              </a:ln>
            </p:spPr>
            <p:txBody>
              <a:bodyPr/>
              <a:lstStyle/>
              <a:p>
                <a:endParaRPr lang="en-US"/>
              </a:p>
            </p:txBody>
          </p:sp>
          <p:sp>
            <p:nvSpPr>
              <p:cNvPr id="57" name="Freeform 234"/>
              <p:cNvSpPr>
                <a:spLocks/>
              </p:cNvSpPr>
              <p:nvPr/>
            </p:nvSpPr>
            <p:spPr bwMode="auto">
              <a:xfrm>
                <a:off x="606" y="1181"/>
                <a:ext cx="27" cy="23"/>
              </a:xfrm>
              <a:custGeom>
                <a:avLst/>
                <a:gdLst/>
                <a:ahLst/>
                <a:cxnLst>
                  <a:cxn ang="0">
                    <a:pos x="19" y="115"/>
                  </a:cxn>
                  <a:cxn ang="0">
                    <a:pos x="0" y="91"/>
                  </a:cxn>
                  <a:cxn ang="0">
                    <a:pos x="82" y="0"/>
                  </a:cxn>
                  <a:cxn ang="0">
                    <a:pos x="109" y="2"/>
                  </a:cxn>
                  <a:cxn ang="0">
                    <a:pos x="105" y="18"/>
                  </a:cxn>
                  <a:cxn ang="0">
                    <a:pos x="19" y="115"/>
                  </a:cxn>
                </a:cxnLst>
                <a:rect l="0" t="0" r="r" b="b"/>
                <a:pathLst>
                  <a:path w="109" h="115">
                    <a:moveTo>
                      <a:pt x="19" y="115"/>
                    </a:moveTo>
                    <a:lnTo>
                      <a:pt x="0" y="91"/>
                    </a:lnTo>
                    <a:lnTo>
                      <a:pt x="82" y="0"/>
                    </a:lnTo>
                    <a:lnTo>
                      <a:pt x="109" y="2"/>
                    </a:lnTo>
                    <a:lnTo>
                      <a:pt x="105" y="18"/>
                    </a:lnTo>
                    <a:lnTo>
                      <a:pt x="19" y="115"/>
                    </a:lnTo>
                    <a:close/>
                  </a:path>
                </a:pathLst>
              </a:custGeom>
              <a:solidFill>
                <a:srgbClr val="000000"/>
              </a:solidFill>
              <a:ln w="9525">
                <a:noFill/>
                <a:round/>
                <a:headEnd/>
                <a:tailEnd/>
              </a:ln>
            </p:spPr>
            <p:txBody>
              <a:bodyPr/>
              <a:lstStyle/>
              <a:p>
                <a:endParaRPr lang="en-US"/>
              </a:p>
            </p:txBody>
          </p:sp>
          <p:sp>
            <p:nvSpPr>
              <p:cNvPr id="58" name="Freeform 235"/>
              <p:cNvSpPr>
                <a:spLocks/>
              </p:cNvSpPr>
              <p:nvPr/>
            </p:nvSpPr>
            <p:spPr bwMode="auto">
              <a:xfrm>
                <a:off x="619" y="1143"/>
                <a:ext cx="14" cy="39"/>
              </a:xfrm>
              <a:custGeom>
                <a:avLst/>
                <a:gdLst/>
                <a:ahLst/>
                <a:cxnLst>
                  <a:cxn ang="0">
                    <a:pos x="57" y="194"/>
                  </a:cxn>
                  <a:cxn ang="0">
                    <a:pos x="30" y="192"/>
                  </a:cxn>
                  <a:cxn ang="0">
                    <a:pos x="0" y="19"/>
                  </a:cxn>
                  <a:cxn ang="0">
                    <a:pos x="22" y="0"/>
                  </a:cxn>
                  <a:cxn ang="0">
                    <a:pos x="25" y="7"/>
                  </a:cxn>
                  <a:cxn ang="0">
                    <a:pos x="57" y="194"/>
                  </a:cxn>
                </a:cxnLst>
                <a:rect l="0" t="0" r="r" b="b"/>
                <a:pathLst>
                  <a:path w="57" h="194">
                    <a:moveTo>
                      <a:pt x="57" y="194"/>
                    </a:moveTo>
                    <a:lnTo>
                      <a:pt x="30" y="192"/>
                    </a:lnTo>
                    <a:lnTo>
                      <a:pt x="0" y="19"/>
                    </a:lnTo>
                    <a:lnTo>
                      <a:pt x="22" y="0"/>
                    </a:lnTo>
                    <a:lnTo>
                      <a:pt x="25" y="7"/>
                    </a:lnTo>
                    <a:lnTo>
                      <a:pt x="57" y="194"/>
                    </a:lnTo>
                    <a:close/>
                  </a:path>
                </a:pathLst>
              </a:custGeom>
              <a:solidFill>
                <a:srgbClr val="000000"/>
              </a:solidFill>
              <a:ln w="9525">
                <a:noFill/>
                <a:round/>
                <a:headEnd/>
                <a:tailEnd/>
              </a:ln>
            </p:spPr>
            <p:txBody>
              <a:bodyPr/>
              <a:lstStyle/>
              <a:p>
                <a:endParaRPr lang="en-US"/>
              </a:p>
            </p:txBody>
          </p:sp>
          <p:sp>
            <p:nvSpPr>
              <p:cNvPr id="59" name="Freeform 236"/>
              <p:cNvSpPr>
                <a:spLocks/>
              </p:cNvSpPr>
              <p:nvPr/>
            </p:nvSpPr>
            <p:spPr bwMode="auto">
              <a:xfrm>
                <a:off x="592" y="1114"/>
                <a:ext cx="32" cy="33"/>
              </a:xfrm>
              <a:custGeom>
                <a:avLst/>
                <a:gdLst/>
                <a:ahLst/>
                <a:cxnLst>
                  <a:cxn ang="0">
                    <a:pos x="129" y="142"/>
                  </a:cxn>
                  <a:cxn ang="0">
                    <a:pos x="107" y="161"/>
                  </a:cxn>
                  <a:cxn ang="0">
                    <a:pos x="0" y="29"/>
                  </a:cxn>
                  <a:cxn ang="0">
                    <a:pos x="15" y="0"/>
                  </a:cxn>
                  <a:cxn ang="0">
                    <a:pos x="18" y="4"/>
                  </a:cxn>
                  <a:cxn ang="0">
                    <a:pos x="129" y="142"/>
                  </a:cxn>
                </a:cxnLst>
                <a:rect l="0" t="0" r="r" b="b"/>
                <a:pathLst>
                  <a:path w="129" h="161">
                    <a:moveTo>
                      <a:pt x="129" y="142"/>
                    </a:moveTo>
                    <a:lnTo>
                      <a:pt x="107" y="161"/>
                    </a:lnTo>
                    <a:lnTo>
                      <a:pt x="0" y="29"/>
                    </a:lnTo>
                    <a:lnTo>
                      <a:pt x="15" y="0"/>
                    </a:lnTo>
                    <a:lnTo>
                      <a:pt x="18" y="4"/>
                    </a:lnTo>
                    <a:lnTo>
                      <a:pt x="129" y="142"/>
                    </a:lnTo>
                    <a:close/>
                  </a:path>
                </a:pathLst>
              </a:custGeom>
              <a:solidFill>
                <a:srgbClr val="000000"/>
              </a:solidFill>
              <a:ln w="9525">
                <a:noFill/>
                <a:round/>
                <a:headEnd/>
                <a:tailEnd/>
              </a:ln>
            </p:spPr>
            <p:txBody>
              <a:bodyPr/>
              <a:lstStyle/>
              <a:p>
                <a:endParaRPr lang="en-US"/>
              </a:p>
            </p:txBody>
          </p:sp>
          <p:sp>
            <p:nvSpPr>
              <p:cNvPr id="60" name="Freeform 237"/>
              <p:cNvSpPr>
                <a:spLocks/>
              </p:cNvSpPr>
              <p:nvPr/>
            </p:nvSpPr>
            <p:spPr bwMode="auto">
              <a:xfrm>
                <a:off x="567" y="1101"/>
                <a:ext cx="29" cy="19"/>
              </a:xfrm>
              <a:custGeom>
                <a:avLst/>
                <a:gdLst/>
                <a:ahLst/>
                <a:cxnLst>
                  <a:cxn ang="0">
                    <a:pos x="117" y="69"/>
                  </a:cxn>
                  <a:cxn ang="0">
                    <a:pos x="102" y="98"/>
                  </a:cxn>
                  <a:cxn ang="0">
                    <a:pos x="0" y="30"/>
                  </a:cxn>
                  <a:cxn ang="0">
                    <a:pos x="12" y="0"/>
                  </a:cxn>
                  <a:cxn ang="0">
                    <a:pos x="12" y="1"/>
                  </a:cxn>
                  <a:cxn ang="0">
                    <a:pos x="117" y="69"/>
                  </a:cxn>
                </a:cxnLst>
                <a:rect l="0" t="0" r="r" b="b"/>
                <a:pathLst>
                  <a:path w="117" h="98">
                    <a:moveTo>
                      <a:pt x="117" y="69"/>
                    </a:moveTo>
                    <a:lnTo>
                      <a:pt x="102" y="98"/>
                    </a:lnTo>
                    <a:lnTo>
                      <a:pt x="0" y="30"/>
                    </a:lnTo>
                    <a:lnTo>
                      <a:pt x="12" y="0"/>
                    </a:lnTo>
                    <a:lnTo>
                      <a:pt x="12" y="1"/>
                    </a:lnTo>
                    <a:lnTo>
                      <a:pt x="117" y="69"/>
                    </a:lnTo>
                    <a:close/>
                  </a:path>
                </a:pathLst>
              </a:custGeom>
              <a:solidFill>
                <a:srgbClr val="000000"/>
              </a:solidFill>
              <a:ln w="9525">
                <a:noFill/>
                <a:round/>
                <a:headEnd/>
                <a:tailEnd/>
              </a:ln>
            </p:spPr>
            <p:txBody>
              <a:bodyPr/>
              <a:lstStyle/>
              <a:p>
                <a:endParaRPr lang="en-US"/>
              </a:p>
            </p:txBody>
          </p:sp>
          <p:sp>
            <p:nvSpPr>
              <p:cNvPr id="61" name="Freeform 238"/>
              <p:cNvSpPr>
                <a:spLocks/>
              </p:cNvSpPr>
              <p:nvPr/>
            </p:nvSpPr>
            <p:spPr bwMode="auto">
              <a:xfrm>
                <a:off x="529" y="1083"/>
                <a:ext cx="41" cy="24"/>
              </a:xfrm>
              <a:custGeom>
                <a:avLst/>
                <a:gdLst/>
                <a:ahLst/>
                <a:cxnLst>
                  <a:cxn ang="0">
                    <a:pos x="162" y="89"/>
                  </a:cxn>
                  <a:cxn ang="0">
                    <a:pos x="150" y="119"/>
                  </a:cxn>
                  <a:cxn ang="0">
                    <a:pos x="0" y="31"/>
                  </a:cxn>
                  <a:cxn ang="0">
                    <a:pos x="10" y="0"/>
                  </a:cxn>
                  <a:cxn ang="0">
                    <a:pos x="11" y="1"/>
                  </a:cxn>
                  <a:cxn ang="0">
                    <a:pos x="162" y="89"/>
                  </a:cxn>
                </a:cxnLst>
                <a:rect l="0" t="0" r="r" b="b"/>
                <a:pathLst>
                  <a:path w="162" h="119">
                    <a:moveTo>
                      <a:pt x="162" y="89"/>
                    </a:moveTo>
                    <a:lnTo>
                      <a:pt x="150" y="119"/>
                    </a:lnTo>
                    <a:lnTo>
                      <a:pt x="0" y="31"/>
                    </a:lnTo>
                    <a:lnTo>
                      <a:pt x="10" y="0"/>
                    </a:lnTo>
                    <a:lnTo>
                      <a:pt x="11" y="1"/>
                    </a:lnTo>
                    <a:lnTo>
                      <a:pt x="162" y="89"/>
                    </a:lnTo>
                    <a:close/>
                  </a:path>
                </a:pathLst>
              </a:custGeom>
              <a:solidFill>
                <a:srgbClr val="000000"/>
              </a:solidFill>
              <a:ln w="9525">
                <a:noFill/>
                <a:round/>
                <a:headEnd/>
                <a:tailEnd/>
              </a:ln>
            </p:spPr>
            <p:txBody>
              <a:bodyPr/>
              <a:lstStyle/>
              <a:p>
                <a:endParaRPr lang="en-US"/>
              </a:p>
            </p:txBody>
          </p:sp>
          <p:sp>
            <p:nvSpPr>
              <p:cNvPr id="62" name="Freeform 239"/>
              <p:cNvSpPr>
                <a:spLocks/>
              </p:cNvSpPr>
              <p:nvPr/>
            </p:nvSpPr>
            <p:spPr bwMode="auto">
              <a:xfrm>
                <a:off x="482" y="1067"/>
                <a:ext cx="50" cy="22"/>
              </a:xfrm>
              <a:custGeom>
                <a:avLst/>
                <a:gdLst/>
                <a:ahLst/>
                <a:cxnLst>
                  <a:cxn ang="0">
                    <a:pos x="200" y="78"/>
                  </a:cxn>
                  <a:cxn ang="0">
                    <a:pos x="190" y="109"/>
                  </a:cxn>
                  <a:cxn ang="0">
                    <a:pos x="0" y="31"/>
                  </a:cxn>
                  <a:cxn ang="0">
                    <a:pos x="0" y="31"/>
                  </a:cxn>
                  <a:cxn ang="0">
                    <a:pos x="8" y="0"/>
                  </a:cxn>
                  <a:cxn ang="0">
                    <a:pos x="200" y="78"/>
                  </a:cxn>
                </a:cxnLst>
                <a:rect l="0" t="0" r="r" b="b"/>
                <a:pathLst>
                  <a:path w="200" h="109">
                    <a:moveTo>
                      <a:pt x="200" y="78"/>
                    </a:moveTo>
                    <a:lnTo>
                      <a:pt x="190" y="109"/>
                    </a:lnTo>
                    <a:lnTo>
                      <a:pt x="0" y="31"/>
                    </a:lnTo>
                    <a:lnTo>
                      <a:pt x="0" y="31"/>
                    </a:lnTo>
                    <a:lnTo>
                      <a:pt x="8" y="0"/>
                    </a:lnTo>
                    <a:lnTo>
                      <a:pt x="200" y="78"/>
                    </a:lnTo>
                    <a:close/>
                  </a:path>
                </a:pathLst>
              </a:custGeom>
              <a:solidFill>
                <a:srgbClr val="000000"/>
              </a:solidFill>
              <a:ln w="9525">
                <a:noFill/>
                <a:round/>
                <a:headEnd/>
                <a:tailEnd/>
              </a:ln>
            </p:spPr>
            <p:txBody>
              <a:bodyPr/>
              <a:lstStyle/>
              <a:p>
                <a:endParaRPr lang="en-US"/>
              </a:p>
            </p:txBody>
          </p:sp>
          <p:sp>
            <p:nvSpPr>
              <p:cNvPr id="63" name="Freeform 240"/>
              <p:cNvSpPr>
                <a:spLocks/>
              </p:cNvSpPr>
              <p:nvPr/>
            </p:nvSpPr>
            <p:spPr bwMode="auto">
              <a:xfrm>
                <a:off x="412" y="1044"/>
                <a:ext cx="72" cy="29"/>
              </a:xfrm>
              <a:custGeom>
                <a:avLst/>
                <a:gdLst/>
                <a:ahLst/>
                <a:cxnLst>
                  <a:cxn ang="0">
                    <a:pos x="287" y="118"/>
                  </a:cxn>
                  <a:cxn ang="0">
                    <a:pos x="279" y="149"/>
                  </a:cxn>
                  <a:cxn ang="0">
                    <a:pos x="1" y="31"/>
                  </a:cxn>
                  <a:cxn ang="0">
                    <a:pos x="0" y="31"/>
                  </a:cxn>
                  <a:cxn ang="0">
                    <a:pos x="10" y="0"/>
                  </a:cxn>
                  <a:cxn ang="0">
                    <a:pos x="287" y="118"/>
                  </a:cxn>
                </a:cxnLst>
                <a:rect l="0" t="0" r="r" b="b"/>
                <a:pathLst>
                  <a:path w="287" h="149">
                    <a:moveTo>
                      <a:pt x="287" y="118"/>
                    </a:moveTo>
                    <a:lnTo>
                      <a:pt x="279" y="149"/>
                    </a:lnTo>
                    <a:lnTo>
                      <a:pt x="1" y="31"/>
                    </a:lnTo>
                    <a:lnTo>
                      <a:pt x="0" y="31"/>
                    </a:lnTo>
                    <a:lnTo>
                      <a:pt x="10" y="0"/>
                    </a:lnTo>
                    <a:lnTo>
                      <a:pt x="287" y="118"/>
                    </a:lnTo>
                    <a:close/>
                  </a:path>
                </a:pathLst>
              </a:custGeom>
              <a:solidFill>
                <a:srgbClr val="000000"/>
              </a:solidFill>
              <a:ln w="9525">
                <a:noFill/>
                <a:round/>
                <a:headEnd/>
                <a:tailEnd/>
              </a:ln>
            </p:spPr>
            <p:txBody>
              <a:bodyPr/>
              <a:lstStyle/>
              <a:p>
                <a:endParaRPr lang="en-US"/>
              </a:p>
            </p:txBody>
          </p:sp>
          <p:sp>
            <p:nvSpPr>
              <p:cNvPr id="64" name="Freeform 241"/>
              <p:cNvSpPr>
                <a:spLocks/>
              </p:cNvSpPr>
              <p:nvPr/>
            </p:nvSpPr>
            <p:spPr bwMode="auto">
              <a:xfrm>
                <a:off x="350" y="1020"/>
                <a:ext cx="64" cy="30"/>
              </a:xfrm>
              <a:custGeom>
                <a:avLst/>
                <a:gdLst/>
                <a:ahLst/>
                <a:cxnLst>
                  <a:cxn ang="0">
                    <a:pos x="258" y="117"/>
                  </a:cxn>
                  <a:cxn ang="0">
                    <a:pos x="248" y="148"/>
                  </a:cxn>
                  <a:cxn ang="0">
                    <a:pos x="1" y="29"/>
                  </a:cxn>
                  <a:cxn ang="0">
                    <a:pos x="0" y="29"/>
                  </a:cxn>
                  <a:cxn ang="0">
                    <a:pos x="12" y="0"/>
                  </a:cxn>
                  <a:cxn ang="0">
                    <a:pos x="258" y="117"/>
                  </a:cxn>
                </a:cxnLst>
                <a:rect l="0" t="0" r="r" b="b"/>
                <a:pathLst>
                  <a:path w="258" h="148">
                    <a:moveTo>
                      <a:pt x="258" y="117"/>
                    </a:moveTo>
                    <a:lnTo>
                      <a:pt x="248" y="148"/>
                    </a:lnTo>
                    <a:lnTo>
                      <a:pt x="1" y="29"/>
                    </a:lnTo>
                    <a:lnTo>
                      <a:pt x="0" y="29"/>
                    </a:lnTo>
                    <a:lnTo>
                      <a:pt x="12" y="0"/>
                    </a:lnTo>
                    <a:lnTo>
                      <a:pt x="258" y="117"/>
                    </a:lnTo>
                    <a:close/>
                  </a:path>
                </a:pathLst>
              </a:custGeom>
              <a:solidFill>
                <a:srgbClr val="000000"/>
              </a:solidFill>
              <a:ln w="9525">
                <a:noFill/>
                <a:round/>
                <a:headEnd/>
                <a:tailEnd/>
              </a:ln>
            </p:spPr>
            <p:txBody>
              <a:bodyPr/>
              <a:lstStyle/>
              <a:p>
                <a:endParaRPr lang="en-US"/>
              </a:p>
            </p:txBody>
          </p:sp>
          <p:sp>
            <p:nvSpPr>
              <p:cNvPr id="65" name="Freeform 242"/>
              <p:cNvSpPr>
                <a:spLocks/>
              </p:cNvSpPr>
              <p:nvPr/>
            </p:nvSpPr>
            <p:spPr bwMode="auto">
              <a:xfrm>
                <a:off x="304" y="997"/>
                <a:ext cx="49" cy="29"/>
              </a:xfrm>
              <a:custGeom>
                <a:avLst/>
                <a:gdLst/>
                <a:ahLst/>
                <a:cxnLst>
                  <a:cxn ang="0">
                    <a:pos x="198" y="117"/>
                  </a:cxn>
                  <a:cxn ang="0">
                    <a:pos x="186" y="146"/>
                  </a:cxn>
                  <a:cxn ang="0">
                    <a:pos x="3" y="29"/>
                  </a:cxn>
                  <a:cxn ang="0">
                    <a:pos x="0" y="26"/>
                  </a:cxn>
                  <a:cxn ang="0">
                    <a:pos x="16" y="0"/>
                  </a:cxn>
                  <a:cxn ang="0">
                    <a:pos x="198" y="117"/>
                  </a:cxn>
                </a:cxnLst>
                <a:rect l="0" t="0" r="r" b="b"/>
                <a:pathLst>
                  <a:path w="198" h="146">
                    <a:moveTo>
                      <a:pt x="198" y="117"/>
                    </a:moveTo>
                    <a:lnTo>
                      <a:pt x="186" y="146"/>
                    </a:lnTo>
                    <a:lnTo>
                      <a:pt x="3" y="29"/>
                    </a:lnTo>
                    <a:lnTo>
                      <a:pt x="0" y="26"/>
                    </a:lnTo>
                    <a:lnTo>
                      <a:pt x="16" y="0"/>
                    </a:lnTo>
                    <a:lnTo>
                      <a:pt x="198" y="117"/>
                    </a:lnTo>
                    <a:close/>
                  </a:path>
                </a:pathLst>
              </a:custGeom>
              <a:solidFill>
                <a:srgbClr val="000000"/>
              </a:solidFill>
              <a:ln w="9525">
                <a:noFill/>
                <a:round/>
                <a:headEnd/>
                <a:tailEnd/>
              </a:ln>
            </p:spPr>
            <p:txBody>
              <a:bodyPr/>
              <a:lstStyle/>
              <a:p>
                <a:endParaRPr lang="en-US"/>
              </a:p>
            </p:txBody>
          </p:sp>
          <p:sp>
            <p:nvSpPr>
              <p:cNvPr id="66" name="Freeform 243"/>
              <p:cNvSpPr>
                <a:spLocks/>
              </p:cNvSpPr>
              <p:nvPr/>
            </p:nvSpPr>
            <p:spPr bwMode="auto">
              <a:xfrm>
                <a:off x="261" y="964"/>
                <a:ext cx="47" cy="38"/>
              </a:xfrm>
              <a:custGeom>
                <a:avLst/>
                <a:gdLst/>
                <a:ahLst/>
                <a:cxnLst>
                  <a:cxn ang="0">
                    <a:pos x="186" y="163"/>
                  </a:cxn>
                  <a:cxn ang="0">
                    <a:pos x="170" y="189"/>
                  </a:cxn>
                  <a:cxn ang="0">
                    <a:pos x="4" y="22"/>
                  </a:cxn>
                  <a:cxn ang="0">
                    <a:pos x="0" y="16"/>
                  </a:cxn>
                  <a:cxn ang="0">
                    <a:pos x="23" y="0"/>
                  </a:cxn>
                  <a:cxn ang="0">
                    <a:pos x="186" y="163"/>
                  </a:cxn>
                </a:cxnLst>
                <a:rect l="0" t="0" r="r" b="b"/>
                <a:pathLst>
                  <a:path w="186" h="189">
                    <a:moveTo>
                      <a:pt x="186" y="163"/>
                    </a:moveTo>
                    <a:lnTo>
                      <a:pt x="170" y="189"/>
                    </a:lnTo>
                    <a:lnTo>
                      <a:pt x="4" y="22"/>
                    </a:lnTo>
                    <a:lnTo>
                      <a:pt x="0" y="16"/>
                    </a:lnTo>
                    <a:lnTo>
                      <a:pt x="23" y="0"/>
                    </a:lnTo>
                    <a:lnTo>
                      <a:pt x="186" y="163"/>
                    </a:lnTo>
                    <a:close/>
                  </a:path>
                </a:pathLst>
              </a:custGeom>
              <a:solidFill>
                <a:srgbClr val="000000"/>
              </a:solidFill>
              <a:ln w="9525">
                <a:noFill/>
                <a:round/>
                <a:headEnd/>
                <a:tailEnd/>
              </a:ln>
            </p:spPr>
            <p:txBody>
              <a:bodyPr/>
              <a:lstStyle/>
              <a:p>
                <a:endParaRPr lang="en-US"/>
              </a:p>
            </p:txBody>
          </p:sp>
          <p:sp>
            <p:nvSpPr>
              <p:cNvPr id="67" name="Freeform 244"/>
              <p:cNvSpPr>
                <a:spLocks/>
              </p:cNvSpPr>
              <p:nvPr/>
            </p:nvSpPr>
            <p:spPr bwMode="auto">
              <a:xfrm>
                <a:off x="249" y="938"/>
                <a:ext cx="18" cy="29"/>
              </a:xfrm>
              <a:custGeom>
                <a:avLst/>
                <a:gdLst/>
                <a:ahLst/>
                <a:cxnLst>
                  <a:cxn ang="0">
                    <a:pos x="72" y="131"/>
                  </a:cxn>
                  <a:cxn ang="0">
                    <a:pos x="49" y="147"/>
                  </a:cxn>
                  <a:cxn ang="0">
                    <a:pos x="1" y="9"/>
                  </a:cxn>
                  <a:cxn ang="0">
                    <a:pos x="0" y="4"/>
                  </a:cxn>
                  <a:cxn ang="0">
                    <a:pos x="27" y="0"/>
                  </a:cxn>
                  <a:cxn ang="0">
                    <a:pos x="72" y="131"/>
                  </a:cxn>
                </a:cxnLst>
                <a:rect l="0" t="0" r="r" b="b"/>
                <a:pathLst>
                  <a:path w="72" h="147">
                    <a:moveTo>
                      <a:pt x="72" y="131"/>
                    </a:moveTo>
                    <a:lnTo>
                      <a:pt x="49" y="147"/>
                    </a:lnTo>
                    <a:lnTo>
                      <a:pt x="1" y="9"/>
                    </a:lnTo>
                    <a:lnTo>
                      <a:pt x="0" y="4"/>
                    </a:lnTo>
                    <a:lnTo>
                      <a:pt x="27" y="0"/>
                    </a:lnTo>
                    <a:lnTo>
                      <a:pt x="72" y="131"/>
                    </a:lnTo>
                    <a:close/>
                  </a:path>
                </a:pathLst>
              </a:custGeom>
              <a:solidFill>
                <a:srgbClr val="000000"/>
              </a:solidFill>
              <a:ln w="9525">
                <a:noFill/>
                <a:round/>
                <a:headEnd/>
                <a:tailEnd/>
              </a:ln>
            </p:spPr>
            <p:txBody>
              <a:bodyPr/>
              <a:lstStyle/>
              <a:p>
                <a:endParaRPr lang="en-US"/>
              </a:p>
            </p:txBody>
          </p:sp>
          <p:sp>
            <p:nvSpPr>
              <p:cNvPr id="68" name="Freeform 245"/>
              <p:cNvSpPr>
                <a:spLocks/>
              </p:cNvSpPr>
              <p:nvPr/>
            </p:nvSpPr>
            <p:spPr bwMode="auto">
              <a:xfrm>
                <a:off x="247" y="903"/>
                <a:ext cx="8" cy="36"/>
              </a:xfrm>
              <a:custGeom>
                <a:avLst/>
                <a:gdLst/>
                <a:ahLst/>
                <a:cxnLst>
                  <a:cxn ang="0">
                    <a:pos x="35" y="175"/>
                  </a:cxn>
                  <a:cxn ang="0">
                    <a:pos x="8" y="179"/>
                  </a:cxn>
                  <a:cxn ang="0">
                    <a:pos x="0" y="2"/>
                  </a:cxn>
                  <a:cxn ang="0">
                    <a:pos x="27" y="0"/>
                  </a:cxn>
                  <a:cxn ang="0">
                    <a:pos x="27" y="0"/>
                  </a:cxn>
                  <a:cxn ang="0">
                    <a:pos x="35" y="175"/>
                  </a:cxn>
                </a:cxnLst>
                <a:rect l="0" t="0" r="r" b="b"/>
                <a:pathLst>
                  <a:path w="35" h="179">
                    <a:moveTo>
                      <a:pt x="35" y="175"/>
                    </a:moveTo>
                    <a:lnTo>
                      <a:pt x="8" y="179"/>
                    </a:lnTo>
                    <a:lnTo>
                      <a:pt x="0" y="2"/>
                    </a:lnTo>
                    <a:lnTo>
                      <a:pt x="27" y="0"/>
                    </a:lnTo>
                    <a:lnTo>
                      <a:pt x="27" y="0"/>
                    </a:lnTo>
                    <a:lnTo>
                      <a:pt x="35" y="175"/>
                    </a:lnTo>
                    <a:close/>
                  </a:path>
                </a:pathLst>
              </a:custGeom>
              <a:solidFill>
                <a:srgbClr val="000000"/>
              </a:solidFill>
              <a:ln w="9525">
                <a:noFill/>
                <a:round/>
                <a:headEnd/>
                <a:tailEnd/>
              </a:ln>
            </p:spPr>
            <p:txBody>
              <a:bodyPr/>
              <a:lstStyle/>
              <a:p>
                <a:endParaRPr lang="en-US"/>
              </a:p>
            </p:txBody>
          </p:sp>
          <p:sp>
            <p:nvSpPr>
              <p:cNvPr id="69" name="Freeform 246"/>
              <p:cNvSpPr>
                <a:spLocks/>
              </p:cNvSpPr>
              <p:nvPr/>
            </p:nvSpPr>
            <p:spPr bwMode="auto">
              <a:xfrm>
                <a:off x="243" y="864"/>
                <a:ext cx="10" cy="39"/>
              </a:xfrm>
              <a:custGeom>
                <a:avLst/>
                <a:gdLst/>
                <a:ahLst/>
                <a:cxnLst>
                  <a:cxn ang="0">
                    <a:pos x="42" y="197"/>
                  </a:cxn>
                  <a:cxn ang="0">
                    <a:pos x="15" y="199"/>
                  </a:cxn>
                  <a:cxn ang="0">
                    <a:pos x="0" y="4"/>
                  </a:cxn>
                  <a:cxn ang="0">
                    <a:pos x="0" y="0"/>
                  </a:cxn>
                  <a:cxn ang="0">
                    <a:pos x="26" y="1"/>
                  </a:cxn>
                  <a:cxn ang="0">
                    <a:pos x="42" y="197"/>
                  </a:cxn>
                </a:cxnLst>
                <a:rect l="0" t="0" r="r" b="b"/>
                <a:pathLst>
                  <a:path w="42" h="199">
                    <a:moveTo>
                      <a:pt x="42" y="197"/>
                    </a:moveTo>
                    <a:lnTo>
                      <a:pt x="15" y="199"/>
                    </a:lnTo>
                    <a:lnTo>
                      <a:pt x="0" y="4"/>
                    </a:lnTo>
                    <a:lnTo>
                      <a:pt x="0" y="0"/>
                    </a:lnTo>
                    <a:lnTo>
                      <a:pt x="26" y="1"/>
                    </a:lnTo>
                    <a:lnTo>
                      <a:pt x="42" y="197"/>
                    </a:lnTo>
                    <a:close/>
                  </a:path>
                </a:pathLst>
              </a:custGeom>
              <a:solidFill>
                <a:srgbClr val="000000"/>
              </a:solidFill>
              <a:ln w="9525">
                <a:noFill/>
                <a:round/>
                <a:headEnd/>
                <a:tailEnd/>
              </a:ln>
            </p:spPr>
            <p:txBody>
              <a:bodyPr/>
              <a:lstStyle/>
              <a:p>
                <a:endParaRPr lang="en-US"/>
              </a:p>
            </p:txBody>
          </p:sp>
          <p:sp>
            <p:nvSpPr>
              <p:cNvPr id="70" name="Freeform 247"/>
              <p:cNvSpPr>
                <a:spLocks/>
              </p:cNvSpPr>
              <p:nvPr/>
            </p:nvSpPr>
            <p:spPr bwMode="auto">
              <a:xfrm>
                <a:off x="243" y="834"/>
                <a:ext cx="8" cy="30"/>
              </a:xfrm>
              <a:custGeom>
                <a:avLst/>
                <a:gdLst/>
                <a:ahLst/>
                <a:cxnLst>
                  <a:cxn ang="0">
                    <a:pos x="26" y="150"/>
                  </a:cxn>
                  <a:cxn ang="0">
                    <a:pos x="0" y="149"/>
                  </a:cxn>
                  <a:cxn ang="0">
                    <a:pos x="7" y="2"/>
                  </a:cxn>
                  <a:cxn ang="0">
                    <a:pos x="8" y="0"/>
                  </a:cxn>
                  <a:cxn ang="0">
                    <a:pos x="34" y="5"/>
                  </a:cxn>
                  <a:cxn ang="0">
                    <a:pos x="26" y="150"/>
                  </a:cxn>
                </a:cxnLst>
                <a:rect l="0" t="0" r="r" b="b"/>
                <a:pathLst>
                  <a:path w="34" h="150">
                    <a:moveTo>
                      <a:pt x="26" y="150"/>
                    </a:moveTo>
                    <a:lnTo>
                      <a:pt x="0" y="149"/>
                    </a:lnTo>
                    <a:lnTo>
                      <a:pt x="7" y="2"/>
                    </a:lnTo>
                    <a:lnTo>
                      <a:pt x="8" y="0"/>
                    </a:lnTo>
                    <a:lnTo>
                      <a:pt x="34" y="5"/>
                    </a:lnTo>
                    <a:lnTo>
                      <a:pt x="26" y="150"/>
                    </a:lnTo>
                    <a:close/>
                  </a:path>
                </a:pathLst>
              </a:custGeom>
              <a:solidFill>
                <a:srgbClr val="000000"/>
              </a:solidFill>
              <a:ln w="9525">
                <a:noFill/>
                <a:round/>
                <a:headEnd/>
                <a:tailEnd/>
              </a:ln>
            </p:spPr>
            <p:txBody>
              <a:bodyPr/>
              <a:lstStyle/>
              <a:p>
                <a:endParaRPr lang="en-US"/>
              </a:p>
            </p:txBody>
          </p:sp>
          <p:sp>
            <p:nvSpPr>
              <p:cNvPr id="71" name="Freeform 248"/>
              <p:cNvSpPr>
                <a:spLocks/>
              </p:cNvSpPr>
              <p:nvPr/>
            </p:nvSpPr>
            <p:spPr bwMode="auto">
              <a:xfrm>
                <a:off x="245" y="791"/>
                <a:ext cx="14" cy="44"/>
              </a:xfrm>
              <a:custGeom>
                <a:avLst/>
                <a:gdLst/>
                <a:ahLst/>
                <a:cxnLst>
                  <a:cxn ang="0">
                    <a:pos x="26" y="218"/>
                  </a:cxn>
                  <a:cxn ang="0">
                    <a:pos x="0" y="213"/>
                  </a:cxn>
                  <a:cxn ang="0">
                    <a:pos x="31" y="7"/>
                  </a:cxn>
                  <a:cxn ang="0">
                    <a:pos x="34" y="0"/>
                  </a:cxn>
                  <a:cxn ang="0">
                    <a:pos x="57" y="17"/>
                  </a:cxn>
                  <a:cxn ang="0">
                    <a:pos x="26" y="218"/>
                  </a:cxn>
                </a:cxnLst>
                <a:rect l="0" t="0" r="r" b="b"/>
                <a:pathLst>
                  <a:path w="57" h="218">
                    <a:moveTo>
                      <a:pt x="26" y="218"/>
                    </a:moveTo>
                    <a:lnTo>
                      <a:pt x="0" y="213"/>
                    </a:lnTo>
                    <a:lnTo>
                      <a:pt x="31" y="7"/>
                    </a:lnTo>
                    <a:lnTo>
                      <a:pt x="34" y="0"/>
                    </a:lnTo>
                    <a:lnTo>
                      <a:pt x="57" y="17"/>
                    </a:lnTo>
                    <a:lnTo>
                      <a:pt x="26" y="218"/>
                    </a:lnTo>
                    <a:close/>
                  </a:path>
                </a:pathLst>
              </a:custGeom>
              <a:solidFill>
                <a:srgbClr val="000000"/>
              </a:solidFill>
              <a:ln w="9525">
                <a:noFill/>
                <a:round/>
                <a:headEnd/>
                <a:tailEnd/>
              </a:ln>
            </p:spPr>
            <p:txBody>
              <a:bodyPr/>
              <a:lstStyle/>
              <a:p>
                <a:endParaRPr lang="en-US"/>
              </a:p>
            </p:txBody>
          </p:sp>
          <p:sp>
            <p:nvSpPr>
              <p:cNvPr id="72" name="Freeform 249"/>
              <p:cNvSpPr>
                <a:spLocks/>
              </p:cNvSpPr>
              <p:nvPr/>
            </p:nvSpPr>
            <p:spPr bwMode="auto">
              <a:xfrm>
                <a:off x="253" y="761"/>
                <a:ext cx="27" cy="34"/>
              </a:xfrm>
              <a:custGeom>
                <a:avLst/>
                <a:gdLst/>
                <a:ahLst/>
                <a:cxnLst>
                  <a:cxn ang="0">
                    <a:pos x="23" y="169"/>
                  </a:cxn>
                  <a:cxn ang="0">
                    <a:pos x="0" y="152"/>
                  </a:cxn>
                  <a:cxn ang="0">
                    <a:pos x="87" y="5"/>
                  </a:cxn>
                  <a:cxn ang="0">
                    <a:pos x="91" y="0"/>
                  </a:cxn>
                  <a:cxn ang="0">
                    <a:pos x="107" y="27"/>
                  </a:cxn>
                  <a:cxn ang="0">
                    <a:pos x="23" y="169"/>
                  </a:cxn>
                </a:cxnLst>
                <a:rect l="0" t="0" r="r" b="b"/>
                <a:pathLst>
                  <a:path w="107" h="169">
                    <a:moveTo>
                      <a:pt x="23" y="169"/>
                    </a:moveTo>
                    <a:lnTo>
                      <a:pt x="0" y="152"/>
                    </a:lnTo>
                    <a:lnTo>
                      <a:pt x="87" y="5"/>
                    </a:lnTo>
                    <a:lnTo>
                      <a:pt x="91" y="0"/>
                    </a:lnTo>
                    <a:lnTo>
                      <a:pt x="107" y="27"/>
                    </a:lnTo>
                    <a:lnTo>
                      <a:pt x="23" y="169"/>
                    </a:lnTo>
                    <a:close/>
                  </a:path>
                </a:pathLst>
              </a:custGeom>
              <a:solidFill>
                <a:srgbClr val="000000"/>
              </a:solidFill>
              <a:ln w="9525">
                <a:noFill/>
                <a:round/>
                <a:headEnd/>
                <a:tailEnd/>
              </a:ln>
            </p:spPr>
            <p:txBody>
              <a:bodyPr/>
              <a:lstStyle/>
              <a:p>
                <a:endParaRPr lang="en-US"/>
              </a:p>
            </p:txBody>
          </p:sp>
          <p:sp>
            <p:nvSpPr>
              <p:cNvPr id="73" name="Freeform 250"/>
              <p:cNvSpPr>
                <a:spLocks/>
              </p:cNvSpPr>
              <p:nvPr/>
            </p:nvSpPr>
            <p:spPr bwMode="auto">
              <a:xfrm>
                <a:off x="276" y="739"/>
                <a:ext cx="39" cy="27"/>
              </a:xfrm>
              <a:custGeom>
                <a:avLst/>
                <a:gdLst/>
                <a:ahLst/>
                <a:cxnLst>
                  <a:cxn ang="0">
                    <a:pos x="16" y="136"/>
                  </a:cxn>
                  <a:cxn ang="0">
                    <a:pos x="0" y="109"/>
                  </a:cxn>
                  <a:cxn ang="0">
                    <a:pos x="143" y="1"/>
                  </a:cxn>
                  <a:cxn ang="0">
                    <a:pos x="145" y="0"/>
                  </a:cxn>
                  <a:cxn ang="0">
                    <a:pos x="156" y="30"/>
                  </a:cxn>
                  <a:cxn ang="0">
                    <a:pos x="16" y="136"/>
                  </a:cxn>
                </a:cxnLst>
                <a:rect l="0" t="0" r="r" b="b"/>
                <a:pathLst>
                  <a:path w="156" h="136">
                    <a:moveTo>
                      <a:pt x="16" y="136"/>
                    </a:moveTo>
                    <a:lnTo>
                      <a:pt x="0" y="109"/>
                    </a:lnTo>
                    <a:lnTo>
                      <a:pt x="143" y="1"/>
                    </a:lnTo>
                    <a:lnTo>
                      <a:pt x="145" y="0"/>
                    </a:lnTo>
                    <a:lnTo>
                      <a:pt x="156" y="30"/>
                    </a:lnTo>
                    <a:lnTo>
                      <a:pt x="16" y="136"/>
                    </a:lnTo>
                    <a:close/>
                  </a:path>
                </a:pathLst>
              </a:custGeom>
              <a:solidFill>
                <a:srgbClr val="000000"/>
              </a:solidFill>
              <a:ln w="9525">
                <a:noFill/>
                <a:round/>
                <a:headEnd/>
                <a:tailEnd/>
              </a:ln>
            </p:spPr>
            <p:txBody>
              <a:bodyPr/>
              <a:lstStyle/>
              <a:p>
                <a:endParaRPr lang="en-US"/>
              </a:p>
            </p:txBody>
          </p:sp>
          <p:sp>
            <p:nvSpPr>
              <p:cNvPr id="74" name="Freeform 251"/>
              <p:cNvSpPr>
                <a:spLocks/>
              </p:cNvSpPr>
              <p:nvPr/>
            </p:nvSpPr>
            <p:spPr bwMode="auto">
              <a:xfrm>
                <a:off x="313" y="723"/>
                <a:ext cx="41" cy="22"/>
              </a:xfrm>
              <a:custGeom>
                <a:avLst/>
                <a:gdLst/>
                <a:ahLst/>
                <a:cxnLst>
                  <a:cxn ang="0">
                    <a:pos x="11" y="109"/>
                  </a:cxn>
                  <a:cxn ang="0">
                    <a:pos x="0" y="79"/>
                  </a:cxn>
                  <a:cxn ang="0">
                    <a:pos x="159" y="1"/>
                  </a:cxn>
                  <a:cxn ang="0">
                    <a:pos x="161" y="0"/>
                  </a:cxn>
                  <a:cxn ang="0">
                    <a:pos x="168" y="31"/>
                  </a:cxn>
                  <a:cxn ang="0">
                    <a:pos x="11" y="109"/>
                  </a:cxn>
                </a:cxnLst>
                <a:rect l="0" t="0" r="r" b="b"/>
                <a:pathLst>
                  <a:path w="168" h="109">
                    <a:moveTo>
                      <a:pt x="11" y="109"/>
                    </a:moveTo>
                    <a:lnTo>
                      <a:pt x="0" y="79"/>
                    </a:lnTo>
                    <a:lnTo>
                      <a:pt x="159" y="1"/>
                    </a:lnTo>
                    <a:lnTo>
                      <a:pt x="161" y="0"/>
                    </a:lnTo>
                    <a:lnTo>
                      <a:pt x="168" y="31"/>
                    </a:lnTo>
                    <a:lnTo>
                      <a:pt x="11" y="109"/>
                    </a:lnTo>
                    <a:close/>
                  </a:path>
                </a:pathLst>
              </a:custGeom>
              <a:solidFill>
                <a:srgbClr val="000000"/>
              </a:solidFill>
              <a:ln w="9525">
                <a:noFill/>
                <a:round/>
                <a:headEnd/>
                <a:tailEnd/>
              </a:ln>
            </p:spPr>
            <p:txBody>
              <a:bodyPr/>
              <a:lstStyle/>
              <a:p>
                <a:endParaRPr lang="en-US"/>
              </a:p>
            </p:txBody>
          </p:sp>
          <p:sp>
            <p:nvSpPr>
              <p:cNvPr id="75" name="Freeform 252"/>
              <p:cNvSpPr>
                <a:spLocks/>
              </p:cNvSpPr>
              <p:nvPr/>
            </p:nvSpPr>
            <p:spPr bwMode="auto">
              <a:xfrm>
                <a:off x="353" y="709"/>
                <a:ext cx="51" cy="20"/>
              </a:xfrm>
              <a:custGeom>
                <a:avLst/>
                <a:gdLst/>
                <a:ahLst/>
                <a:cxnLst>
                  <a:cxn ang="0">
                    <a:pos x="7" y="100"/>
                  </a:cxn>
                  <a:cxn ang="0">
                    <a:pos x="0" y="69"/>
                  </a:cxn>
                  <a:cxn ang="0">
                    <a:pos x="198" y="1"/>
                  </a:cxn>
                  <a:cxn ang="0">
                    <a:pos x="199" y="0"/>
                  </a:cxn>
                  <a:cxn ang="0">
                    <a:pos x="205" y="32"/>
                  </a:cxn>
                  <a:cxn ang="0">
                    <a:pos x="7" y="100"/>
                  </a:cxn>
                </a:cxnLst>
                <a:rect l="0" t="0" r="r" b="b"/>
                <a:pathLst>
                  <a:path w="205" h="100">
                    <a:moveTo>
                      <a:pt x="7" y="100"/>
                    </a:moveTo>
                    <a:lnTo>
                      <a:pt x="0" y="69"/>
                    </a:lnTo>
                    <a:lnTo>
                      <a:pt x="198" y="1"/>
                    </a:lnTo>
                    <a:lnTo>
                      <a:pt x="199" y="0"/>
                    </a:lnTo>
                    <a:lnTo>
                      <a:pt x="205" y="32"/>
                    </a:lnTo>
                    <a:lnTo>
                      <a:pt x="7" y="100"/>
                    </a:lnTo>
                    <a:close/>
                  </a:path>
                </a:pathLst>
              </a:custGeom>
              <a:solidFill>
                <a:srgbClr val="000000"/>
              </a:solidFill>
              <a:ln w="9525">
                <a:noFill/>
                <a:round/>
                <a:headEnd/>
                <a:tailEnd/>
              </a:ln>
            </p:spPr>
            <p:txBody>
              <a:bodyPr/>
              <a:lstStyle/>
              <a:p>
                <a:endParaRPr lang="en-US"/>
              </a:p>
            </p:txBody>
          </p:sp>
          <p:sp>
            <p:nvSpPr>
              <p:cNvPr id="76" name="Freeform 253"/>
              <p:cNvSpPr>
                <a:spLocks/>
              </p:cNvSpPr>
              <p:nvPr/>
            </p:nvSpPr>
            <p:spPr bwMode="auto">
              <a:xfrm>
                <a:off x="403" y="698"/>
                <a:ext cx="59" cy="18"/>
              </a:xfrm>
              <a:custGeom>
                <a:avLst/>
                <a:gdLst/>
                <a:ahLst/>
                <a:cxnLst>
                  <a:cxn ang="0">
                    <a:pos x="6" y="91"/>
                  </a:cxn>
                  <a:cxn ang="0">
                    <a:pos x="0" y="59"/>
                  </a:cxn>
                  <a:cxn ang="0">
                    <a:pos x="231" y="0"/>
                  </a:cxn>
                  <a:cxn ang="0">
                    <a:pos x="232" y="0"/>
                  </a:cxn>
                  <a:cxn ang="0">
                    <a:pos x="236" y="33"/>
                  </a:cxn>
                  <a:cxn ang="0">
                    <a:pos x="6" y="91"/>
                  </a:cxn>
                </a:cxnLst>
                <a:rect l="0" t="0" r="r" b="b"/>
                <a:pathLst>
                  <a:path w="236" h="91">
                    <a:moveTo>
                      <a:pt x="6" y="91"/>
                    </a:moveTo>
                    <a:lnTo>
                      <a:pt x="0" y="59"/>
                    </a:lnTo>
                    <a:lnTo>
                      <a:pt x="231" y="0"/>
                    </a:lnTo>
                    <a:lnTo>
                      <a:pt x="232" y="0"/>
                    </a:lnTo>
                    <a:lnTo>
                      <a:pt x="236" y="33"/>
                    </a:lnTo>
                    <a:lnTo>
                      <a:pt x="6" y="91"/>
                    </a:lnTo>
                    <a:close/>
                  </a:path>
                </a:pathLst>
              </a:custGeom>
              <a:solidFill>
                <a:srgbClr val="000000"/>
              </a:solidFill>
              <a:ln w="9525">
                <a:noFill/>
                <a:round/>
                <a:headEnd/>
                <a:tailEnd/>
              </a:ln>
            </p:spPr>
            <p:txBody>
              <a:bodyPr/>
              <a:lstStyle/>
              <a:p>
                <a:endParaRPr lang="en-US"/>
              </a:p>
            </p:txBody>
          </p:sp>
          <p:sp>
            <p:nvSpPr>
              <p:cNvPr id="77" name="Freeform 254"/>
              <p:cNvSpPr>
                <a:spLocks/>
              </p:cNvSpPr>
              <p:nvPr/>
            </p:nvSpPr>
            <p:spPr bwMode="auto">
              <a:xfrm>
                <a:off x="461" y="688"/>
                <a:ext cx="66" cy="16"/>
              </a:xfrm>
              <a:custGeom>
                <a:avLst/>
                <a:gdLst/>
                <a:ahLst/>
                <a:cxnLst>
                  <a:cxn ang="0">
                    <a:pos x="4" y="82"/>
                  </a:cxn>
                  <a:cxn ang="0">
                    <a:pos x="0" y="49"/>
                  </a:cxn>
                  <a:cxn ang="0">
                    <a:pos x="263" y="0"/>
                  </a:cxn>
                  <a:cxn ang="0">
                    <a:pos x="263" y="0"/>
                  </a:cxn>
                  <a:cxn ang="0">
                    <a:pos x="266" y="32"/>
                  </a:cxn>
                  <a:cxn ang="0">
                    <a:pos x="4" y="82"/>
                  </a:cxn>
                </a:cxnLst>
                <a:rect l="0" t="0" r="r" b="b"/>
                <a:pathLst>
                  <a:path w="266" h="82">
                    <a:moveTo>
                      <a:pt x="4" y="82"/>
                    </a:moveTo>
                    <a:lnTo>
                      <a:pt x="0" y="49"/>
                    </a:lnTo>
                    <a:lnTo>
                      <a:pt x="263" y="0"/>
                    </a:lnTo>
                    <a:lnTo>
                      <a:pt x="263" y="0"/>
                    </a:lnTo>
                    <a:lnTo>
                      <a:pt x="266" y="32"/>
                    </a:lnTo>
                    <a:lnTo>
                      <a:pt x="4" y="82"/>
                    </a:lnTo>
                    <a:close/>
                  </a:path>
                </a:pathLst>
              </a:custGeom>
              <a:solidFill>
                <a:srgbClr val="000000"/>
              </a:solidFill>
              <a:ln w="9525">
                <a:noFill/>
                <a:round/>
                <a:headEnd/>
                <a:tailEnd/>
              </a:ln>
            </p:spPr>
            <p:txBody>
              <a:bodyPr/>
              <a:lstStyle/>
              <a:p>
                <a:endParaRPr lang="en-US"/>
              </a:p>
            </p:txBody>
          </p:sp>
          <p:sp>
            <p:nvSpPr>
              <p:cNvPr id="78" name="Freeform 255"/>
              <p:cNvSpPr>
                <a:spLocks/>
              </p:cNvSpPr>
              <p:nvPr/>
            </p:nvSpPr>
            <p:spPr bwMode="auto">
              <a:xfrm>
                <a:off x="526" y="682"/>
                <a:ext cx="65" cy="12"/>
              </a:xfrm>
              <a:custGeom>
                <a:avLst/>
                <a:gdLst/>
                <a:ahLst/>
                <a:cxnLst>
                  <a:cxn ang="0">
                    <a:pos x="3" y="62"/>
                  </a:cxn>
                  <a:cxn ang="0">
                    <a:pos x="0" y="30"/>
                  </a:cxn>
                  <a:cxn ang="0">
                    <a:pos x="255" y="0"/>
                  </a:cxn>
                  <a:cxn ang="0">
                    <a:pos x="258" y="32"/>
                  </a:cxn>
                  <a:cxn ang="0">
                    <a:pos x="258" y="32"/>
                  </a:cxn>
                  <a:cxn ang="0">
                    <a:pos x="3" y="62"/>
                  </a:cxn>
                </a:cxnLst>
                <a:rect l="0" t="0" r="r" b="b"/>
                <a:pathLst>
                  <a:path w="258" h="62">
                    <a:moveTo>
                      <a:pt x="3" y="62"/>
                    </a:moveTo>
                    <a:lnTo>
                      <a:pt x="0" y="30"/>
                    </a:lnTo>
                    <a:lnTo>
                      <a:pt x="255" y="0"/>
                    </a:lnTo>
                    <a:lnTo>
                      <a:pt x="258" y="32"/>
                    </a:lnTo>
                    <a:lnTo>
                      <a:pt x="258" y="32"/>
                    </a:lnTo>
                    <a:lnTo>
                      <a:pt x="3" y="62"/>
                    </a:lnTo>
                    <a:close/>
                  </a:path>
                </a:pathLst>
              </a:custGeom>
              <a:solidFill>
                <a:srgbClr val="000000"/>
              </a:solidFill>
              <a:ln w="9525">
                <a:noFill/>
                <a:round/>
                <a:headEnd/>
                <a:tailEnd/>
              </a:ln>
            </p:spPr>
            <p:txBody>
              <a:bodyPr/>
              <a:lstStyle/>
              <a:p>
                <a:endParaRPr lang="en-US"/>
              </a:p>
            </p:txBody>
          </p:sp>
          <p:sp>
            <p:nvSpPr>
              <p:cNvPr id="79" name="Freeform 256"/>
              <p:cNvSpPr>
                <a:spLocks/>
              </p:cNvSpPr>
              <p:nvPr/>
            </p:nvSpPr>
            <p:spPr bwMode="auto">
              <a:xfrm>
                <a:off x="590" y="674"/>
                <a:ext cx="62" cy="14"/>
              </a:xfrm>
              <a:custGeom>
                <a:avLst/>
                <a:gdLst/>
                <a:ahLst/>
                <a:cxnLst>
                  <a:cxn ang="0">
                    <a:pos x="3" y="72"/>
                  </a:cxn>
                  <a:cxn ang="0">
                    <a:pos x="0" y="40"/>
                  </a:cxn>
                  <a:cxn ang="0">
                    <a:pos x="246" y="0"/>
                  </a:cxn>
                  <a:cxn ang="0">
                    <a:pos x="246" y="0"/>
                  </a:cxn>
                  <a:cxn ang="0">
                    <a:pos x="249" y="34"/>
                  </a:cxn>
                  <a:cxn ang="0">
                    <a:pos x="3" y="72"/>
                  </a:cxn>
                </a:cxnLst>
                <a:rect l="0" t="0" r="r" b="b"/>
                <a:pathLst>
                  <a:path w="249" h="72">
                    <a:moveTo>
                      <a:pt x="3" y="72"/>
                    </a:moveTo>
                    <a:lnTo>
                      <a:pt x="0" y="40"/>
                    </a:lnTo>
                    <a:lnTo>
                      <a:pt x="246" y="0"/>
                    </a:lnTo>
                    <a:lnTo>
                      <a:pt x="246" y="0"/>
                    </a:lnTo>
                    <a:lnTo>
                      <a:pt x="249" y="34"/>
                    </a:lnTo>
                    <a:lnTo>
                      <a:pt x="3" y="72"/>
                    </a:lnTo>
                    <a:close/>
                  </a:path>
                </a:pathLst>
              </a:custGeom>
              <a:solidFill>
                <a:srgbClr val="000000"/>
              </a:solidFill>
              <a:ln w="9525">
                <a:noFill/>
                <a:round/>
                <a:headEnd/>
                <a:tailEnd/>
              </a:ln>
            </p:spPr>
            <p:txBody>
              <a:bodyPr/>
              <a:lstStyle/>
              <a:p>
                <a:endParaRPr lang="en-US"/>
              </a:p>
            </p:txBody>
          </p:sp>
          <p:sp>
            <p:nvSpPr>
              <p:cNvPr id="80" name="Freeform 257"/>
              <p:cNvSpPr>
                <a:spLocks/>
              </p:cNvSpPr>
              <p:nvPr/>
            </p:nvSpPr>
            <p:spPr bwMode="auto">
              <a:xfrm>
                <a:off x="652" y="666"/>
                <a:ext cx="66" cy="15"/>
              </a:xfrm>
              <a:custGeom>
                <a:avLst/>
                <a:gdLst/>
                <a:ahLst/>
                <a:cxnLst>
                  <a:cxn ang="0">
                    <a:pos x="3" y="72"/>
                  </a:cxn>
                  <a:cxn ang="0">
                    <a:pos x="0" y="38"/>
                  </a:cxn>
                  <a:cxn ang="0">
                    <a:pos x="263" y="0"/>
                  </a:cxn>
                  <a:cxn ang="0">
                    <a:pos x="266" y="32"/>
                  </a:cxn>
                  <a:cxn ang="0">
                    <a:pos x="266" y="32"/>
                  </a:cxn>
                  <a:cxn ang="0">
                    <a:pos x="3" y="72"/>
                  </a:cxn>
                </a:cxnLst>
                <a:rect l="0" t="0" r="r" b="b"/>
                <a:pathLst>
                  <a:path w="266" h="72">
                    <a:moveTo>
                      <a:pt x="3" y="72"/>
                    </a:moveTo>
                    <a:lnTo>
                      <a:pt x="0" y="38"/>
                    </a:lnTo>
                    <a:lnTo>
                      <a:pt x="263" y="0"/>
                    </a:lnTo>
                    <a:lnTo>
                      <a:pt x="266" y="32"/>
                    </a:lnTo>
                    <a:lnTo>
                      <a:pt x="266" y="32"/>
                    </a:lnTo>
                    <a:lnTo>
                      <a:pt x="3" y="72"/>
                    </a:lnTo>
                    <a:close/>
                  </a:path>
                </a:pathLst>
              </a:custGeom>
              <a:solidFill>
                <a:srgbClr val="000000"/>
              </a:solidFill>
              <a:ln w="9525">
                <a:noFill/>
                <a:round/>
                <a:headEnd/>
                <a:tailEnd/>
              </a:ln>
            </p:spPr>
            <p:txBody>
              <a:bodyPr/>
              <a:lstStyle/>
              <a:p>
                <a:endParaRPr lang="en-US"/>
              </a:p>
            </p:txBody>
          </p:sp>
          <p:sp>
            <p:nvSpPr>
              <p:cNvPr id="81" name="Freeform 258"/>
              <p:cNvSpPr>
                <a:spLocks/>
              </p:cNvSpPr>
              <p:nvPr/>
            </p:nvSpPr>
            <p:spPr bwMode="auto">
              <a:xfrm>
                <a:off x="717" y="658"/>
                <a:ext cx="61" cy="15"/>
              </a:xfrm>
              <a:custGeom>
                <a:avLst/>
                <a:gdLst/>
                <a:ahLst/>
                <a:cxnLst>
                  <a:cxn ang="0">
                    <a:pos x="3" y="72"/>
                  </a:cxn>
                  <a:cxn ang="0">
                    <a:pos x="0" y="40"/>
                  </a:cxn>
                  <a:cxn ang="0">
                    <a:pos x="238" y="0"/>
                  </a:cxn>
                  <a:cxn ang="0">
                    <a:pos x="244" y="33"/>
                  </a:cxn>
                  <a:cxn ang="0">
                    <a:pos x="242" y="33"/>
                  </a:cxn>
                  <a:cxn ang="0">
                    <a:pos x="3" y="72"/>
                  </a:cxn>
                </a:cxnLst>
                <a:rect l="0" t="0" r="r" b="b"/>
                <a:pathLst>
                  <a:path w="244" h="72">
                    <a:moveTo>
                      <a:pt x="3" y="72"/>
                    </a:moveTo>
                    <a:lnTo>
                      <a:pt x="0" y="40"/>
                    </a:lnTo>
                    <a:lnTo>
                      <a:pt x="238" y="0"/>
                    </a:lnTo>
                    <a:lnTo>
                      <a:pt x="244" y="33"/>
                    </a:lnTo>
                    <a:lnTo>
                      <a:pt x="242" y="33"/>
                    </a:lnTo>
                    <a:lnTo>
                      <a:pt x="3" y="72"/>
                    </a:lnTo>
                    <a:close/>
                  </a:path>
                </a:pathLst>
              </a:custGeom>
              <a:solidFill>
                <a:srgbClr val="000000"/>
              </a:solidFill>
              <a:ln w="9525">
                <a:noFill/>
                <a:round/>
                <a:headEnd/>
                <a:tailEnd/>
              </a:ln>
            </p:spPr>
            <p:txBody>
              <a:bodyPr/>
              <a:lstStyle/>
              <a:p>
                <a:endParaRPr lang="en-US"/>
              </a:p>
            </p:txBody>
          </p:sp>
          <p:sp>
            <p:nvSpPr>
              <p:cNvPr id="82" name="Freeform 259"/>
              <p:cNvSpPr>
                <a:spLocks/>
              </p:cNvSpPr>
              <p:nvPr/>
            </p:nvSpPr>
            <p:spPr bwMode="auto">
              <a:xfrm>
                <a:off x="777" y="646"/>
                <a:ext cx="49" cy="19"/>
              </a:xfrm>
              <a:custGeom>
                <a:avLst/>
                <a:gdLst/>
                <a:ahLst/>
                <a:cxnLst>
                  <a:cxn ang="0">
                    <a:pos x="6" y="92"/>
                  </a:cxn>
                  <a:cxn ang="0">
                    <a:pos x="0" y="59"/>
                  </a:cxn>
                  <a:cxn ang="0">
                    <a:pos x="190" y="1"/>
                  </a:cxn>
                  <a:cxn ang="0">
                    <a:pos x="190" y="0"/>
                  </a:cxn>
                  <a:cxn ang="0">
                    <a:pos x="196" y="32"/>
                  </a:cxn>
                  <a:cxn ang="0">
                    <a:pos x="6" y="92"/>
                  </a:cxn>
                </a:cxnLst>
                <a:rect l="0" t="0" r="r" b="b"/>
                <a:pathLst>
                  <a:path w="196" h="92">
                    <a:moveTo>
                      <a:pt x="6" y="92"/>
                    </a:moveTo>
                    <a:lnTo>
                      <a:pt x="0" y="59"/>
                    </a:lnTo>
                    <a:lnTo>
                      <a:pt x="190" y="1"/>
                    </a:lnTo>
                    <a:lnTo>
                      <a:pt x="190" y="0"/>
                    </a:lnTo>
                    <a:lnTo>
                      <a:pt x="196" y="32"/>
                    </a:lnTo>
                    <a:lnTo>
                      <a:pt x="6" y="92"/>
                    </a:lnTo>
                    <a:close/>
                  </a:path>
                </a:pathLst>
              </a:custGeom>
              <a:solidFill>
                <a:srgbClr val="000000"/>
              </a:solidFill>
              <a:ln w="9525">
                <a:noFill/>
                <a:round/>
                <a:headEnd/>
                <a:tailEnd/>
              </a:ln>
            </p:spPr>
            <p:txBody>
              <a:bodyPr/>
              <a:lstStyle/>
              <a:p>
                <a:endParaRPr lang="en-US"/>
              </a:p>
            </p:txBody>
          </p:sp>
          <p:sp>
            <p:nvSpPr>
              <p:cNvPr id="83" name="Freeform 260"/>
              <p:cNvSpPr>
                <a:spLocks/>
              </p:cNvSpPr>
              <p:nvPr/>
            </p:nvSpPr>
            <p:spPr bwMode="auto">
              <a:xfrm>
                <a:off x="824" y="639"/>
                <a:ext cx="43" cy="14"/>
              </a:xfrm>
              <a:custGeom>
                <a:avLst/>
                <a:gdLst/>
                <a:ahLst/>
                <a:cxnLst>
                  <a:cxn ang="0">
                    <a:pos x="6" y="70"/>
                  </a:cxn>
                  <a:cxn ang="0">
                    <a:pos x="0" y="38"/>
                  </a:cxn>
                  <a:cxn ang="0">
                    <a:pos x="156" y="0"/>
                  </a:cxn>
                  <a:cxn ang="0">
                    <a:pos x="171" y="28"/>
                  </a:cxn>
                  <a:cxn ang="0">
                    <a:pos x="165" y="32"/>
                  </a:cxn>
                  <a:cxn ang="0">
                    <a:pos x="6" y="70"/>
                  </a:cxn>
                </a:cxnLst>
                <a:rect l="0" t="0" r="r" b="b"/>
                <a:pathLst>
                  <a:path w="171" h="70">
                    <a:moveTo>
                      <a:pt x="6" y="70"/>
                    </a:moveTo>
                    <a:lnTo>
                      <a:pt x="0" y="38"/>
                    </a:lnTo>
                    <a:lnTo>
                      <a:pt x="156" y="0"/>
                    </a:lnTo>
                    <a:lnTo>
                      <a:pt x="171" y="28"/>
                    </a:lnTo>
                    <a:lnTo>
                      <a:pt x="165" y="32"/>
                    </a:lnTo>
                    <a:lnTo>
                      <a:pt x="6" y="70"/>
                    </a:lnTo>
                    <a:close/>
                  </a:path>
                </a:pathLst>
              </a:custGeom>
              <a:solidFill>
                <a:srgbClr val="000000"/>
              </a:solidFill>
              <a:ln w="9525">
                <a:noFill/>
                <a:round/>
                <a:headEnd/>
                <a:tailEnd/>
              </a:ln>
            </p:spPr>
            <p:txBody>
              <a:bodyPr/>
              <a:lstStyle/>
              <a:p>
                <a:endParaRPr lang="en-US"/>
              </a:p>
            </p:txBody>
          </p:sp>
          <p:sp>
            <p:nvSpPr>
              <p:cNvPr id="84" name="Freeform 261"/>
              <p:cNvSpPr>
                <a:spLocks/>
              </p:cNvSpPr>
              <p:nvPr/>
            </p:nvSpPr>
            <p:spPr bwMode="auto">
              <a:xfrm>
                <a:off x="863" y="628"/>
                <a:ext cx="18" cy="16"/>
              </a:xfrm>
              <a:custGeom>
                <a:avLst/>
                <a:gdLst/>
                <a:ahLst/>
                <a:cxnLst>
                  <a:cxn ang="0">
                    <a:pos x="15" y="83"/>
                  </a:cxn>
                  <a:cxn ang="0">
                    <a:pos x="0" y="55"/>
                  </a:cxn>
                  <a:cxn ang="0">
                    <a:pos x="43" y="10"/>
                  </a:cxn>
                  <a:cxn ang="0">
                    <a:pos x="72" y="0"/>
                  </a:cxn>
                  <a:cxn ang="0">
                    <a:pos x="71" y="24"/>
                  </a:cxn>
                  <a:cxn ang="0">
                    <a:pos x="15" y="83"/>
                  </a:cxn>
                </a:cxnLst>
                <a:rect l="0" t="0" r="r" b="b"/>
                <a:pathLst>
                  <a:path w="72" h="83">
                    <a:moveTo>
                      <a:pt x="15" y="83"/>
                    </a:moveTo>
                    <a:lnTo>
                      <a:pt x="0" y="55"/>
                    </a:lnTo>
                    <a:lnTo>
                      <a:pt x="43" y="10"/>
                    </a:lnTo>
                    <a:lnTo>
                      <a:pt x="72" y="0"/>
                    </a:lnTo>
                    <a:lnTo>
                      <a:pt x="71" y="24"/>
                    </a:lnTo>
                    <a:lnTo>
                      <a:pt x="15" y="83"/>
                    </a:lnTo>
                    <a:close/>
                  </a:path>
                </a:pathLst>
              </a:custGeom>
              <a:solidFill>
                <a:srgbClr val="000000"/>
              </a:solidFill>
              <a:ln w="9525">
                <a:noFill/>
                <a:round/>
                <a:headEnd/>
                <a:tailEnd/>
              </a:ln>
            </p:spPr>
            <p:txBody>
              <a:bodyPr/>
              <a:lstStyle/>
              <a:p>
                <a:endParaRPr lang="en-US"/>
              </a:p>
            </p:txBody>
          </p:sp>
          <p:sp>
            <p:nvSpPr>
              <p:cNvPr id="85" name="Freeform 262"/>
              <p:cNvSpPr>
                <a:spLocks/>
              </p:cNvSpPr>
              <p:nvPr/>
            </p:nvSpPr>
            <p:spPr bwMode="auto">
              <a:xfrm>
                <a:off x="863" y="611"/>
                <a:ext cx="18" cy="19"/>
              </a:xfrm>
              <a:custGeom>
                <a:avLst/>
                <a:gdLst/>
                <a:ahLst/>
                <a:cxnLst>
                  <a:cxn ang="0">
                    <a:pos x="74" y="82"/>
                  </a:cxn>
                  <a:cxn ang="0">
                    <a:pos x="45" y="92"/>
                  </a:cxn>
                  <a:cxn ang="0">
                    <a:pos x="0" y="28"/>
                  </a:cxn>
                  <a:cxn ang="0">
                    <a:pos x="15" y="0"/>
                  </a:cxn>
                  <a:cxn ang="0">
                    <a:pos x="18" y="4"/>
                  </a:cxn>
                  <a:cxn ang="0">
                    <a:pos x="74" y="82"/>
                  </a:cxn>
                </a:cxnLst>
                <a:rect l="0" t="0" r="r" b="b"/>
                <a:pathLst>
                  <a:path w="74" h="92">
                    <a:moveTo>
                      <a:pt x="74" y="82"/>
                    </a:moveTo>
                    <a:lnTo>
                      <a:pt x="45" y="92"/>
                    </a:lnTo>
                    <a:lnTo>
                      <a:pt x="0" y="28"/>
                    </a:lnTo>
                    <a:lnTo>
                      <a:pt x="15" y="0"/>
                    </a:lnTo>
                    <a:lnTo>
                      <a:pt x="18" y="4"/>
                    </a:lnTo>
                    <a:lnTo>
                      <a:pt x="74" y="82"/>
                    </a:lnTo>
                    <a:close/>
                  </a:path>
                </a:pathLst>
              </a:custGeom>
              <a:solidFill>
                <a:srgbClr val="000000"/>
              </a:solidFill>
              <a:ln w="9525">
                <a:noFill/>
                <a:round/>
                <a:headEnd/>
                <a:tailEnd/>
              </a:ln>
            </p:spPr>
            <p:txBody>
              <a:bodyPr/>
              <a:lstStyle/>
              <a:p>
                <a:endParaRPr lang="en-US"/>
              </a:p>
            </p:txBody>
          </p:sp>
          <p:sp>
            <p:nvSpPr>
              <p:cNvPr id="86" name="Freeform 263"/>
              <p:cNvSpPr>
                <a:spLocks/>
              </p:cNvSpPr>
              <p:nvPr/>
            </p:nvSpPr>
            <p:spPr bwMode="auto">
              <a:xfrm>
                <a:off x="822" y="588"/>
                <a:ext cx="44" cy="29"/>
              </a:xfrm>
              <a:custGeom>
                <a:avLst/>
                <a:gdLst/>
                <a:ahLst/>
                <a:cxnLst>
                  <a:cxn ang="0">
                    <a:pos x="180" y="118"/>
                  </a:cxn>
                  <a:cxn ang="0">
                    <a:pos x="165" y="146"/>
                  </a:cxn>
                  <a:cxn ang="0">
                    <a:pos x="0" y="29"/>
                  </a:cxn>
                  <a:cxn ang="0">
                    <a:pos x="11" y="0"/>
                  </a:cxn>
                  <a:cxn ang="0">
                    <a:pos x="12" y="1"/>
                  </a:cxn>
                  <a:cxn ang="0">
                    <a:pos x="180" y="118"/>
                  </a:cxn>
                </a:cxnLst>
                <a:rect l="0" t="0" r="r" b="b"/>
                <a:pathLst>
                  <a:path w="180" h="146">
                    <a:moveTo>
                      <a:pt x="180" y="118"/>
                    </a:moveTo>
                    <a:lnTo>
                      <a:pt x="165" y="146"/>
                    </a:lnTo>
                    <a:lnTo>
                      <a:pt x="0" y="29"/>
                    </a:lnTo>
                    <a:lnTo>
                      <a:pt x="11" y="0"/>
                    </a:lnTo>
                    <a:lnTo>
                      <a:pt x="12" y="1"/>
                    </a:lnTo>
                    <a:lnTo>
                      <a:pt x="180" y="118"/>
                    </a:lnTo>
                    <a:close/>
                  </a:path>
                </a:pathLst>
              </a:custGeom>
              <a:solidFill>
                <a:srgbClr val="000000"/>
              </a:solidFill>
              <a:ln w="9525">
                <a:noFill/>
                <a:round/>
                <a:headEnd/>
                <a:tailEnd/>
              </a:ln>
            </p:spPr>
            <p:txBody>
              <a:bodyPr/>
              <a:lstStyle/>
              <a:p>
                <a:endParaRPr lang="en-US"/>
              </a:p>
            </p:txBody>
          </p:sp>
          <p:sp>
            <p:nvSpPr>
              <p:cNvPr id="87" name="Freeform 264"/>
              <p:cNvSpPr>
                <a:spLocks/>
              </p:cNvSpPr>
              <p:nvPr/>
            </p:nvSpPr>
            <p:spPr bwMode="auto">
              <a:xfrm>
                <a:off x="774" y="566"/>
                <a:ext cx="50" cy="28"/>
              </a:xfrm>
              <a:custGeom>
                <a:avLst/>
                <a:gdLst/>
                <a:ahLst/>
                <a:cxnLst>
                  <a:cxn ang="0">
                    <a:pos x="201" y="108"/>
                  </a:cxn>
                  <a:cxn ang="0">
                    <a:pos x="190" y="137"/>
                  </a:cxn>
                  <a:cxn ang="0">
                    <a:pos x="0" y="30"/>
                  </a:cxn>
                  <a:cxn ang="0">
                    <a:pos x="10" y="0"/>
                  </a:cxn>
                  <a:cxn ang="0">
                    <a:pos x="11" y="0"/>
                  </a:cxn>
                  <a:cxn ang="0">
                    <a:pos x="201" y="108"/>
                  </a:cxn>
                </a:cxnLst>
                <a:rect l="0" t="0" r="r" b="b"/>
                <a:pathLst>
                  <a:path w="201" h="137">
                    <a:moveTo>
                      <a:pt x="201" y="108"/>
                    </a:moveTo>
                    <a:lnTo>
                      <a:pt x="190" y="137"/>
                    </a:lnTo>
                    <a:lnTo>
                      <a:pt x="0" y="30"/>
                    </a:lnTo>
                    <a:lnTo>
                      <a:pt x="10" y="0"/>
                    </a:lnTo>
                    <a:lnTo>
                      <a:pt x="11" y="0"/>
                    </a:lnTo>
                    <a:lnTo>
                      <a:pt x="201" y="108"/>
                    </a:lnTo>
                    <a:close/>
                  </a:path>
                </a:pathLst>
              </a:custGeom>
              <a:solidFill>
                <a:srgbClr val="000000"/>
              </a:solidFill>
              <a:ln w="9525">
                <a:noFill/>
                <a:round/>
                <a:headEnd/>
                <a:tailEnd/>
              </a:ln>
            </p:spPr>
            <p:txBody>
              <a:bodyPr/>
              <a:lstStyle/>
              <a:p>
                <a:endParaRPr lang="en-US"/>
              </a:p>
            </p:txBody>
          </p:sp>
          <p:sp>
            <p:nvSpPr>
              <p:cNvPr id="88" name="Freeform 265"/>
              <p:cNvSpPr>
                <a:spLocks/>
              </p:cNvSpPr>
              <p:nvPr/>
            </p:nvSpPr>
            <p:spPr bwMode="auto">
              <a:xfrm>
                <a:off x="710" y="542"/>
                <a:ext cx="66" cy="30"/>
              </a:xfrm>
              <a:custGeom>
                <a:avLst/>
                <a:gdLst/>
                <a:ahLst/>
                <a:cxnLst>
                  <a:cxn ang="0">
                    <a:pos x="264" y="119"/>
                  </a:cxn>
                  <a:cxn ang="0">
                    <a:pos x="254" y="149"/>
                  </a:cxn>
                  <a:cxn ang="0">
                    <a:pos x="0" y="31"/>
                  </a:cxn>
                  <a:cxn ang="0">
                    <a:pos x="9" y="0"/>
                  </a:cxn>
                  <a:cxn ang="0">
                    <a:pos x="9" y="1"/>
                  </a:cxn>
                  <a:cxn ang="0">
                    <a:pos x="264" y="119"/>
                  </a:cxn>
                </a:cxnLst>
                <a:rect l="0" t="0" r="r" b="b"/>
                <a:pathLst>
                  <a:path w="264" h="149">
                    <a:moveTo>
                      <a:pt x="264" y="119"/>
                    </a:moveTo>
                    <a:lnTo>
                      <a:pt x="254" y="149"/>
                    </a:lnTo>
                    <a:lnTo>
                      <a:pt x="0" y="31"/>
                    </a:lnTo>
                    <a:lnTo>
                      <a:pt x="9" y="0"/>
                    </a:lnTo>
                    <a:lnTo>
                      <a:pt x="9" y="1"/>
                    </a:lnTo>
                    <a:lnTo>
                      <a:pt x="264" y="119"/>
                    </a:lnTo>
                    <a:close/>
                  </a:path>
                </a:pathLst>
              </a:custGeom>
              <a:solidFill>
                <a:srgbClr val="000000"/>
              </a:solidFill>
              <a:ln w="9525">
                <a:noFill/>
                <a:round/>
                <a:headEnd/>
                <a:tailEnd/>
              </a:ln>
            </p:spPr>
            <p:txBody>
              <a:bodyPr/>
              <a:lstStyle/>
              <a:p>
                <a:endParaRPr lang="en-US"/>
              </a:p>
            </p:txBody>
          </p:sp>
          <p:sp>
            <p:nvSpPr>
              <p:cNvPr id="89" name="Freeform 266"/>
              <p:cNvSpPr>
                <a:spLocks/>
              </p:cNvSpPr>
              <p:nvPr/>
            </p:nvSpPr>
            <p:spPr bwMode="auto">
              <a:xfrm>
                <a:off x="635" y="517"/>
                <a:ext cx="78" cy="32"/>
              </a:xfrm>
              <a:custGeom>
                <a:avLst/>
                <a:gdLst/>
                <a:ahLst/>
                <a:cxnLst>
                  <a:cxn ang="0">
                    <a:pos x="311" y="128"/>
                  </a:cxn>
                  <a:cxn ang="0">
                    <a:pos x="302" y="159"/>
                  </a:cxn>
                  <a:cxn ang="0">
                    <a:pos x="0" y="31"/>
                  </a:cxn>
                  <a:cxn ang="0">
                    <a:pos x="8" y="0"/>
                  </a:cxn>
                  <a:cxn ang="0">
                    <a:pos x="8" y="0"/>
                  </a:cxn>
                  <a:cxn ang="0">
                    <a:pos x="311" y="128"/>
                  </a:cxn>
                </a:cxnLst>
                <a:rect l="0" t="0" r="r" b="b"/>
                <a:pathLst>
                  <a:path w="311" h="159">
                    <a:moveTo>
                      <a:pt x="311" y="128"/>
                    </a:moveTo>
                    <a:lnTo>
                      <a:pt x="302" y="159"/>
                    </a:lnTo>
                    <a:lnTo>
                      <a:pt x="0" y="31"/>
                    </a:lnTo>
                    <a:lnTo>
                      <a:pt x="8" y="0"/>
                    </a:lnTo>
                    <a:lnTo>
                      <a:pt x="8" y="0"/>
                    </a:lnTo>
                    <a:lnTo>
                      <a:pt x="311" y="128"/>
                    </a:lnTo>
                    <a:close/>
                  </a:path>
                </a:pathLst>
              </a:custGeom>
              <a:solidFill>
                <a:srgbClr val="000000"/>
              </a:solidFill>
              <a:ln w="9525">
                <a:noFill/>
                <a:round/>
                <a:headEnd/>
                <a:tailEnd/>
              </a:ln>
            </p:spPr>
            <p:txBody>
              <a:bodyPr/>
              <a:lstStyle/>
              <a:p>
                <a:endParaRPr lang="en-US"/>
              </a:p>
            </p:txBody>
          </p:sp>
          <p:sp>
            <p:nvSpPr>
              <p:cNvPr id="90" name="Freeform 267"/>
              <p:cNvSpPr>
                <a:spLocks/>
              </p:cNvSpPr>
              <p:nvPr/>
            </p:nvSpPr>
            <p:spPr bwMode="auto">
              <a:xfrm>
                <a:off x="538" y="489"/>
                <a:ext cx="99" cy="34"/>
              </a:xfrm>
              <a:custGeom>
                <a:avLst/>
                <a:gdLst/>
                <a:ahLst/>
                <a:cxnLst>
                  <a:cxn ang="0">
                    <a:pos x="397" y="137"/>
                  </a:cxn>
                  <a:cxn ang="0">
                    <a:pos x="389" y="168"/>
                  </a:cxn>
                  <a:cxn ang="0">
                    <a:pos x="0" y="31"/>
                  </a:cxn>
                  <a:cxn ang="0">
                    <a:pos x="6" y="0"/>
                  </a:cxn>
                  <a:cxn ang="0">
                    <a:pos x="7" y="0"/>
                  </a:cxn>
                  <a:cxn ang="0">
                    <a:pos x="397" y="137"/>
                  </a:cxn>
                </a:cxnLst>
                <a:rect l="0" t="0" r="r" b="b"/>
                <a:pathLst>
                  <a:path w="397" h="168">
                    <a:moveTo>
                      <a:pt x="397" y="137"/>
                    </a:moveTo>
                    <a:lnTo>
                      <a:pt x="389" y="168"/>
                    </a:lnTo>
                    <a:lnTo>
                      <a:pt x="0" y="31"/>
                    </a:lnTo>
                    <a:lnTo>
                      <a:pt x="6" y="0"/>
                    </a:lnTo>
                    <a:lnTo>
                      <a:pt x="7" y="0"/>
                    </a:lnTo>
                    <a:lnTo>
                      <a:pt x="397" y="137"/>
                    </a:lnTo>
                    <a:close/>
                  </a:path>
                </a:pathLst>
              </a:custGeom>
              <a:solidFill>
                <a:srgbClr val="000000"/>
              </a:solidFill>
              <a:ln w="9525">
                <a:noFill/>
                <a:round/>
                <a:headEnd/>
                <a:tailEnd/>
              </a:ln>
            </p:spPr>
            <p:txBody>
              <a:bodyPr/>
              <a:lstStyle/>
              <a:p>
                <a:endParaRPr lang="en-US"/>
              </a:p>
            </p:txBody>
          </p:sp>
          <p:sp>
            <p:nvSpPr>
              <p:cNvPr id="91" name="Freeform 268"/>
              <p:cNvSpPr>
                <a:spLocks/>
              </p:cNvSpPr>
              <p:nvPr/>
            </p:nvSpPr>
            <p:spPr bwMode="auto">
              <a:xfrm>
                <a:off x="438" y="466"/>
                <a:ext cx="101" cy="30"/>
              </a:xfrm>
              <a:custGeom>
                <a:avLst/>
                <a:gdLst/>
                <a:ahLst/>
                <a:cxnLst>
                  <a:cxn ang="0">
                    <a:pos x="403" y="119"/>
                  </a:cxn>
                  <a:cxn ang="0">
                    <a:pos x="397" y="150"/>
                  </a:cxn>
                  <a:cxn ang="0">
                    <a:pos x="0" y="32"/>
                  </a:cxn>
                  <a:cxn ang="0">
                    <a:pos x="5" y="0"/>
                  </a:cxn>
                  <a:cxn ang="0">
                    <a:pos x="5" y="1"/>
                  </a:cxn>
                  <a:cxn ang="0">
                    <a:pos x="403" y="119"/>
                  </a:cxn>
                </a:cxnLst>
                <a:rect l="0" t="0" r="r" b="b"/>
                <a:pathLst>
                  <a:path w="403" h="150">
                    <a:moveTo>
                      <a:pt x="403" y="119"/>
                    </a:moveTo>
                    <a:lnTo>
                      <a:pt x="397" y="150"/>
                    </a:lnTo>
                    <a:lnTo>
                      <a:pt x="0" y="32"/>
                    </a:lnTo>
                    <a:lnTo>
                      <a:pt x="5" y="0"/>
                    </a:lnTo>
                    <a:lnTo>
                      <a:pt x="5" y="1"/>
                    </a:lnTo>
                    <a:lnTo>
                      <a:pt x="403" y="119"/>
                    </a:lnTo>
                    <a:close/>
                  </a:path>
                </a:pathLst>
              </a:custGeom>
              <a:solidFill>
                <a:srgbClr val="000000"/>
              </a:solidFill>
              <a:ln w="9525">
                <a:noFill/>
                <a:round/>
                <a:headEnd/>
                <a:tailEnd/>
              </a:ln>
            </p:spPr>
            <p:txBody>
              <a:bodyPr/>
              <a:lstStyle/>
              <a:p>
                <a:endParaRPr lang="en-US"/>
              </a:p>
            </p:txBody>
          </p:sp>
          <p:sp>
            <p:nvSpPr>
              <p:cNvPr id="92" name="Freeform 269"/>
              <p:cNvSpPr>
                <a:spLocks/>
              </p:cNvSpPr>
              <p:nvPr/>
            </p:nvSpPr>
            <p:spPr bwMode="auto">
              <a:xfrm>
                <a:off x="363" y="450"/>
                <a:ext cx="77" cy="22"/>
              </a:xfrm>
              <a:custGeom>
                <a:avLst/>
                <a:gdLst/>
                <a:ahLst/>
                <a:cxnLst>
                  <a:cxn ang="0">
                    <a:pos x="308" y="78"/>
                  </a:cxn>
                  <a:cxn ang="0">
                    <a:pos x="303" y="110"/>
                  </a:cxn>
                  <a:cxn ang="0">
                    <a:pos x="0" y="32"/>
                  </a:cxn>
                  <a:cxn ang="0">
                    <a:pos x="0" y="32"/>
                  </a:cxn>
                  <a:cxn ang="0">
                    <a:pos x="6" y="0"/>
                  </a:cxn>
                  <a:cxn ang="0">
                    <a:pos x="308" y="78"/>
                  </a:cxn>
                </a:cxnLst>
                <a:rect l="0" t="0" r="r" b="b"/>
                <a:pathLst>
                  <a:path w="308" h="110">
                    <a:moveTo>
                      <a:pt x="308" y="78"/>
                    </a:moveTo>
                    <a:lnTo>
                      <a:pt x="303" y="110"/>
                    </a:lnTo>
                    <a:lnTo>
                      <a:pt x="0" y="32"/>
                    </a:lnTo>
                    <a:lnTo>
                      <a:pt x="0" y="32"/>
                    </a:lnTo>
                    <a:lnTo>
                      <a:pt x="6" y="0"/>
                    </a:lnTo>
                    <a:lnTo>
                      <a:pt x="308" y="78"/>
                    </a:lnTo>
                    <a:close/>
                  </a:path>
                </a:pathLst>
              </a:custGeom>
              <a:solidFill>
                <a:srgbClr val="000000"/>
              </a:solidFill>
              <a:ln w="9525">
                <a:noFill/>
                <a:round/>
                <a:headEnd/>
                <a:tailEnd/>
              </a:ln>
            </p:spPr>
            <p:txBody>
              <a:bodyPr/>
              <a:lstStyle/>
              <a:p>
                <a:endParaRPr lang="en-US"/>
              </a:p>
            </p:txBody>
          </p:sp>
          <p:sp>
            <p:nvSpPr>
              <p:cNvPr id="93" name="Freeform 270"/>
              <p:cNvSpPr>
                <a:spLocks/>
              </p:cNvSpPr>
              <p:nvPr/>
            </p:nvSpPr>
            <p:spPr bwMode="auto">
              <a:xfrm>
                <a:off x="281" y="432"/>
                <a:ext cx="83" cy="24"/>
              </a:xfrm>
              <a:custGeom>
                <a:avLst/>
                <a:gdLst/>
                <a:ahLst/>
                <a:cxnLst>
                  <a:cxn ang="0">
                    <a:pos x="333" y="88"/>
                  </a:cxn>
                  <a:cxn ang="0">
                    <a:pos x="327" y="120"/>
                  </a:cxn>
                  <a:cxn ang="0">
                    <a:pos x="1" y="31"/>
                  </a:cxn>
                  <a:cxn ang="0">
                    <a:pos x="0" y="31"/>
                  </a:cxn>
                  <a:cxn ang="0">
                    <a:pos x="7" y="0"/>
                  </a:cxn>
                  <a:cxn ang="0">
                    <a:pos x="333" y="88"/>
                  </a:cxn>
                </a:cxnLst>
                <a:rect l="0" t="0" r="r" b="b"/>
                <a:pathLst>
                  <a:path w="333" h="120">
                    <a:moveTo>
                      <a:pt x="333" y="88"/>
                    </a:moveTo>
                    <a:lnTo>
                      <a:pt x="327" y="120"/>
                    </a:lnTo>
                    <a:lnTo>
                      <a:pt x="1" y="31"/>
                    </a:lnTo>
                    <a:lnTo>
                      <a:pt x="0" y="31"/>
                    </a:lnTo>
                    <a:lnTo>
                      <a:pt x="7" y="0"/>
                    </a:lnTo>
                    <a:lnTo>
                      <a:pt x="333" y="88"/>
                    </a:lnTo>
                    <a:close/>
                  </a:path>
                </a:pathLst>
              </a:custGeom>
              <a:solidFill>
                <a:srgbClr val="000000"/>
              </a:solidFill>
              <a:ln w="9525">
                <a:noFill/>
                <a:round/>
                <a:headEnd/>
                <a:tailEnd/>
              </a:ln>
            </p:spPr>
            <p:txBody>
              <a:bodyPr/>
              <a:lstStyle/>
              <a:p>
                <a:endParaRPr lang="en-US"/>
              </a:p>
            </p:txBody>
          </p:sp>
          <p:sp>
            <p:nvSpPr>
              <p:cNvPr id="94" name="Freeform 271"/>
              <p:cNvSpPr>
                <a:spLocks/>
              </p:cNvSpPr>
              <p:nvPr/>
            </p:nvSpPr>
            <p:spPr bwMode="auto">
              <a:xfrm>
                <a:off x="194" y="411"/>
                <a:ext cx="89" cy="28"/>
              </a:xfrm>
              <a:custGeom>
                <a:avLst/>
                <a:gdLst/>
                <a:ahLst/>
                <a:cxnLst>
                  <a:cxn ang="0">
                    <a:pos x="357" y="109"/>
                  </a:cxn>
                  <a:cxn ang="0">
                    <a:pos x="350" y="140"/>
                  </a:cxn>
                  <a:cxn ang="0">
                    <a:pos x="0" y="32"/>
                  </a:cxn>
                  <a:cxn ang="0">
                    <a:pos x="0" y="32"/>
                  </a:cxn>
                  <a:cxn ang="0">
                    <a:pos x="7" y="0"/>
                  </a:cxn>
                  <a:cxn ang="0">
                    <a:pos x="357" y="109"/>
                  </a:cxn>
                </a:cxnLst>
                <a:rect l="0" t="0" r="r" b="b"/>
                <a:pathLst>
                  <a:path w="357" h="140">
                    <a:moveTo>
                      <a:pt x="357" y="109"/>
                    </a:moveTo>
                    <a:lnTo>
                      <a:pt x="350" y="140"/>
                    </a:lnTo>
                    <a:lnTo>
                      <a:pt x="0" y="32"/>
                    </a:lnTo>
                    <a:lnTo>
                      <a:pt x="0" y="32"/>
                    </a:lnTo>
                    <a:lnTo>
                      <a:pt x="7" y="0"/>
                    </a:lnTo>
                    <a:lnTo>
                      <a:pt x="357" y="109"/>
                    </a:lnTo>
                    <a:close/>
                  </a:path>
                </a:pathLst>
              </a:custGeom>
              <a:solidFill>
                <a:srgbClr val="000000"/>
              </a:solidFill>
              <a:ln w="9525">
                <a:noFill/>
                <a:round/>
                <a:headEnd/>
                <a:tailEnd/>
              </a:ln>
            </p:spPr>
            <p:txBody>
              <a:bodyPr/>
              <a:lstStyle/>
              <a:p>
                <a:endParaRPr lang="en-US"/>
              </a:p>
            </p:txBody>
          </p:sp>
          <p:sp>
            <p:nvSpPr>
              <p:cNvPr id="95" name="Freeform 272"/>
              <p:cNvSpPr>
                <a:spLocks/>
              </p:cNvSpPr>
              <p:nvPr/>
            </p:nvSpPr>
            <p:spPr bwMode="auto">
              <a:xfrm>
                <a:off x="114" y="389"/>
                <a:ext cx="81" cy="28"/>
              </a:xfrm>
              <a:custGeom>
                <a:avLst/>
                <a:gdLst/>
                <a:ahLst/>
                <a:cxnLst>
                  <a:cxn ang="0">
                    <a:pos x="327" y="108"/>
                  </a:cxn>
                  <a:cxn ang="0">
                    <a:pos x="320" y="140"/>
                  </a:cxn>
                  <a:cxn ang="0">
                    <a:pos x="2" y="33"/>
                  </a:cxn>
                  <a:cxn ang="0">
                    <a:pos x="0" y="31"/>
                  </a:cxn>
                  <a:cxn ang="0">
                    <a:pos x="9" y="0"/>
                  </a:cxn>
                  <a:cxn ang="0">
                    <a:pos x="327" y="108"/>
                  </a:cxn>
                </a:cxnLst>
                <a:rect l="0" t="0" r="r" b="b"/>
                <a:pathLst>
                  <a:path w="327" h="140">
                    <a:moveTo>
                      <a:pt x="327" y="108"/>
                    </a:moveTo>
                    <a:lnTo>
                      <a:pt x="320" y="140"/>
                    </a:lnTo>
                    <a:lnTo>
                      <a:pt x="2" y="33"/>
                    </a:lnTo>
                    <a:lnTo>
                      <a:pt x="0" y="31"/>
                    </a:lnTo>
                    <a:lnTo>
                      <a:pt x="9" y="0"/>
                    </a:lnTo>
                    <a:lnTo>
                      <a:pt x="327" y="108"/>
                    </a:lnTo>
                    <a:close/>
                  </a:path>
                </a:pathLst>
              </a:custGeom>
              <a:solidFill>
                <a:srgbClr val="000000"/>
              </a:solidFill>
              <a:ln w="9525">
                <a:noFill/>
                <a:round/>
                <a:headEnd/>
                <a:tailEnd/>
              </a:ln>
            </p:spPr>
            <p:txBody>
              <a:bodyPr/>
              <a:lstStyle/>
              <a:p>
                <a:endParaRPr lang="en-US"/>
              </a:p>
            </p:txBody>
          </p:sp>
          <p:sp>
            <p:nvSpPr>
              <p:cNvPr id="96" name="Freeform 273"/>
              <p:cNvSpPr>
                <a:spLocks/>
              </p:cNvSpPr>
              <p:nvPr/>
            </p:nvSpPr>
            <p:spPr bwMode="auto">
              <a:xfrm>
                <a:off x="59" y="370"/>
                <a:ext cx="57" cy="25"/>
              </a:xfrm>
              <a:custGeom>
                <a:avLst/>
                <a:gdLst/>
                <a:ahLst/>
                <a:cxnLst>
                  <a:cxn ang="0">
                    <a:pos x="225" y="96"/>
                  </a:cxn>
                  <a:cxn ang="0">
                    <a:pos x="216" y="127"/>
                  </a:cxn>
                  <a:cxn ang="0">
                    <a:pos x="2" y="30"/>
                  </a:cxn>
                  <a:cxn ang="0">
                    <a:pos x="0" y="28"/>
                  </a:cxn>
                  <a:cxn ang="0">
                    <a:pos x="13" y="0"/>
                  </a:cxn>
                  <a:cxn ang="0">
                    <a:pos x="225" y="96"/>
                  </a:cxn>
                </a:cxnLst>
                <a:rect l="0" t="0" r="r" b="b"/>
                <a:pathLst>
                  <a:path w="225" h="127">
                    <a:moveTo>
                      <a:pt x="225" y="96"/>
                    </a:moveTo>
                    <a:lnTo>
                      <a:pt x="216" y="127"/>
                    </a:lnTo>
                    <a:lnTo>
                      <a:pt x="2" y="30"/>
                    </a:lnTo>
                    <a:lnTo>
                      <a:pt x="0" y="28"/>
                    </a:lnTo>
                    <a:lnTo>
                      <a:pt x="13" y="0"/>
                    </a:lnTo>
                    <a:lnTo>
                      <a:pt x="225" y="96"/>
                    </a:lnTo>
                    <a:close/>
                  </a:path>
                </a:pathLst>
              </a:custGeom>
              <a:solidFill>
                <a:srgbClr val="000000"/>
              </a:solidFill>
              <a:ln w="9525">
                <a:noFill/>
                <a:round/>
                <a:headEnd/>
                <a:tailEnd/>
              </a:ln>
            </p:spPr>
            <p:txBody>
              <a:bodyPr/>
              <a:lstStyle/>
              <a:p>
                <a:endParaRPr lang="en-US"/>
              </a:p>
            </p:txBody>
          </p:sp>
          <p:sp>
            <p:nvSpPr>
              <p:cNvPr id="97" name="Freeform 274"/>
              <p:cNvSpPr>
                <a:spLocks/>
              </p:cNvSpPr>
              <p:nvPr/>
            </p:nvSpPr>
            <p:spPr bwMode="auto">
              <a:xfrm>
                <a:off x="21" y="347"/>
                <a:ext cx="42" cy="28"/>
              </a:xfrm>
              <a:custGeom>
                <a:avLst/>
                <a:gdLst/>
                <a:ahLst/>
                <a:cxnLst>
                  <a:cxn ang="0">
                    <a:pos x="169" y="115"/>
                  </a:cxn>
                  <a:cxn ang="0">
                    <a:pos x="156" y="143"/>
                  </a:cxn>
                  <a:cxn ang="0">
                    <a:pos x="4" y="26"/>
                  </a:cxn>
                  <a:cxn ang="0">
                    <a:pos x="0" y="19"/>
                  </a:cxn>
                  <a:cxn ang="0">
                    <a:pos x="21" y="0"/>
                  </a:cxn>
                  <a:cxn ang="0">
                    <a:pos x="169" y="115"/>
                  </a:cxn>
                </a:cxnLst>
                <a:rect l="0" t="0" r="r" b="b"/>
                <a:pathLst>
                  <a:path w="169" h="143">
                    <a:moveTo>
                      <a:pt x="169" y="115"/>
                    </a:moveTo>
                    <a:lnTo>
                      <a:pt x="156" y="143"/>
                    </a:lnTo>
                    <a:lnTo>
                      <a:pt x="4" y="26"/>
                    </a:lnTo>
                    <a:lnTo>
                      <a:pt x="0" y="19"/>
                    </a:lnTo>
                    <a:lnTo>
                      <a:pt x="21" y="0"/>
                    </a:lnTo>
                    <a:lnTo>
                      <a:pt x="169" y="115"/>
                    </a:lnTo>
                    <a:close/>
                  </a:path>
                </a:pathLst>
              </a:custGeom>
              <a:solidFill>
                <a:srgbClr val="000000"/>
              </a:solidFill>
              <a:ln w="9525">
                <a:noFill/>
                <a:round/>
                <a:headEnd/>
                <a:tailEnd/>
              </a:ln>
            </p:spPr>
            <p:txBody>
              <a:bodyPr/>
              <a:lstStyle/>
              <a:p>
                <a:endParaRPr lang="en-US"/>
              </a:p>
            </p:txBody>
          </p:sp>
          <p:sp>
            <p:nvSpPr>
              <p:cNvPr id="98" name="Freeform 275"/>
              <p:cNvSpPr>
                <a:spLocks/>
              </p:cNvSpPr>
              <p:nvPr/>
            </p:nvSpPr>
            <p:spPr bwMode="auto">
              <a:xfrm>
                <a:off x="6" y="326"/>
                <a:ext cx="20" cy="25"/>
              </a:xfrm>
              <a:custGeom>
                <a:avLst/>
                <a:gdLst/>
                <a:ahLst/>
                <a:cxnLst>
                  <a:cxn ang="0">
                    <a:pos x="79" y="102"/>
                  </a:cxn>
                  <a:cxn ang="0">
                    <a:pos x="58" y="121"/>
                  </a:cxn>
                  <a:cxn ang="0">
                    <a:pos x="2" y="14"/>
                  </a:cxn>
                  <a:cxn ang="0">
                    <a:pos x="0" y="8"/>
                  </a:cxn>
                  <a:cxn ang="0">
                    <a:pos x="26" y="0"/>
                  </a:cxn>
                  <a:cxn ang="0">
                    <a:pos x="79" y="102"/>
                  </a:cxn>
                </a:cxnLst>
                <a:rect l="0" t="0" r="r" b="b"/>
                <a:pathLst>
                  <a:path w="79" h="121">
                    <a:moveTo>
                      <a:pt x="79" y="102"/>
                    </a:moveTo>
                    <a:lnTo>
                      <a:pt x="58" y="121"/>
                    </a:lnTo>
                    <a:lnTo>
                      <a:pt x="2" y="14"/>
                    </a:lnTo>
                    <a:lnTo>
                      <a:pt x="0" y="8"/>
                    </a:lnTo>
                    <a:lnTo>
                      <a:pt x="26" y="0"/>
                    </a:lnTo>
                    <a:lnTo>
                      <a:pt x="79" y="102"/>
                    </a:lnTo>
                    <a:close/>
                  </a:path>
                </a:pathLst>
              </a:custGeom>
              <a:solidFill>
                <a:srgbClr val="000000"/>
              </a:solidFill>
              <a:ln w="9525">
                <a:noFill/>
                <a:round/>
                <a:headEnd/>
                <a:tailEnd/>
              </a:ln>
            </p:spPr>
            <p:txBody>
              <a:bodyPr/>
              <a:lstStyle/>
              <a:p>
                <a:endParaRPr lang="en-US"/>
              </a:p>
            </p:txBody>
          </p:sp>
          <p:sp>
            <p:nvSpPr>
              <p:cNvPr id="99" name="Freeform 276"/>
              <p:cNvSpPr>
                <a:spLocks/>
              </p:cNvSpPr>
              <p:nvPr/>
            </p:nvSpPr>
            <p:spPr bwMode="auto">
              <a:xfrm>
                <a:off x="2" y="292"/>
                <a:ext cx="11" cy="36"/>
              </a:xfrm>
              <a:custGeom>
                <a:avLst/>
                <a:gdLst/>
                <a:ahLst/>
                <a:cxnLst>
                  <a:cxn ang="0">
                    <a:pos x="42" y="173"/>
                  </a:cxn>
                  <a:cxn ang="0">
                    <a:pos x="16" y="181"/>
                  </a:cxn>
                  <a:cxn ang="0">
                    <a:pos x="0" y="3"/>
                  </a:cxn>
                  <a:cxn ang="0">
                    <a:pos x="0" y="2"/>
                  </a:cxn>
                  <a:cxn ang="0">
                    <a:pos x="27" y="0"/>
                  </a:cxn>
                  <a:cxn ang="0">
                    <a:pos x="42" y="173"/>
                  </a:cxn>
                </a:cxnLst>
                <a:rect l="0" t="0" r="r" b="b"/>
                <a:pathLst>
                  <a:path w="42" h="181">
                    <a:moveTo>
                      <a:pt x="42" y="173"/>
                    </a:moveTo>
                    <a:lnTo>
                      <a:pt x="16" y="181"/>
                    </a:lnTo>
                    <a:lnTo>
                      <a:pt x="0" y="3"/>
                    </a:lnTo>
                    <a:lnTo>
                      <a:pt x="0" y="2"/>
                    </a:lnTo>
                    <a:lnTo>
                      <a:pt x="27" y="0"/>
                    </a:lnTo>
                    <a:lnTo>
                      <a:pt x="42" y="173"/>
                    </a:lnTo>
                    <a:close/>
                  </a:path>
                </a:pathLst>
              </a:custGeom>
              <a:solidFill>
                <a:srgbClr val="000000"/>
              </a:solidFill>
              <a:ln w="9525">
                <a:noFill/>
                <a:round/>
                <a:headEnd/>
                <a:tailEnd/>
              </a:ln>
            </p:spPr>
            <p:txBody>
              <a:bodyPr/>
              <a:lstStyle/>
              <a:p>
                <a:endParaRPr lang="en-US"/>
              </a:p>
            </p:txBody>
          </p:sp>
          <p:sp>
            <p:nvSpPr>
              <p:cNvPr id="100" name="Freeform 277"/>
              <p:cNvSpPr>
                <a:spLocks/>
              </p:cNvSpPr>
              <p:nvPr/>
            </p:nvSpPr>
            <p:spPr bwMode="auto">
              <a:xfrm>
                <a:off x="0" y="261"/>
                <a:ext cx="9" cy="31"/>
              </a:xfrm>
              <a:custGeom>
                <a:avLst/>
                <a:gdLst/>
                <a:ahLst/>
                <a:cxnLst>
                  <a:cxn ang="0">
                    <a:pos x="35" y="156"/>
                  </a:cxn>
                  <a:cxn ang="0">
                    <a:pos x="8" y="158"/>
                  </a:cxn>
                  <a:cxn ang="0">
                    <a:pos x="0" y="1"/>
                  </a:cxn>
                  <a:cxn ang="0">
                    <a:pos x="0" y="0"/>
                  </a:cxn>
                  <a:cxn ang="0">
                    <a:pos x="27" y="0"/>
                  </a:cxn>
                  <a:cxn ang="0">
                    <a:pos x="35" y="156"/>
                  </a:cxn>
                </a:cxnLst>
                <a:rect l="0" t="0" r="r" b="b"/>
                <a:pathLst>
                  <a:path w="35" h="158">
                    <a:moveTo>
                      <a:pt x="35" y="156"/>
                    </a:moveTo>
                    <a:lnTo>
                      <a:pt x="8" y="158"/>
                    </a:lnTo>
                    <a:lnTo>
                      <a:pt x="0" y="1"/>
                    </a:lnTo>
                    <a:lnTo>
                      <a:pt x="0" y="0"/>
                    </a:lnTo>
                    <a:lnTo>
                      <a:pt x="27" y="0"/>
                    </a:lnTo>
                    <a:lnTo>
                      <a:pt x="35" y="156"/>
                    </a:lnTo>
                    <a:close/>
                  </a:path>
                </a:pathLst>
              </a:custGeom>
              <a:solidFill>
                <a:srgbClr val="000000"/>
              </a:solidFill>
              <a:ln w="9525">
                <a:noFill/>
                <a:round/>
                <a:headEnd/>
                <a:tailEnd/>
              </a:ln>
            </p:spPr>
            <p:txBody>
              <a:bodyPr/>
              <a:lstStyle/>
              <a:p>
                <a:endParaRPr lang="en-US"/>
              </a:p>
            </p:txBody>
          </p:sp>
          <p:sp>
            <p:nvSpPr>
              <p:cNvPr id="101" name="Freeform 278"/>
              <p:cNvSpPr>
                <a:spLocks/>
              </p:cNvSpPr>
              <p:nvPr/>
            </p:nvSpPr>
            <p:spPr bwMode="auto">
              <a:xfrm>
                <a:off x="0" y="223"/>
                <a:ext cx="9" cy="38"/>
              </a:xfrm>
              <a:custGeom>
                <a:avLst/>
                <a:gdLst/>
                <a:ahLst/>
                <a:cxnLst>
                  <a:cxn ang="0">
                    <a:pos x="27" y="187"/>
                  </a:cxn>
                  <a:cxn ang="0">
                    <a:pos x="0" y="187"/>
                  </a:cxn>
                  <a:cxn ang="0">
                    <a:pos x="8" y="0"/>
                  </a:cxn>
                  <a:cxn ang="0">
                    <a:pos x="35" y="1"/>
                  </a:cxn>
                  <a:cxn ang="0">
                    <a:pos x="35" y="1"/>
                  </a:cxn>
                  <a:cxn ang="0">
                    <a:pos x="27" y="187"/>
                  </a:cxn>
                </a:cxnLst>
                <a:rect l="0" t="0" r="r" b="b"/>
                <a:pathLst>
                  <a:path w="35" h="187">
                    <a:moveTo>
                      <a:pt x="27" y="187"/>
                    </a:moveTo>
                    <a:lnTo>
                      <a:pt x="0" y="187"/>
                    </a:lnTo>
                    <a:lnTo>
                      <a:pt x="8" y="0"/>
                    </a:lnTo>
                    <a:lnTo>
                      <a:pt x="35" y="1"/>
                    </a:lnTo>
                    <a:lnTo>
                      <a:pt x="35" y="1"/>
                    </a:lnTo>
                    <a:lnTo>
                      <a:pt x="27" y="187"/>
                    </a:lnTo>
                    <a:close/>
                  </a:path>
                </a:pathLst>
              </a:custGeom>
              <a:solidFill>
                <a:srgbClr val="000000"/>
              </a:solidFill>
              <a:ln w="9525">
                <a:noFill/>
                <a:round/>
                <a:headEnd/>
                <a:tailEnd/>
              </a:ln>
            </p:spPr>
            <p:txBody>
              <a:bodyPr/>
              <a:lstStyle/>
              <a:p>
                <a:endParaRPr lang="en-US"/>
              </a:p>
            </p:txBody>
          </p:sp>
          <p:sp>
            <p:nvSpPr>
              <p:cNvPr id="102" name="Freeform 279"/>
              <p:cNvSpPr>
                <a:spLocks/>
              </p:cNvSpPr>
              <p:nvPr/>
            </p:nvSpPr>
            <p:spPr bwMode="auto">
              <a:xfrm>
                <a:off x="2" y="172"/>
                <a:ext cx="9" cy="51"/>
              </a:xfrm>
              <a:custGeom>
                <a:avLst/>
                <a:gdLst/>
                <a:ahLst/>
                <a:cxnLst>
                  <a:cxn ang="0">
                    <a:pos x="27" y="258"/>
                  </a:cxn>
                  <a:cxn ang="0">
                    <a:pos x="0" y="257"/>
                  </a:cxn>
                  <a:cxn ang="0">
                    <a:pos x="8" y="12"/>
                  </a:cxn>
                  <a:cxn ang="0">
                    <a:pos x="12" y="0"/>
                  </a:cxn>
                  <a:cxn ang="0">
                    <a:pos x="35" y="19"/>
                  </a:cxn>
                  <a:cxn ang="0">
                    <a:pos x="27" y="258"/>
                  </a:cxn>
                </a:cxnLst>
                <a:rect l="0" t="0" r="r" b="b"/>
                <a:pathLst>
                  <a:path w="35" h="258">
                    <a:moveTo>
                      <a:pt x="27" y="258"/>
                    </a:moveTo>
                    <a:lnTo>
                      <a:pt x="0" y="257"/>
                    </a:lnTo>
                    <a:lnTo>
                      <a:pt x="8" y="12"/>
                    </a:lnTo>
                    <a:lnTo>
                      <a:pt x="12" y="0"/>
                    </a:lnTo>
                    <a:lnTo>
                      <a:pt x="35" y="19"/>
                    </a:lnTo>
                    <a:lnTo>
                      <a:pt x="27" y="258"/>
                    </a:lnTo>
                    <a:close/>
                  </a:path>
                </a:pathLst>
              </a:custGeom>
              <a:solidFill>
                <a:srgbClr val="000000"/>
              </a:solidFill>
              <a:ln w="9525">
                <a:noFill/>
                <a:round/>
                <a:headEnd/>
                <a:tailEnd/>
              </a:ln>
            </p:spPr>
            <p:txBody>
              <a:bodyPr/>
              <a:lstStyle/>
              <a:p>
                <a:endParaRPr lang="en-US"/>
              </a:p>
            </p:txBody>
          </p:sp>
          <p:sp>
            <p:nvSpPr>
              <p:cNvPr id="103" name="Freeform 280"/>
              <p:cNvSpPr>
                <a:spLocks/>
              </p:cNvSpPr>
              <p:nvPr/>
            </p:nvSpPr>
            <p:spPr bwMode="auto">
              <a:xfrm>
                <a:off x="1028" y="98"/>
                <a:ext cx="48" cy="45"/>
              </a:xfrm>
              <a:custGeom>
                <a:avLst/>
                <a:gdLst/>
                <a:ahLst/>
                <a:cxnLst>
                  <a:cxn ang="0">
                    <a:pos x="105" y="0"/>
                  </a:cxn>
                  <a:cxn ang="0">
                    <a:pos x="123" y="5"/>
                  </a:cxn>
                  <a:cxn ang="0">
                    <a:pos x="140" y="14"/>
                  </a:cxn>
                  <a:cxn ang="0">
                    <a:pos x="155" y="26"/>
                  </a:cxn>
                  <a:cxn ang="0">
                    <a:pos x="168" y="41"/>
                  </a:cxn>
                  <a:cxn ang="0">
                    <a:pos x="178" y="59"/>
                  </a:cxn>
                  <a:cxn ang="0">
                    <a:pos x="186" y="78"/>
                  </a:cxn>
                  <a:cxn ang="0">
                    <a:pos x="189" y="101"/>
                  </a:cxn>
                  <a:cxn ang="0">
                    <a:pos x="189" y="123"/>
                  </a:cxn>
                  <a:cxn ang="0">
                    <a:pos x="186" y="145"/>
                  </a:cxn>
                  <a:cxn ang="0">
                    <a:pos x="178" y="165"/>
                  </a:cxn>
                  <a:cxn ang="0">
                    <a:pos x="168" y="184"/>
                  </a:cxn>
                  <a:cxn ang="0">
                    <a:pos x="155" y="199"/>
                  </a:cxn>
                  <a:cxn ang="0">
                    <a:pos x="140" y="210"/>
                  </a:cxn>
                  <a:cxn ang="0">
                    <a:pos x="123" y="218"/>
                  </a:cxn>
                  <a:cxn ang="0">
                    <a:pos x="105" y="223"/>
                  </a:cxn>
                  <a:cxn ang="0">
                    <a:pos x="86" y="223"/>
                  </a:cxn>
                  <a:cxn ang="0">
                    <a:pos x="67" y="218"/>
                  </a:cxn>
                  <a:cxn ang="0">
                    <a:pos x="50" y="210"/>
                  </a:cxn>
                  <a:cxn ang="0">
                    <a:pos x="35" y="199"/>
                  </a:cxn>
                  <a:cxn ang="0">
                    <a:pos x="21" y="184"/>
                  </a:cxn>
                  <a:cxn ang="0">
                    <a:pos x="11" y="165"/>
                  </a:cxn>
                  <a:cxn ang="0">
                    <a:pos x="4" y="145"/>
                  </a:cxn>
                  <a:cxn ang="0">
                    <a:pos x="0" y="123"/>
                  </a:cxn>
                  <a:cxn ang="0">
                    <a:pos x="0" y="101"/>
                  </a:cxn>
                  <a:cxn ang="0">
                    <a:pos x="4" y="78"/>
                  </a:cxn>
                  <a:cxn ang="0">
                    <a:pos x="11" y="59"/>
                  </a:cxn>
                  <a:cxn ang="0">
                    <a:pos x="21" y="41"/>
                  </a:cxn>
                  <a:cxn ang="0">
                    <a:pos x="35" y="26"/>
                  </a:cxn>
                  <a:cxn ang="0">
                    <a:pos x="50" y="14"/>
                  </a:cxn>
                  <a:cxn ang="0">
                    <a:pos x="67" y="5"/>
                  </a:cxn>
                  <a:cxn ang="0">
                    <a:pos x="86" y="0"/>
                  </a:cxn>
                </a:cxnLst>
                <a:rect l="0" t="0" r="r" b="b"/>
                <a:pathLst>
                  <a:path w="190" h="223">
                    <a:moveTo>
                      <a:pt x="95" y="0"/>
                    </a:moveTo>
                    <a:lnTo>
                      <a:pt x="105" y="0"/>
                    </a:lnTo>
                    <a:lnTo>
                      <a:pt x="114" y="3"/>
                    </a:lnTo>
                    <a:lnTo>
                      <a:pt x="123" y="5"/>
                    </a:lnTo>
                    <a:lnTo>
                      <a:pt x="132" y="9"/>
                    </a:lnTo>
                    <a:lnTo>
                      <a:pt x="140" y="14"/>
                    </a:lnTo>
                    <a:lnTo>
                      <a:pt x="148" y="19"/>
                    </a:lnTo>
                    <a:lnTo>
                      <a:pt x="155" y="26"/>
                    </a:lnTo>
                    <a:lnTo>
                      <a:pt x="162" y="33"/>
                    </a:lnTo>
                    <a:lnTo>
                      <a:pt x="168" y="41"/>
                    </a:lnTo>
                    <a:lnTo>
                      <a:pt x="174" y="50"/>
                    </a:lnTo>
                    <a:lnTo>
                      <a:pt x="178" y="59"/>
                    </a:lnTo>
                    <a:lnTo>
                      <a:pt x="182" y="68"/>
                    </a:lnTo>
                    <a:lnTo>
                      <a:pt x="186" y="78"/>
                    </a:lnTo>
                    <a:lnTo>
                      <a:pt x="188" y="90"/>
                    </a:lnTo>
                    <a:lnTo>
                      <a:pt x="189" y="101"/>
                    </a:lnTo>
                    <a:lnTo>
                      <a:pt x="190" y="112"/>
                    </a:lnTo>
                    <a:lnTo>
                      <a:pt x="189" y="123"/>
                    </a:lnTo>
                    <a:lnTo>
                      <a:pt x="188" y="134"/>
                    </a:lnTo>
                    <a:lnTo>
                      <a:pt x="186" y="145"/>
                    </a:lnTo>
                    <a:lnTo>
                      <a:pt x="182" y="155"/>
                    </a:lnTo>
                    <a:lnTo>
                      <a:pt x="178" y="165"/>
                    </a:lnTo>
                    <a:lnTo>
                      <a:pt x="174" y="175"/>
                    </a:lnTo>
                    <a:lnTo>
                      <a:pt x="168" y="184"/>
                    </a:lnTo>
                    <a:lnTo>
                      <a:pt x="162" y="191"/>
                    </a:lnTo>
                    <a:lnTo>
                      <a:pt x="155" y="199"/>
                    </a:lnTo>
                    <a:lnTo>
                      <a:pt x="148" y="205"/>
                    </a:lnTo>
                    <a:lnTo>
                      <a:pt x="140" y="210"/>
                    </a:lnTo>
                    <a:lnTo>
                      <a:pt x="132" y="215"/>
                    </a:lnTo>
                    <a:lnTo>
                      <a:pt x="123" y="218"/>
                    </a:lnTo>
                    <a:lnTo>
                      <a:pt x="114" y="222"/>
                    </a:lnTo>
                    <a:lnTo>
                      <a:pt x="105" y="223"/>
                    </a:lnTo>
                    <a:lnTo>
                      <a:pt x="95" y="223"/>
                    </a:lnTo>
                    <a:lnTo>
                      <a:pt x="86" y="223"/>
                    </a:lnTo>
                    <a:lnTo>
                      <a:pt x="76" y="222"/>
                    </a:lnTo>
                    <a:lnTo>
                      <a:pt x="67" y="218"/>
                    </a:lnTo>
                    <a:lnTo>
                      <a:pt x="59" y="215"/>
                    </a:lnTo>
                    <a:lnTo>
                      <a:pt x="50" y="210"/>
                    </a:lnTo>
                    <a:lnTo>
                      <a:pt x="43" y="205"/>
                    </a:lnTo>
                    <a:lnTo>
                      <a:pt x="35" y="199"/>
                    </a:lnTo>
                    <a:lnTo>
                      <a:pt x="29" y="191"/>
                    </a:lnTo>
                    <a:lnTo>
                      <a:pt x="21" y="184"/>
                    </a:lnTo>
                    <a:lnTo>
                      <a:pt x="16" y="175"/>
                    </a:lnTo>
                    <a:lnTo>
                      <a:pt x="11" y="165"/>
                    </a:lnTo>
                    <a:lnTo>
                      <a:pt x="7" y="155"/>
                    </a:lnTo>
                    <a:lnTo>
                      <a:pt x="4" y="145"/>
                    </a:lnTo>
                    <a:lnTo>
                      <a:pt x="2" y="134"/>
                    </a:lnTo>
                    <a:lnTo>
                      <a:pt x="0" y="123"/>
                    </a:lnTo>
                    <a:lnTo>
                      <a:pt x="0" y="112"/>
                    </a:lnTo>
                    <a:lnTo>
                      <a:pt x="0" y="101"/>
                    </a:lnTo>
                    <a:lnTo>
                      <a:pt x="2" y="90"/>
                    </a:lnTo>
                    <a:lnTo>
                      <a:pt x="4" y="78"/>
                    </a:lnTo>
                    <a:lnTo>
                      <a:pt x="7" y="68"/>
                    </a:lnTo>
                    <a:lnTo>
                      <a:pt x="11" y="59"/>
                    </a:lnTo>
                    <a:lnTo>
                      <a:pt x="16" y="50"/>
                    </a:lnTo>
                    <a:lnTo>
                      <a:pt x="21" y="41"/>
                    </a:lnTo>
                    <a:lnTo>
                      <a:pt x="29" y="33"/>
                    </a:lnTo>
                    <a:lnTo>
                      <a:pt x="35" y="26"/>
                    </a:lnTo>
                    <a:lnTo>
                      <a:pt x="43" y="19"/>
                    </a:lnTo>
                    <a:lnTo>
                      <a:pt x="50" y="14"/>
                    </a:lnTo>
                    <a:lnTo>
                      <a:pt x="59" y="9"/>
                    </a:lnTo>
                    <a:lnTo>
                      <a:pt x="67" y="5"/>
                    </a:lnTo>
                    <a:lnTo>
                      <a:pt x="76" y="3"/>
                    </a:lnTo>
                    <a:lnTo>
                      <a:pt x="86" y="0"/>
                    </a:lnTo>
                    <a:lnTo>
                      <a:pt x="95" y="0"/>
                    </a:lnTo>
                    <a:close/>
                  </a:path>
                </a:pathLst>
              </a:custGeom>
              <a:solidFill>
                <a:srgbClr val="FF0000"/>
              </a:solidFill>
              <a:ln w="9525">
                <a:noFill/>
                <a:round/>
                <a:headEnd/>
                <a:tailEnd/>
              </a:ln>
            </p:spPr>
            <p:txBody>
              <a:bodyPr/>
              <a:lstStyle/>
              <a:p>
                <a:endParaRPr lang="en-US"/>
              </a:p>
            </p:txBody>
          </p:sp>
          <p:sp>
            <p:nvSpPr>
              <p:cNvPr id="104" name="Freeform 281"/>
              <p:cNvSpPr>
                <a:spLocks/>
              </p:cNvSpPr>
              <p:nvPr/>
            </p:nvSpPr>
            <p:spPr bwMode="auto">
              <a:xfrm>
                <a:off x="1054" y="95"/>
                <a:ext cx="3" cy="7"/>
              </a:xfrm>
              <a:custGeom>
                <a:avLst/>
                <a:gdLst/>
                <a:ahLst/>
                <a:cxnLst>
                  <a:cxn ang="0">
                    <a:pos x="0" y="34"/>
                  </a:cxn>
                  <a:cxn ang="0">
                    <a:pos x="2" y="0"/>
                  </a:cxn>
                  <a:cxn ang="0">
                    <a:pos x="13" y="3"/>
                  </a:cxn>
                  <a:cxn ang="0">
                    <a:pos x="8" y="35"/>
                  </a:cxn>
                  <a:cxn ang="0">
                    <a:pos x="0" y="34"/>
                  </a:cxn>
                </a:cxnLst>
                <a:rect l="0" t="0" r="r" b="b"/>
                <a:pathLst>
                  <a:path w="13" h="35">
                    <a:moveTo>
                      <a:pt x="0" y="34"/>
                    </a:moveTo>
                    <a:lnTo>
                      <a:pt x="2" y="0"/>
                    </a:lnTo>
                    <a:lnTo>
                      <a:pt x="13" y="3"/>
                    </a:lnTo>
                    <a:lnTo>
                      <a:pt x="8" y="35"/>
                    </a:lnTo>
                    <a:lnTo>
                      <a:pt x="0" y="34"/>
                    </a:lnTo>
                    <a:close/>
                  </a:path>
                </a:pathLst>
              </a:custGeom>
              <a:solidFill>
                <a:srgbClr val="000000"/>
              </a:solidFill>
              <a:ln w="9525">
                <a:noFill/>
                <a:round/>
                <a:headEnd/>
                <a:tailEnd/>
              </a:ln>
            </p:spPr>
            <p:txBody>
              <a:bodyPr/>
              <a:lstStyle/>
              <a:p>
                <a:endParaRPr lang="en-US"/>
              </a:p>
            </p:txBody>
          </p:sp>
          <p:sp>
            <p:nvSpPr>
              <p:cNvPr id="105" name="Freeform 282"/>
              <p:cNvSpPr>
                <a:spLocks/>
              </p:cNvSpPr>
              <p:nvPr/>
            </p:nvSpPr>
            <p:spPr bwMode="auto">
              <a:xfrm>
                <a:off x="1056" y="95"/>
                <a:ext cx="4" cy="7"/>
              </a:xfrm>
              <a:custGeom>
                <a:avLst/>
                <a:gdLst/>
                <a:ahLst/>
                <a:cxnLst>
                  <a:cxn ang="0">
                    <a:pos x="0" y="32"/>
                  </a:cxn>
                  <a:cxn ang="0">
                    <a:pos x="5" y="0"/>
                  </a:cxn>
                  <a:cxn ang="0">
                    <a:pos x="15" y="2"/>
                  </a:cxn>
                  <a:cxn ang="0">
                    <a:pos x="8" y="34"/>
                  </a:cxn>
                  <a:cxn ang="0">
                    <a:pos x="0" y="32"/>
                  </a:cxn>
                </a:cxnLst>
                <a:rect l="0" t="0" r="r" b="b"/>
                <a:pathLst>
                  <a:path w="15" h="34">
                    <a:moveTo>
                      <a:pt x="0" y="32"/>
                    </a:moveTo>
                    <a:lnTo>
                      <a:pt x="5" y="0"/>
                    </a:lnTo>
                    <a:lnTo>
                      <a:pt x="15" y="2"/>
                    </a:lnTo>
                    <a:lnTo>
                      <a:pt x="8" y="34"/>
                    </a:lnTo>
                    <a:lnTo>
                      <a:pt x="0" y="32"/>
                    </a:lnTo>
                    <a:close/>
                  </a:path>
                </a:pathLst>
              </a:custGeom>
              <a:solidFill>
                <a:srgbClr val="000000"/>
              </a:solidFill>
              <a:ln w="9525">
                <a:noFill/>
                <a:round/>
                <a:headEnd/>
                <a:tailEnd/>
              </a:ln>
            </p:spPr>
            <p:txBody>
              <a:bodyPr/>
              <a:lstStyle/>
              <a:p>
                <a:endParaRPr lang="en-US"/>
              </a:p>
            </p:txBody>
          </p:sp>
          <p:sp>
            <p:nvSpPr>
              <p:cNvPr id="106" name="Freeform 283"/>
              <p:cNvSpPr>
                <a:spLocks/>
              </p:cNvSpPr>
              <p:nvPr/>
            </p:nvSpPr>
            <p:spPr bwMode="auto">
              <a:xfrm>
                <a:off x="1058" y="96"/>
                <a:ext cx="4" cy="7"/>
              </a:xfrm>
              <a:custGeom>
                <a:avLst/>
                <a:gdLst/>
                <a:ahLst/>
                <a:cxnLst>
                  <a:cxn ang="0">
                    <a:pos x="0" y="32"/>
                  </a:cxn>
                  <a:cxn ang="0">
                    <a:pos x="7" y="0"/>
                  </a:cxn>
                  <a:cxn ang="0">
                    <a:pos x="17" y="5"/>
                  </a:cxn>
                  <a:cxn ang="0">
                    <a:pos x="7" y="35"/>
                  </a:cxn>
                  <a:cxn ang="0">
                    <a:pos x="0" y="32"/>
                  </a:cxn>
                </a:cxnLst>
                <a:rect l="0" t="0" r="r" b="b"/>
                <a:pathLst>
                  <a:path w="17" h="35">
                    <a:moveTo>
                      <a:pt x="0" y="32"/>
                    </a:moveTo>
                    <a:lnTo>
                      <a:pt x="7" y="0"/>
                    </a:lnTo>
                    <a:lnTo>
                      <a:pt x="17" y="5"/>
                    </a:lnTo>
                    <a:lnTo>
                      <a:pt x="7" y="35"/>
                    </a:lnTo>
                    <a:lnTo>
                      <a:pt x="0" y="32"/>
                    </a:lnTo>
                    <a:close/>
                  </a:path>
                </a:pathLst>
              </a:custGeom>
              <a:solidFill>
                <a:srgbClr val="000000"/>
              </a:solidFill>
              <a:ln w="9525">
                <a:noFill/>
                <a:round/>
                <a:headEnd/>
                <a:tailEnd/>
              </a:ln>
            </p:spPr>
            <p:txBody>
              <a:bodyPr/>
              <a:lstStyle/>
              <a:p>
                <a:endParaRPr lang="en-US"/>
              </a:p>
            </p:txBody>
          </p:sp>
          <p:sp>
            <p:nvSpPr>
              <p:cNvPr id="107" name="Freeform 284"/>
              <p:cNvSpPr>
                <a:spLocks/>
              </p:cNvSpPr>
              <p:nvPr/>
            </p:nvSpPr>
            <p:spPr bwMode="auto">
              <a:xfrm>
                <a:off x="1060" y="97"/>
                <a:ext cx="5" cy="7"/>
              </a:xfrm>
              <a:custGeom>
                <a:avLst/>
                <a:gdLst/>
                <a:ahLst/>
                <a:cxnLst>
                  <a:cxn ang="0">
                    <a:pos x="0" y="30"/>
                  </a:cxn>
                  <a:cxn ang="0">
                    <a:pos x="10" y="0"/>
                  </a:cxn>
                  <a:cxn ang="0">
                    <a:pos x="20" y="5"/>
                  </a:cxn>
                  <a:cxn ang="0">
                    <a:pos x="7" y="35"/>
                  </a:cxn>
                  <a:cxn ang="0">
                    <a:pos x="0" y="30"/>
                  </a:cxn>
                </a:cxnLst>
                <a:rect l="0" t="0" r="r" b="b"/>
                <a:pathLst>
                  <a:path w="20" h="35">
                    <a:moveTo>
                      <a:pt x="0" y="30"/>
                    </a:moveTo>
                    <a:lnTo>
                      <a:pt x="10" y="0"/>
                    </a:lnTo>
                    <a:lnTo>
                      <a:pt x="20" y="5"/>
                    </a:lnTo>
                    <a:lnTo>
                      <a:pt x="7" y="35"/>
                    </a:lnTo>
                    <a:lnTo>
                      <a:pt x="0" y="30"/>
                    </a:lnTo>
                    <a:close/>
                  </a:path>
                </a:pathLst>
              </a:custGeom>
              <a:solidFill>
                <a:srgbClr val="000000"/>
              </a:solidFill>
              <a:ln w="9525">
                <a:noFill/>
                <a:round/>
                <a:headEnd/>
                <a:tailEnd/>
              </a:ln>
            </p:spPr>
            <p:txBody>
              <a:bodyPr/>
              <a:lstStyle/>
              <a:p>
                <a:endParaRPr lang="en-US"/>
              </a:p>
            </p:txBody>
          </p:sp>
          <p:sp>
            <p:nvSpPr>
              <p:cNvPr id="108" name="Freeform 285"/>
              <p:cNvSpPr>
                <a:spLocks/>
              </p:cNvSpPr>
              <p:nvPr/>
            </p:nvSpPr>
            <p:spPr bwMode="auto">
              <a:xfrm>
                <a:off x="1062" y="98"/>
                <a:ext cx="5" cy="7"/>
              </a:xfrm>
              <a:custGeom>
                <a:avLst/>
                <a:gdLst/>
                <a:ahLst/>
                <a:cxnLst>
                  <a:cxn ang="0">
                    <a:pos x="0" y="30"/>
                  </a:cxn>
                  <a:cxn ang="0">
                    <a:pos x="13" y="0"/>
                  </a:cxn>
                  <a:cxn ang="0">
                    <a:pos x="21" y="6"/>
                  </a:cxn>
                  <a:cxn ang="0">
                    <a:pos x="7" y="34"/>
                  </a:cxn>
                  <a:cxn ang="0">
                    <a:pos x="0" y="30"/>
                  </a:cxn>
                </a:cxnLst>
                <a:rect l="0" t="0" r="r" b="b"/>
                <a:pathLst>
                  <a:path w="21" h="34">
                    <a:moveTo>
                      <a:pt x="0" y="30"/>
                    </a:moveTo>
                    <a:lnTo>
                      <a:pt x="13" y="0"/>
                    </a:lnTo>
                    <a:lnTo>
                      <a:pt x="21" y="6"/>
                    </a:lnTo>
                    <a:lnTo>
                      <a:pt x="7" y="34"/>
                    </a:lnTo>
                    <a:lnTo>
                      <a:pt x="0" y="30"/>
                    </a:lnTo>
                    <a:close/>
                  </a:path>
                </a:pathLst>
              </a:custGeom>
              <a:solidFill>
                <a:srgbClr val="000000"/>
              </a:solidFill>
              <a:ln w="9525">
                <a:noFill/>
                <a:round/>
                <a:headEnd/>
                <a:tailEnd/>
              </a:ln>
            </p:spPr>
            <p:txBody>
              <a:bodyPr/>
              <a:lstStyle/>
              <a:p>
                <a:endParaRPr lang="en-US"/>
              </a:p>
            </p:txBody>
          </p:sp>
          <p:sp>
            <p:nvSpPr>
              <p:cNvPr id="109" name="Freeform 286"/>
              <p:cNvSpPr>
                <a:spLocks/>
              </p:cNvSpPr>
              <p:nvPr/>
            </p:nvSpPr>
            <p:spPr bwMode="auto">
              <a:xfrm>
                <a:off x="1063" y="99"/>
                <a:ext cx="6" cy="7"/>
              </a:xfrm>
              <a:custGeom>
                <a:avLst/>
                <a:gdLst/>
                <a:ahLst/>
                <a:cxnLst>
                  <a:cxn ang="0">
                    <a:pos x="0" y="28"/>
                  </a:cxn>
                  <a:cxn ang="0">
                    <a:pos x="14" y="0"/>
                  </a:cxn>
                  <a:cxn ang="0">
                    <a:pos x="23" y="8"/>
                  </a:cxn>
                  <a:cxn ang="0">
                    <a:pos x="6" y="34"/>
                  </a:cxn>
                  <a:cxn ang="0">
                    <a:pos x="0" y="28"/>
                  </a:cxn>
                </a:cxnLst>
                <a:rect l="0" t="0" r="r" b="b"/>
                <a:pathLst>
                  <a:path w="23" h="34">
                    <a:moveTo>
                      <a:pt x="0" y="28"/>
                    </a:moveTo>
                    <a:lnTo>
                      <a:pt x="14" y="0"/>
                    </a:lnTo>
                    <a:lnTo>
                      <a:pt x="23" y="8"/>
                    </a:lnTo>
                    <a:lnTo>
                      <a:pt x="6" y="34"/>
                    </a:lnTo>
                    <a:lnTo>
                      <a:pt x="0" y="28"/>
                    </a:lnTo>
                    <a:close/>
                  </a:path>
                </a:pathLst>
              </a:custGeom>
              <a:solidFill>
                <a:srgbClr val="000000"/>
              </a:solidFill>
              <a:ln w="9525">
                <a:noFill/>
                <a:round/>
                <a:headEnd/>
                <a:tailEnd/>
              </a:ln>
            </p:spPr>
            <p:txBody>
              <a:bodyPr/>
              <a:lstStyle/>
              <a:p>
                <a:endParaRPr lang="en-US"/>
              </a:p>
            </p:txBody>
          </p:sp>
          <p:sp>
            <p:nvSpPr>
              <p:cNvPr id="110" name="Freeform 287"/>
              <p:cNvSpPr>
                <a:spLocks/>
              </p:cNvSpPr>
              <p:nvPr/>
            </p:nvSpPr>
            <p:spPr bwMode="auto">
              <a:xfrm>
                <a:off x="1065" y="101"/>
                <a:ext cx="6" cy="6"/>
              </a:xfrm>
              <a:custGeom>
                <a:avLst/>
                <a:gdLst/>
                <a:ahLst/>
                <a:cxnLst>
                  <a:cxn ang="0">
                    <a:pos x="0" y="26"/>
                  </a:cxn>
                  <a:cxn ang="0">
                    <a:pos x="17" y="0"/>
                  </a:cxn>
                  <a:cxn ang="0">
                    <a:pos x="24" y="8"/>
                  </a:cxn>
                  <a:cxn ang="0">
                    <a:pos x="6" y="32"/>
                  </a:cxn>
                  <a:cxn ang="0">
                    <a:pos x="0" y="26"/>
                  </a:cxn>
                </a:cxnLst>
                <a:rect l="0" t="0" r="r" b="b"/>
                <a:pathLst>
                  <a:path w="24" h="32">
                    <a:moveTo>
                      <a:pt x="0" y="26"/>
                    </a:moveTo>
                    <a:lnTo>
                      <a:pt x="17" y="0"/>
                    </a:lnTo>
                    <a:lnTo>
                      <a:pt x="24" y="8"/>
                    </a:lnTo>
                    <a:lnTo>
                      <a:pt x="6" y="32"/>
                    </a:lnTo>
                    <a:lnTo>
                      <a:pt x="0" y="26"/>
                    </a:lnTo>
                    <a:close/>
                  </a:path>
                </a:pathLst>
              </a:custGeom>
              <a:solidFill>
                <a:srgbClr val="000000"/>
              </a:solidFill>
              <a:ln w="9525">
                <a:noFill/>
                <a:round/>
                <a:headEnd/>
                <a:tailEnd/>
              </a:ln>
            </p:spPr>
            <p:txBody>
              <a:bodyPr/>
              <a:lstStyle/>
              <a:p>
                <a:endParaRPr lang="en-US"/>
              </a:p>
            </p:txBody>
          </p:sp>
          <p:sp>
            <p:nvSpPr>
              <p:cNvPr id="111" name="Freeform 288"/>
              <p:cNvSpPr>
                <a:spLocks/>
              </p:cNvSpPr>
              <p:nvPr/>
            </p:nvSpPr>
            <p:spPr bwMode="auto">
              <a:xfrm>
                <a:off x="1066" y="102"/>
                <a:ext cx="7" cy="6"/>
              </a:xfrm>
              <a:custGeom>
                <a:avLst/>
                <a:gdLst/>
                <a:ahLst/>
                <a:cxnLst>
                  <a:cxn ang="0">
                    <a:pos x="0" y="24"/>
                  </a:cxn>
                  <a:cxn ang="0">
                    <a:pos x="18" y="0"/>
                  </a:cxn>
                  <a:cxn ang="0">
                    <a:pos x="25" y="9"/>
                  </a:cxn>
                  <a:cxn ang="0">
                    <a:pos x="5" y="30"/>
                  </a:cxn>
                  <a:cxn ang="0">
                    <a:pos x="0" y="24"/>
                  </a:cxn>
                </a:cxnLst>
                <a:rect l="0" t="0" r="r" b="b"/>
                <a:pathLst>
                  <a:path w="25" h="30">
                    <a:moveTo>
                      <a:pt x="0" y="24"/>
                    </a:moveTo>
                    <a:lnTo>
                      <a:pt x="18" y="0"/>
                    </a:lnTo>
                    <a:lnTo>
                      <a:pt x="25" y="9"/>
                    </a:lnTo>
                    <a:lnTo>
                      <a:pt x="5" y="30"/>
                    </a:lnTo>
                    <a:lnTo>
                      <a:pt x="0" y="24"/>
                    </a:lnTo>
                    <a:close/>
                  </a:path>
                </a:pathLst>
              </a:custGeom>
              <a:solidFill>
                <a:srgbClr val="000000"/>
              </a:solidFill>
              <a:ln w="9525">
                <a:noFill/>
                <a:round/>
                <a:headEnd/>
                <a:tailEnd/>
              </a:ln>
            </p:spPr>
            <p:txBody>
              <a:bodyPr/>
              <a:lstStyle/>
              <a:p>
                <a:endParaRPr lang="en-US"/>
              </a:p>
            </p:txBody>
          </p:sp>
          <p:sp>
            <p:nvSpPr>
              <p:cNvPr id="112" name="Freeform 289"/>
              <p:cNvSpPr>
                <a:spLocks/>
              </p:cNvSpPr>
              <p:nvPr/>
            </p:nvSpPr>
            <p:spPr bwMode="auto">
              <a:xfrm>
                <a:off x="1068" y="104"/>
                <a:ext cx="6" cy="6"/>
              </a:xfrm>
              <a:custGeom>
                <a:avLst/>
                <a:gdLst/>
                <a:ahLst/>
                <a:cxnLst>
                  <a:cxn ang="0">
                    <a:pos x="0" y="21"/>
                  </a:cxn>
                  <a:cxn ang="0">
                    <a:pos x="20" y="0"/>
                  </a:cxn>
                  <a:cxn ang="0">
                    <a:pos x="27" y="10"/>
                  </a:cxn>
                  <a:cxn ang="0">
                    <a:pos x="5" y="29"/>
                  </a:cxn>
                  <a:cxn ang="0">
                    <a:pos x="0" y="21"/>
                  </a:cxn>
                </a:cxnLst>
                <a:rect l="0" t="0" r="r" b="b"/>
                <a:pathLst>
                  <a:path w="27" h="29">
                    <a:moveTo>
                      <a:pt x="0" y="21"/>
                    </a:moveTo>
                    <a:lnTo>
                      <a:pt x="20" y="0"/>
                    </a:lnTo>
                    <a:lnTo>
                      <a:pt x="27" y="10"/>
                    </a:lnTo>
                    <a:lnTo>
                      <a:pt x="5" y="29"/>
                    </a:lnTo>
                    <a:lnTo>
                      <a:pt x="0" y="21"/>
                    </a:lnTo>
                    <a:close/>
                  </a:path>
                </a:pathLst>
              </a:custGeom>
              <a:solidFill>
                <a:srgbClr val="000000"/>
              </a:solidFill>
              <a:ln w="9525">
                <a:noFill/>
                <a:round/>
                <a:headEnd/>
                <a:tailEnd/>
              </a:ln>
            </p:spPr>
            <p:txBody>
              <a:bodyPr/>
              <a:lstStyle/>
              <a:p>
                <a:endParaRPr lang="en-US"/>
              </a:p>
            </p:txBody>
          </p:sp>
          <p:sp>
            <p:nvSpPr>
              <p:cNvPr id="113" name="Freeform 290"/>
              <p:cNvSpPr>
                <a:spLocks/>
              </p:cNvSpPr>
              <p:nvPr/>
            </p:nvSpPr>
            <p:spPr bwMode="auto">
              <a:xfrm>
                <a:off x="1069" y="106"/>
                <a:ext cx="7" cy="5"/>
              </a:xfrm>
              <a:custGeom>
                <a:avLst/>
                <a:gdLst/>
                <a:ahLst/>
                <a:cxnLst>
                  <a:cxn ang="0">
                    <a:pos x="0" y="19"/>
                  </a:cxn>
                  <a:cxn ang="0">
                    <a:pos x="22" y="0"/>
                  </a:cxn>
                  <a:cxn ang="0">
                    <a:pos x="27" y="11"/>
                  </a:cxn>
                  <a:cxn ang="0">
                    <a:pos x="4" y="27"/>
                  </a:cxn>
                  <a:cxn ang="0">
                    <a:pos x="0" y="19"/>
                  </a:cxn>
                </a:cxnLst>
                <a:rect l="0" t="0" r="r" b="b"/>
                <a:pathLst>
                  <a:path w="27" h="27">
                    <a:moveTo>
                      <a:pt x="0" y="19"/>
                    </a:moveTo>
                    <a:lnTo>
                      <a:pt x="22" y="0"/>
                    </a:lnTo>
                    <a:lnTo>
                      <a:pt x="27" y="11"/>
                    </a:lnTo>
                    <a:lnTo>
                      <a:pt x="4" y="27"/>
                    </a:lnTo>
                    <a:lnTo>
                      <a:pt x="0" y="19"/>
                    </a:lnTo>
                    <a:close/>
                  </a:path>
                </a:pathLst>
              </a:custGeom>
              <a:solidFill>
                <a:srgbClr val="000000"/>
              </a:solidFill>
              <a:ln w="9525">
                <a:noFill/>
                <a:round/>
                <a:headEnd/>
                <a:tailEnd/>
              </a:ln>
            </p:spPr>
            <p:txBody>
              <a:bodyPr/>
              <a:lstStyle/>
              <a:p>
                <a:endParaRPr lang="en-US"/>
              </a:p>
            </p:txBody>
          </p:sp>
          <p:sp>
            <p:nvSpPr>
              <p:cNvPr id="114" name="Freeform 291"/>
              <p:cNvSpPr>
                <a:spLocks/>
              </p:cNvSpPr>
              <p:nvPr/>
            </p:nvSpPr>
            <p:spPr bwMode="auto">
              <a:xfrm>
                <a:off x="1070" y="108"/>
                <a:ext cx="7" cy="5"/>
              </a:xfrm>
              <a:custGeom>
                <a:avLst/>
                <a:gdLst/>
                <a:ahLst/>
                <a:cxnLst>
                  <a:cxn ang="0">
                    <a:pos x="0" y="16"/>
                  </a:cxn>
                  <a:cxn ang="0">
                    <a:pos x="23" y="0"/>
                  </a:cxn>
                  <a:cxn ang="0">
                    <a:pos x="28" y="11"/>
                  </a:cxn>
                  <a:cxn ang="0">
                    <a:pos x="3" y="24"/>
                  </a:cxn>
                  <a:cxn ang="0">
                    <a:pos x="0" y="16"/>
                  </a:cxn>
                </a:cxnLst>
                <a:rect l="0" t="0" r="r" b="b"/>
                <a:pathLst>
                  <a:path w="28" h="24">
                    <a:moveTo>
                      <a:pt x="0" y="16"/>
                    </a:moveTo>
                    <a:lnTo>
                      <a:pt x="23" y="0"/>
                    </a:lnTo>
                    <a:lnTo>
                      <a:pt x="28" y="11"/>
                    </a:lnTo>
                    <a:lnTo>
                      <a:pt x="3" y="24"/>
                    </a:lnTo>
                    <a:lnTo>
                      <a:pt x="0" y="16"/>
                    </a:lnTo>
                    <a:close/>
                  </a:path>
                </a:pathLst>
              </a:custGeom>
              <a:solidFill>
                <a:srgbClr val="000000"/>
              </a:solidFill>
              <a:ln w="9525">
                <a:noFill/>
                <a:round/>
                <a:headEnd/>
                <a:tailEnd/>
              </a:ln>
            </p:spPr>
            <p:txBody>
              <a:bodyPr/>
              <a:lstStyle/>
              <a:p>
                <a:endParaRPr lang="en-US"/>
              </a:p>
            </p:txBody>
          </p:sp>
          <p:sp>
            <p:nvSpPr>
              <p:cNvPr id="115" name="Freeform 292"/>
              <p:cNvSpPr>
                <a:spLocks/>
              </p:cNvSpPr>
              <p:nvPr/>
            </p:nvSpPr>
            <p:spPr bwMode="auto">
              <a:xfrm>
                <a:off x="1071" y="110"/>
                <a:ext cx="7" cy="5"/>
              </a:xfrm>
              <a:custGeom>
                <a:avLst/>
                <a:gdLst/>
                <a:ahLst/>
                <a:cxnLst>
                  <a:cxn ang="0">
                    <a:pos x="0" y="13"/>
                  </a:cxn>
                  <a:cxn ang="0">
                    <a:pos x="25" y="0"/>
                  </a:cxn>
                  <a:cxn ang="0">
                    <a:pos x="28" y="11"/>
                  </a:cxn>
                  <a:cxn ang="0">
                    <a:pos x="3" y="21"/>
                  </a:cxn>
                  <a:cxn ang="0">
                    <a:pos x="0" y="13"/>
                  </a:cxn>
                </a:cxnLst>
                <a:rect l="0" t="0" r="r" b="b"/>
                <a:pathLst>
                  <a:path w="28" h="21">
                    <a:moveTo>
                      <a:pt x="0" y="13"/>
                    </a:moveTo>
                    <a:lnTo>
                      <a:pt x="25" y="0"/>
                    </a:lnTo>
                    <a:lnTo>
                      <a:pt x="28" y="11"/>
                    </a:lnTo>
                    <a:lnTo>
                      <a:pt x="3" y="21"/>
                    </a:lnTo>
                    <a:lnTo>
                      <a:pt x="0" y="13"/>
                    </a:lnTo>
                    <a:close/>
                  </a:path>
                </a:pathLst>
              </a:custGeom>
              <a:solidFill>
                <a:srgbClr val="000000"/>
              </a:solidFill>
              <a:ln w="9525">
                <a:noFill/>
                <a:round/>
                <a:headEnd/>
                <a:tailEnd/>
              </a:ln>
            </p:spPr>
            <p:txBody>
              <a:bodyPr/>
              <a:lstStyle/>
              <a:p>
                <a:endParaRPr lang="en-US"/>
              </a:p>
            </p:txBody>
          </p:sp>
          <p:sp>
            <p:nvSpPr>
              <p:cNvPr id="116" name="Freeform 293"/>
              <p:cNvSpPr>
                <a:spLocks/>
              </p:cNvSpPr>
              <p:nvPr/>
            </p:nvSpPr>
            <p:spPr bwMode="auto">
              <a:xfrm>
                <a:off x="1071" y="113"/>
                <a:ext cx="7" cy="4"/>
              </a:xfrm>
              <a:custGeom>
                <a:avLst/>
                <a:gdLst/>
                <a:ahLst/>
                <a:cxnLst>
                  <a:cxn ang="0">
                    <a:pos x="0" y="10"/>
                  </a:cxn>
                  <a:cxn ang="0">
                    <a:pos x="25" y="0"/>
                  </a:cxn>
                  <a:cxn ang="0">
                    <a:pos x="28" y="13"/>
                  </a:cxn>
                  <a:cxn ang="0">
                    <a:pos x="2" y="20"/>
                  </a:cxn>
                  <a:cxn ang="0">
                    <a:pos x="0" y="10"/>
                  </a:cxn>
                </a:cxnLst>
                <a:rect l="0" t="0" r="r" b="b"/>
                <a:pathLst>
                  <a:path w="28" h="20">
                    <a:moveTo>
                      <a:pt x="0" y="10"/>
                    </a:moveTo>
                    <a:lnTo>
                      <a:pt x="25" y="0"/>
                    </a:lnTo>
                    <a:lnTo>
                      <a:pt x="28" y="13"/>
                    </a:lnTo>
                    <a:lnTo>
                      <a:pt x="2" y="20"/>
                    </a:lnTo>
                    <a:lnTo>
                      <a:pt x="0" y="10"/>
                    </a:lnTo>
                    <a:close/>
                  </a:path>
                </a:pathLst>
              </a:custGeom>
              <a:solidFill>
                <a:srgbClr val="000000"/>
              </a:solidFill>
              <a:ln w="9525">
                <a:noFill/>
                <a:round/>
                <a:headEnd/>
                <a:tailEnd/>
              </a:ln>
            </p:spPr>
            <p:txBody>
              <a:bodyPr/>
              <a:lstStyle/>
              <a:p>
                <a:endParaRPr lang="en-US"/>
              </a:p>
            </p:txBody>
          </p:sp>
          <p:sp>
            <p:nvSpPr>
              <p:cNvPr id="117" name="Freeform 294"/>
              <p:cNvSpPr>
                <a:spLocks/>
              </p:cNvSpPr>
              <p:nvPr/>
            </p:nvSpPr>
            <p:spPr bwMode="auto">
              <a:xfrm>
                <a:off x="1072" y="115"/>
                <a:ext cx="7" cy="3"/>
              </a:xfrm>
              <a:custGeom>
                <a:avLst/>
                <a:gdLst/>
                <a:ahLst/>
                <a:cxnLst>
                  <a:cxn ang="0">
                    <a:pos x="0" y="7"/>
                  </a:cxn>
                  <a:cxn ang="0">
                    <a:pos x="26" y="0"/>
                  </a:cxn>
                  <a:cxn ang="0">
                    <a:pos x="28" y="13"/>
                  </a:cxn>
                  <a:cxn ang="0">
                    <a:pos x="1" y="16"/>
                  </a:cxn>
                  <a:cxn ang="0">
                    <a:pos x="0" y="7"/>
                  </a:cxn>
                </a:cxnLst>
                <a:rect l="0" t="0" r="r" b="b"/>
                <a:pathLst>
                  <a:path w="28" h="16">
                    <a:moveTo>
                      <a:pt x="0" y="7"/>
                    </a:moveTo>
                    <a:lnTo>
                      <a:pt x="26" y="0"/>
                    </a:lnTo>
                    <a:lnTo>
                      <a:pt x="28" y="13"/>
                    </a:lnTo>
                    <a:lnTo>
                      <a:pt x="1" y="16"/>
                    </a:lnTo>
                    <a:lnTo>
                      <a:pt x="0" y="7"/>
                    </a:lnTo>
                    <a:close/>
                  </a:path>
                </a:pathLst>
              </a:custGeom>
              <a:solidFill>
                <a:srgbClr val="000000"/>
              </a:solidFill>
              <a:ln w="9525">
                <a:noFill/>
                <a:round/>
                <a:headEnd/>
                <a:tailEnd/>
              </a:ln>
            </p:spPr>
            <p:txBody>
              <a:bodyPr/>
              <a:lstStyle/>
              <a:p>
                <a:endParaRPr lang="en-US"/>
              </a:p>
            </p:txBody>
          </p:sp>
          <p:sp>
            <p:nvSpPr>
              <p:cNvPr id="118" name="Freeform 295"/>
              <p:cNvSpPr>
                <a:spLocks/>
              </p:cNvSpPr>
              <p:nvPr/>
            </p:nvSpPr>
            <p:spPr bwMode="auto">
              <a:xfrm>
                <a:off x="1072" y="118"/>
                <a:ext cx="7" cy="2"/>
              </a:xfrm>
              <a:custGeom>
                <a:avLst/>
                <a:gdLst/>
                <a:ahLst/>
                <a:cxnLst>
                  <a:cxn ang="0">
                    <a:pos x="0" y="3"/>
                  </a:cxn>
                  <a:cxn ang="0">
                    <a:pos x="27" y="0"/>
                  </a:cxn>
                  <a:cxn ang="0">
                    <a:pos x="27" y="13"/>
                  </a:cxn>
                  <a:cxn ang="0">
                    <a:pos x="1" y="13"/>
                  </a:cxn>
                  <a:cxn ang="0">
                    <a:pos x="0" y="3"/>
                  </a:cxn>
                </a:cxnLst>
                <a:rect l="0" t="0" r="r" b="b"/>
                <a:pathLst>
                  <a:path w="27" h="13">
                    <a:moveTo>
                      <a:pt x="0" y="3"/>
                    </a:moveTo>
                    <a:lnTo>
                      <a:pt x="27" y="0"/>
                    </a:lnTo>
                    <a:lnTo>
                      <a:pt x="27" y="13"/>
                    </a:lnTo>
                    <a:lnTo>
                      <a:pt x="1" y="13"/>
                    </a:lnTo>
                    <a:lnTo>
                      <a:pt x="0" y="3"/>
                    </a:lnTo>
                    <a:close/>
                  </a:path>
                </a:pathLst>
              </a:custGeom>
              <a:solidFill>
                <a:srgbClr val="000000"/>
              </a:solidFill>
              <a:ln w="9525">
                <a:noFill/>
                <a:round/>
                <a:headEnd/>
                <a:tailEnd/>
              </a:ln>
            </p:spPr>
            <p:txBody>
              <a:bodyPr/>
              <a:lstStyle/>
              <a:p>
                <a:endParaRPr lang="en-US"/>
              </a:p>
            </p:txBody>
          </p:sp>
          <p:sp>
            <p:nvSpPr>
              <p:cNvPr id="119" name="Freeform 296"/>
              <p:cNvSpPr>
                <a:spLocks/>
              </p:cNvSpPr>
              <p:nvPr/>
            </p:nvSpPr>
            <p:spPr bwMode="auto">
              <a:xfrm>
                <a:off x="1072" y="120"/>
                <a:ext cx="7" cy="3"/>
              </a:xfrm>
              <a:custGeom>
                <a:avLst/>
                <a:gdLst/>
                <a:ahLst/>
                <a:cxnLst>
                  <a:cxn ang="0">
                    <a:pos x="1" y="0"/>
                  </a:cxn>
                  <a:cxn ang="0">
                    <a:pos x="27" y="0"/>
                  </a:cxn>
                  <a:cxn ang="0">
                    <a:pos x="27" y="13"/>
                  </a:cxn>
                  <a:cxn ang="0">
                    <a:pos x="0" y="10"/>
                  </a:cxn>
                  <a:cxn ang="0">
                    <a:pos x="1" y="0"/>
                  </a:cxn>
                </a:cxnLst>
                <a:rect l="0" t="0" r="r" b="b"/>
                <a:pathLst>
                  <a:path w="27" h="13">
                    <a:moveTo>
                      <a:pt x="1" y="0"/>
                    </a:moveTo>
                    <a:lnTo>
                      <a:pt x="27" y="0"/>
                    </a:lnTo>
                    <a:lnTo>
                      <a:pt x="27" y="13"/>
                    </a:lnTo>
                    <a:lnTo>
                      <a:pt x="0" y="10"/>
                    </a:lnTo>
                    <a:lnTo>
                      <a:pt x="1" y="0"/>
                    </a:lnTo>
                    <a:close/>
                  </a:path>
                </a:pathLst>
              </a:custGeom>
              <a:solidFill>
                <a:srgbClr val="000000"/>
              </a:solidFill>
              <a:ln w="9525">
                <a:noFill/>
                <a:round/>
                <a:headEnd/>
                <a:tailEnd/>
              </a:ln>
            </p:spPr>
            <p:txBody>
              <a:bodyPr/>
              <a:lstStyle/>
              <a:p>
                <a:endParaRPr lang="en-US"/>
              </a:p>
            </p:txBody>
          </p:sp>
          <p:sp>
            <p:nvSpPr>
              <p:cNvPr id="120" name="Freeform 297"/>
              <p:cNvSpPr>
                <a:spLocks/>
              </p:cNvSpPr>
              <p:nvPr/>
            </p:nvSpPr>
            <p:spPr bwMode="auto">
              <a:xfrm>
                <a:off x="1072" y="122"/>
                <a:ext cx="7" cy="4"/>
              </a:xfrm>
              <a:custGeom>
                <a:avLst/>
                <a:gdLst/>
                <a:ahLst/>
                <a:cxnLst>
                  <a:cxn ang="0">
                    <a:pos x="1" y="0"/>
                  </a:cxn>
                  <a:cxn ang="0">
                    <a:pos x="28" y="3"/>
                  </a:cxn>
                  <a:cxn ang="0">
                    <a:pos x="26" y="16"/>
                  </a:cxn>
                  <a:cxn ang="0">
                    <a:pos x="0" y="10"/>
                  </a:cxn>
                  <a:cxn ang="0">
                    <a:pos x="1" y="0"/>
                  </a:cxn>
                </a:cxnLst>
                <a:rect l="0" t="0" r="r" b="b"/>
                <a:pathLst>
                  <a:path w="28" h="16">
                    <a:moveTo>
                      <a:pt x="1" y="0"/>
                    </a:moveTo>
                    <a:lnTo>
                      <a:pt x="28" y="3"/>
                    </a:lnTo>
                    <a:lnTo>
                      <a:pt x="26" y="16"/>
                    </a:lnTo>
                    <a:lnTo>
                      <a:pt x="0" y="10"/>
                    </a:lnTo>
                    <a:lnTo>
                      <a:pt x="1" y="0"/>
                    </a:lnTo>
                    <a:close/>
                  </a:path>
                </a:pathLst>
              </a:custGeom>
              <a:solidFill>
                <a:srgbClr val="000000"/>
              </a:solidFill>
              <a:ln w="9525">
                <a:noFill/>
                <a:round/>
                <a:headEnd/>
                <a:tailEnd/>
              </a:ln>
            </p:spPr>
            <p:txBody>
              <a:bodyPr/>
              <a:lstStyle/>
              <a:p>
                <a:endParaRPr lang="en-US"/>
              </a:p>
            </p:txBody>
          </p:sp>
          <p:sp>
            <p:nvSpPr>
              <p:cNvPr id="121" name="Freeform 298"/>
              <p:cNvSpPr>
                <a:spLocks/>
              </p:cNvSpPr>
              <p:nvPr/>
            </p:nvSpPr>
            <p:spPr bwMode="auto">
              <a:xfrm>
                <a:off x="1071" y="124"/>
                <a:ext cx="7" cy="4"/>
              </a:xfrm>
              <a:custGeom>
                <a:avLst/>
                <a:gdLst/>
                <a:ahLst/>
                <a:cxnLst>
                  <a:cxn ang="0">
                    <a:pos x="2" y="0"/>
                  </a:cxn>
                  <a:cxn ang="0">
                    <a:pos x="28" y="6"/>
                  </a:cxn>
                  <a:cxn ang="0">
                    <a:pos x="25" y="18"/>
                  </a:cxn>
                  <a:cxn ang="0">
                    <a:pos x="0" y="8"/>
                  </a:cxn>
                  <a:cxn ang="0">
                    <a:pos x="2" y="0"/>
                  </a:cxn>
                </a:cxnLst>
                <a:rect l="0" t="0" r="r" b="b"/>
                <a:pathLst>
                  <a:path w="28" h="18">
                    <a:moveTo>
                      <a:pt x="2" y="0"/>
                    </a:moveTo>
                    <a:lnTo>
                      <a:pt x="28" y="6"/>
                    </a:lnTo>
                    <a:lnTo>
                      <a:pt x="25" y="18"/>
                    </a:lnTo>
                    <a:lnTo>
                      <a:pt x="0" y="8"/>
                    </a:lnTo>
                    <a:lnTo>
                      <a:pt x="2" y="0"/>
                    </a:lnTo>
                    <a:close/>
                  </a:path>
                </a:pathLst>
              </a:custGeom>
              <a:solidFill>
                <a:srgbClr val="000000"/>
              </a:solidFill>
              <a:ln w="9525">
                <a:noFill/>
                <a:round/>
                <a:headEnd/>
                <a:tailEnd/>
              </a:ln>
            </p:spPr>
            <p:txBody>
              <a:bodyPr/>
              <a:lstStyle/>
              <a:p>
                <a:endParaRPr lang="en-US"/>
              </a:p>
            </p:txBody>
          </p:sp>
          <p:sp>
            <p:nvSpPr>
              <p:cNvPr id="122" name="Freeform 299"/>
              <p:cNvSpPr>
                <a:spLocks/>
              </p:cNvSpPr>
              <p:nvPr/>
            </p:nvSpPr>
            <p:spPr bwMode="auto">
              <a:xfrm>
                <a:off x="1071" y="126"/>
                <a:ext cx="7" cy="5"/>
              </a:xfrm>
              <a:custGeom>
                <a:avLst/>
                <a:gdLst/>
                <a:ahLst/>
                <a:cxnLst>
                  <a:cxn ang="0">
                    <a:pos x="3" y="0"/>
                  </a:cxn>
                  <a:cxn ang="0">
                    <a:pos x="28" y="10"/>
                  </a:cxn>
                  <a:cxn ang="0">
                    <a:pos x="25" y="23"/>
                  </a:cxn>
                  <a:cxn ang="0">
                    <a:pos x="0" y="9"/>
                  </a:cxn>
                  <a:cxn ang="0">
                    <a:pos x="3" y="0"/>
                  </a:cxn>
                </a:cxnLst>
                <a:rect l="0" t="0" r="r" b="b"/>
                <a:pathLst>
                  <a:path w="28" h="23">
                    <a:moveTo>
                      <a:pt x="3" y="0"/>
                    </a:moveTo>
                    <a:lnTo>
                      <a:pt x="28" y="10"/>
                    </a:lnTo>
                    <a:lnTo>
                      <a:pt x="25" y="23"/>
                    </a:lnTo>
                    <a:lnTo>
                      <a:pt x="0" y="9"/>
                    </a:lnTo>
                    <a:lnTo>
                      <a:pt x="3" y="0"/>
                    </a:lnTo>
                    <a:close/>
                  </a:path>
                </a:pathLst>
              </a:custGeom>
              <a:solidFill>
                <a:srgbClr val="000000"/>
              </a:solidFill>
              <a:ln w="9525">
                <a:noFill/>
                <a:round/>
                <a:headEnd/>
                <a:tailEnd/>
              </a:ln>
            </p:spPr>
            <p:txBody>
              <a:bodyPr/>
              <a:lstStyle/>
              <a:p>
                <a:endParaRPr lang="en-US"/>
              </a:p>
            </p:txBody>
          </p:sp>
          <p:sp>
            <p:nvSpPr>
              <p:cNvPr id="123" name="Freeform 300"/>
              <p:cNvSpPr>
                <a:spLocks/>
              </p:cNvSpPr>
              <p:nvPr/>
            </p:nvSpPr>
            <p:spPr bwMode="auto">
              <a:xfrm>
                <a:off x="1070" y="128"/>
                <a:ext cx="7" cy="5"/>
              </a:xfrm>
              <a:custGeom>
                <a:avLst/>
                <a:gdLst/>
                <a:ahLst/>
                <a:cxnLst>
                  <a:cxn ang="0">
                    <a:pos x="3" y="0"/>
                  </a:cxn>
                  <a:cxn ang="0">
                    <a:pos x="28" y="14"/>
                  </a:cxn>
                  <a:cxn ang="0">
                    <a:pos x="23" y="25"/>
                  </a:cxn>
                  <a:cxn ang="0">
                    <a:pos x="0" y="9"/>
                  </a:cxn>
                  <a:cxn ang="0">
                    <a:pos x="3" y="0"/>
                  </a:cxn>
                </a:cxnLst>
                <a:rect l="0" t="0" r="r" b="b"/>
                <a:pathLst>
                  <a:path w="28" h="25">
                    <a:moveTo>
                      <a:pt x="3" y="0"/>
                    </a:moveTo>
                    <a:lnTo>
                      <a:pt x="28" y="14"/>
                    </a:lnTo>
                    <a:lnTo>
                      <a:pt x="23" y="25"/>
                    </a:lnTo>
                    <a:lnTo>
                      <a:pt x="0" y="9"/>
                    </a:lnTo>
                    <a:lnTo>
                      <a:pt x="3" y="0"/>
                    </a:lnTo>
                    <a:close/>
                  </a:path>
                </a:pathLst>
              </a:custGeom>
              <a:solidFill>
                <a:srgbClr val="000000"/>
              </a:solidFill>
              <a:ln w="9525">
                <a:noFill/>
                <a:round/>
                <a:headEnd/>
                <a:tailEnd/>
              </a:ln>
            </p:spPr>
            <p:txBody>
              <a:bodyPr/>
              <a:lstStyle/>
              <a:p>
                <a:endParaRPr lang="en-US"/>
              </a:p>
            </p:txBody>
          </p:sp>
          <p:sp>
            <p:nvSpPr>
              <p:cNvPr id="124" name="Freeform 301"/>
              <p:cNvSpPr>
                <a:spLocks/>
              </p:cNvSpPr>
              <p:nvPr/>
            </p:nvSpPr>
            <p:spPr bwMode="auto">
              <a:xfrm>
                <a:off x="1069" y="130"/>
                <a:ext cx="7" cy="5"/>
              </a:xfrm>
              <a:custGeom>
                <a:avLst/>
                <a:gdLst/>
                <a:ahLst/>
                <a:cxnLst>
                  <a:cxn ang="0">
                    <a:pos x="4" y="0"/>
                  </a:cxn>
                  <a:cxn ang="0">
                    <a:pos x="27" y="16"/>
                  </a:cxn>
                  <a:cxn ang="0">
                    <a:pos x="22" y="26"/>
                  </a:cxn>
                  <a:cxn ang="0">
                    <a:pos x="0" y="7"/>
                  </a:cxn>
                  <a:cxn ang="0">
                    <a:pos x="4" y="0"/>
                  </a:cxn>
                </a:cxnLst>
                <a:rect l="0" t="0" r="r" b="b"/>
                <a:pathLst>
                  <a:path w="27" h="26">
                    <a:moveTo>
                      <a:pt x="4" y="0"/>
                    </a:moveTo>
                    <a:lnTo>
                      <a:pt x="27" y="16"/>
                    </a:lnTo>
                    <a:lnTo>
                      <a:pt x="22" y="26"/>
                    </a:lnTo>
                    <a:lnTo>
                      <a:pt x="0" y="7"/>
                    </a:lnTo>
                    <a:lnTo>
                      <a:pt x="4" y="0"/>
                    </a:lnTo>
                    <a:close/>
                  </a:path>
                </a:pathLst>
              </a:custGeom>
              <a:solidFill>
                <a:srgbClr val="000000"/>
              </a:solidFill>
              <a:ln w="9525">
                <a:noFill/>
                <a:round/>
                <a:headEnd/>
                <a:tailEnd/>
              </a:ln>
            </p:spPr>
            <p:txBody>
              <a:bodyPr/>
              <a:lstStyle/>
              <a:p>
                <a:endParaRPr lang="en-US"/>
              </a:p>
            </p:txBody>
          </p:sp>
          <p:sp>
            <p:nvSpPr>
              <p:cNvPr id="125" name="Freeform 302"/>
              <p:cNvSpPr>
                <a:spLocks/>
              </p:cNvSpPr>
              <p:nvPr/>
            </p:nvSpPr>
            <p:spPr bwMode="auto">
              <a:xfrm>
                <a:off x="1068" y="131"/>
                <a:ext cx="6" cy="6"/>
              </a:xfrm>
              <a:custGeom>
                <a:avLst/>
                <a:gdLst/>
                <a:ahLst/>
                <a:cxnLst>
                  <a:cxn ang="0">
                    <a:pos x="5" y="0"/>
                  </a:cxn>
                  <a:cxn ang="0">
                    <a:pos x="27" y="19"/>
                  </a:cxn>
                  <a:cxn ang="0">
                    <a:pos x="20" y="29"/>
                  </a:cxn>
                  <a:cxn ang="0">
                    <a:pos x="0" y="8"/>
                  </a:cxn>
                  <a:cxn ang="0">
                    <a:pos x="5" y="0"/>
                  </a:cxn>
                </a:cxnLst>
                <a:rect l="0" t="0" r="r" b="b"/>
                <a:pathLst>
                  <a:path w="27" h="29">
                    <a:moveTo>
                      <a:pt x="5" y="0"/>
                    </a:moveTo>
                    <a:lnTo>
                      <a:pt x="27" y="19"/>
                    </a:lnTo>
                    <a:lnTo>
                      <a:pt x="20" y="29"/>
                    </a:lnTo>
                    <a:lnTo>
                      <a:pt x="0" y="8"/>
                    </a:lnTo>
                    <a:lnTo>
                      <a:pt x="5" y="0"/>
                    </a:lnTo>
                    <a:close/>
                  </a:path>
                </a:pathLst>
              </a:custGeom>
              <a:solidFill>
                <a:srgbClr val="000000"/>
              </a:solidFill>
              <a:ln w="9525">
                <a:noFill/>
                <a:round/>
                <a:headEnd/>
                <a:tailEnd/>
              </a:ln>
            </p:spPr>
            <p:txBody>
              <a:bodyPr/>
              <a:lstStyle/>
              <a:p>
                <a:endParaRPr lang="en-US"/>
              </a:p>
            </p:txBody>
          </p:sp>
          <p:sp>
            <p:nvSpPr>
              <p:cNvPr id="126" name="Freeform 303"/>
              <p:cNvSpPr>
                <a:spLocks/>
              </p:cNvSpPr>
              <p:nvPr/>
            </p:nvSpPr>
            <p:spPr bwMode="auto">
              <a:xfrm>
                <a:off x="1066" y="133"/>
                <a:ext cx="7" cy="5"/>
              </a:xfrm>
              <a:custGeom>
                <a:avLst/>
                <a:gdLst/>
                <a:ahLst/>
                <a:cxnLst>
                  <a:cxn ang="0">
                    <a:pos x="5" y="0"/>
                  </a:cxn>
                  <a:cxn ang="0">
                    <a:pos x="25" y="21"/>
                  </a:cxn>
                  <a:cxn ang="0">
                    <a:pos x="18" y="29"/>
                  </a:cxn>
                  <a:cxn ang="0">
                    <a:pos x="0" y="6"/>
                  </a:cxn>
                  <a:cxn ang="0">
                    <a:pos x="5" y="0"/>
                  </a:cxn>
                </a:cxnLst>
                <a:rect l="0" t="0" r="r" b="b"/>
                <a:pathLst>
                  <a:path w="25" h="29">
                    <a:moveTo>
                      <a:pt x="5" y="0"/>
                    </a:moveTo>
                    <a:lnTo>
                      <a:pt x="25" y="21"/>
                    </a:lnTo>
                    <a:lnTo>
                      <a:pt x="18" y="29"/>
                    </a:lnTo>
                    <a:lnTo>
                      <a:pt x="0" y="6"/>
                    </a:lnTo>
                    <a:lnTo>
                      <a:pt x="5" y="0"/>
                    </a:lnTo>
                    <a:close/>
                  </a:path>
                </a:pathLst>
              </a:custGeom>
              <a:solidFill>
                <a:srgbClr val="000000"/>
              </a:solidFill>
              <a:ln w="9525">
                <a:noFill/>
                <a:round/>
                <a:headEnd/>
                <a:tailEnd/>
              </a:ln>
            </p:spPr>
            <p:txBody>
              <a:bodyPr/>
              <a:lstStyle/>
              <a:p>
                <a:endParaRPr lang="en-US"/>
              </a:p>
            </p:txBody>
          </p:sp>
          <p:sp>
            <p:nvSpPr>
              <p:cNvPr id="127" name="Freeform 304"/>
              <p:cNvSpPr>
                <a:spLocks/>
              </p:cNvSpPr>
              <p:nvPr/>
            </p:nvSpPr>
            <p:spPr bwMode="auto">
              <a:xfrm>
                <a:off x="1065" y="134"/>
                <a:ext cx="6" cy="6"/>
              </a:xfrm>
              <a:custGeom>
                <a:avLst/>
                <a:gdLst/>
                <a:ahLst/>
                <a:cxnLst>
                  <a:cxn ang="0">
                    <a:pos x="6" y="0"/>
                  </a:cxn>
                  <a:cxn ang="0">
                    <a:pos x="24" y="23"/>
                  </a:cxn>
                  <a:cxn ang="0">
                    <a:pos x="17" y="32"/>
                  </a:cxn>
                  <a:cxn ang="0">
                    <a:pos x="0" y="6"/>
                  </a:cxn>
                  <a:cxn ang="0">
                    <a:pos x="6" y="0"/>
                  </a:cxn>
                </a:cxnLst>
                <a:rect l="0" t="0" r="r" b="b"/>
                <a:pathLst>
                  <a:path w="24" h="32">
                    <a:moveTo>
                      <a:pt x="6" y="0"/>
                    </a:moveTo>
                    <a:lnTo>
                      <a:pt x="24" y="23"/>
                    </a:lnTo>
                    <a:lnTo>
                      <a:pt x="17" y="32"/>
                    </a:lnTo>
                    <a:lnTo>
                      <a:pt x="0" y="6"/>
                    </a:lnTo>
                    <a:lnTo>
                      <a:pt x="6" y="0"/>
                    </a:lnTo>
                    <a:close/>
                  </a:path>
                </a:pathLst>
              </a:custGeom>
              <a:solidFill>
                <a:srgbClr val="000000"/>
              </a:solidFill>
              <a:ln w="9525">
                <a:noFill/>
                <a:round/>
                <a:headEnd/>
                <a:tailEnd/>
              </a:ln>
            </p:spPr>
            <p:txBody>
              <a:bodyPr/>
              <a:lstStyle/>
              <a:p>
                <a:endParaRPr lang="en-US"/>
              </a:p>
            </p:txBody>
          </p:sp>
          <p:sp>
            <p:nvSpPr>
              <p:cNvPr id="128" name="Freeform 305"/>
              <p:cNvSpPr>
                <a:spLocks/>
              </p:cNvSpPr>
              <p:nvPr/>
            </p:nvSpPr>
            <p:spPr bwMode="auto">
              <a:xfrm>
                <a:off x="1063" y="135"/>
                <a:ext cx="6" cy="7"/>
              </a:xfrm>
              <a:custGeom>
                <a:avLst/>
                <a:gdLst/>
                <a:ahLst/>
                <a:cxnLst>
                  <a:cxn ang="0">
                    <a:pos x="6" y="0"/>
                  </a:cxn>
                  <a:cxn ang="0">
                    <a:pos x="23" y="26"/>
                  </a:cxn>
                  <a:cxn ang="0">
                    <a:pos x="14" y="33"/>
                  </a:cxn>
                  <a:cxn ang="0">
                    <a:pos x="0" y="6"/>
                  </a:cxn>
                  <a:cxn ang="0">
                    <a:pos x="6" y="0"/>
                  </a:cxn>
                </a:cxnLst>
                <a:rect l="0" t="0" r="r" b="b"/>
                <a:pathLst>
                  <a:path w="23" h="33">
                    <a:moveTo>
                      <a:pt x="6" y="0"/>
                    </a:moveTo>
                    <a:lnTo>
                      <a:pt x="23" y="26"/>
                    </a:lnTo>
                    <a:lnTo>
                      <a:pt x="14" y="33"/>
                    </a:lnTo>
                    <a:lnTo>
                      <a:pt x="0" y="6"/>
                    </a:lnTo>
                    <a:lnTo>
                      <a:pt x="6" y="0"/>
                    </a:lnTo>
                    <a:close/>
                  </a:path>
                </a:pathLst>
              </a:custGeom>
              <a:solidFill>
                <a:srgbClr val="000000"/>
              </a:solidFill>
              <a:ln w="9525">
                <a:noFill/>
                <a:round/>
                <a:headEnd/>
                <a:tailEnd/>
              </a:ln>
            </p:spPr>
            <p:txBody>
              <a:bodyPr/>
              <a:lstStyle/>
              <a:p>
                <a:endParaRPr lang="en-US"/>
              </a:p>
            </p:txBody>
          </p:sp>
          <p:sp>
            <p:nvSpPr>
              <p:cNvPr id="129" name="Freeform 306"/>
              <p:cNvSpPr>
                <a:spLocks/>
              </p:cNvSpPr>
              <p:nvPr/>
            </p:nvSpPr>
            <p:spPr bwMode="auto">
              <a:xfrm>
                <a:off x="1062" y="136"/>
                <a:ext cx="5" cy="7"/>
              </a:xfrm>
              <a:custGeom>
                <a:avLst/>
                <a:gdLst/>
                <a:ahLst/>
                <a:cxnLst>
                  <a:cxn ang="0">
                    <a:pos x="7" y="0"/>
                  </a:cxn>
                  <a:cxn ang="0">
                    <a:pos x="21" y="27"/>
                  </a:cxn>
                  <a:cxn ang="0">
                    <a:pos x="13" y="34"/>
                  </a:cxn>
                  <a:cxn ang="0">
                    <a:pos x="0" y="5"/>
                  </a:cxn>
                  <a:cxn ang="0">
                    <a:pos x="7" y="0"/>
                  </a:cxn>
                </a:cxnLst>
                <a:rect l="0" t="0" r="r" b="b"/>
                <a:pathLst>
                  <a:path w="21" h="34">
                    <a:moveTo>
                      <a:pt x="7" y="0"/>
                    </a:moveTo>
                    <a:lnTo>
                      <a:pt x="21" y="27"/>
                    </a:lnTo>
                    <a:lnTo>
                      <a:pt x="13" y="34"/>
                    </a:lnTo>
                    <a:lnTo>
                      <a:pt x="0" y="5"/>
                    </a:lnTo>
                    <a:lnTo>
                      <a:pt x="7" y="0"/>
                    </a:lnTo>
                    <a:close/>
                  </a:path>
                </a:pathLst>
              </a:custGeom>
              <a:solidFill>
                <a:srgbClr val="000000"/>
              </a:solidFill>
              <a:ln w="9525">
                <a:noFill/>
                <a:round/>
                <a:headEnd/>
                <a:tailEnd/>
              </a:ln>
            </p:spPr>
            <p:txBody>
              <a:bodyPr/>
              <a:lstStyle/>
              <a:p>
                <a:endParaRPr lang="en-US"/>
              </a:p>
            </p:txBody>
          </p:sp>
          <p:sp>
            <p:nvSpPr>
              <p:cNvPr id="130" name="Freeform 307"/>
              <p:cNvSpPr>
                <a:spLocks/>
              </p:cNvSpPr>
              <p:nvPr/>
            </p:nvSpPr>
            <p:spPr bwMode="auto">
              <a:xfrm>
                <a:off x="1060" y="137"/>
                <a:ext cx="5" cy="7"/>
              </a:xfrm>
              <a:custGeom>
                <a:avLst/>
                <a:gdLst/>
                <a:ahLst/>
                <a:cxnLst>
                  <a:cxn ang="0">
                    <a:pos x="7" y="0"/>
                  </a:cxn>
                  <a:cxn ang="0">
                    <a:pos x="20" y="29"/>
                  </a:cxn>
                  <a:cxn ang="0">
                    <a:pos x="10" y="35"/>
                  </a:cxn>
                  <a:cxn ang="0">
                    <a:pos x="0" y="4"/>
                  </a:cxn>
                  <a:cxn ang="0">
                    <a:pos x="7" y="0"/>
                  </a:cxn>
                </a:cxnLst>
                <a:rect l="0" t="0" r="r" b="b"/>
                <a:pathLst>
                  <a:path w="20" h="35">
                    <a:moveTo>
                      <a:pt x="7" y="0"/>
                    </a:moveTo>
                    <a:lnTo>
                      <a:pt x="20" y="29"/>
                    </a:lnTo>
                    <a:lnTo>
                      <a:pt x="10" y="35"/>
                    </a:lnTo>
                    <a:lnTo>
                      <a:pt x="0" y="4"/>
                    </a:lnTo>
                    <a:lnTo>
                      <a:pt x="7" y="0"/>
                    </a:lnTo>
                    <a:close/>
                  </a:path>
                </a:pathLst>
              </a:custGeom>
              <a:solidFill>
                <a:srgbClr val="000000"/>
              </a:solidFill>
              <a:ln w="9525">
                <a:noFill/>
                <a:round/>
                <a:headEnd/>
                <a:tailEnd/>
              </a:ln>
            </p:spPr>
            <p:txBody>
              <a:bodyPr/>
              <a:lstStyle/>
              <a:p>
                <a:endParaRPr lang="en-US"/>
              </a:p>
            </p:txBody>
          </p:sp>
          <p:sp>
            <p:nvSpPr>
              <p:cNvPr id="131" name="Freeform 308"/>
              <p:cNvSpPr>
                <a:spLocks/>
              </p:cNvSpPr>
              <p:nvPr/>
            </p:nvSpPr>
            <p:spPr bwMode="auto">
              <a:xfrm>
                <a:off x="1058" y="138"/>
                <a:ext cx="4" cy="7"/>
              </a:xfrm>
              <a:custGeom>
                <a:avLst/>
                <a:gdLst/>
                <a:ahLst/>
                <a:cxnLst>
                  <a:cxn ang="0">
                    <a:pos x="7" y="0"/>
                  </a:cxn>
                  <a:cxn ang="0">
                    <a:pos x="17" y="31"/>
                  </a:cxn>
                  <a:cxn ang="0">
                    <a:pos x="7" y="34"/>
                  </a:cxn>
                  <a:cxn ang="0">
                    <a:pos x="0" y="3"/>
                  </a:cxn>
                  <a:cxn ang="0">
                    <a:pos x="7" y="0"/>
                  </a:cxn>
                </a:cxnLst>
                <a:rect l="0" t="0" r="r" b="b"/>
                <a:pathLst>
                  <a:path w="17" h="34">
                    <a:moveTo>
                      <a:pt x="7" y="0"/>
                    </a:moveTo>
                    <a:lnTo>
                      <a:pt x="17" y="31"/>
                    </a:lnTo>
                    <a:lnTo>
                      <a:pt x="7" y="34"/>
                    </a:lnTo>
                    <a:lnTo>
                      <a:pt x="0" y="3"/>
                    </a:lnTo>
                    <a:lnTo>
                      <a:pt x="7" y="0"/>
                    </a:lnTo>
                    <a:close/>
                  </a:path>
                </a:pathLst>
              </a:custGeom>
              <a:solidFill>
                <a:srgbClr val="000000"/>
              </a:solidFill>
              <a:ln w="9525">
                <a:noFill/>
                <a:round/>
                <a:headEnd/>
                <a:tailEnd/>
              </a:ln>
            </p:spPr>
            <p:txBody>
              <a:bodyPr/>
              <a:lstStyle/>
              <a:p>
                <a:endParaRPr lang="en-US"/>
              </a:p>
            </p:txBody>
          </p:sp>
          <p:sp>
            <p:nvSpPr>
              <p:cNvPr id="132" name="Freeform 309"/>
              <p:cNvSpPr>
                <a:spLocks/>
              </p:cNvSpPr>
              <p:nvPr/>
            </p:nvSpPr>
            <p:spPr bwMode="auto">
              <a:xfrm>
                <a:off x="1056" y="139"/>
                <a:ext cx="4" cy="7"/>
              </a:xfrm>
              <a:custGeom>
                <a:avLst/>
                <a:gdLst/>
                <a:ahLst/>
                <a:cxnLst>
                  <a:cxn ang="0">
                    <a:pos x="8" y="0"/>
                  </a:cxn>
                  <a:cxn ang="0">
                    <a:pos x="15" y="31"/>
                  </a:cxn>
                  <a:cxn ang="0">
                    <a:pos x="5" y="35"/>
                  </a:cxn>
                  <a:cxn ang="0">
                    <a:pos x="0" y="3"/>
                  </a:cxn>
                  <a:cxn ang="0">
                    <a:pos x="8" y="0"/>
                  </a:cxn>
                </a:cxnLst>
                <a:rect l="0" t="0" r="r" b="b"/>
                <a:pathLst>
                  <a:path w="15" h="35">
                    <a:moveTo>
                      <a:pt x="8" y="0"/>
                    </a:moveTo>
                    <a:lnTo>
                      <a:pt x="15" y="31"/>
                    </a:lnTo>
                    <a:lnTo>
                      <a:pt x="5" y="35"/>
                    </a:lnTo>
                    <a:lnTo>
                      <a:pt x="0" y="3"/>
                    </a:lnTo>
                    <a:lnTo>
                      <a:pt x="8" y="0"/>
                    </a:lnTo>
                    <a:close/>
                  </a:path>
                </a:pathLst>
              </a:custGeom>
              <a:solidFill>
                <a:srgbClr val="000000"/>
              </a:solidFill>
              <a:ln w="9525">
                <a:noFill/>
                <a:round/>
                <a:headEnd/>
                <a:tailEnd/>
              </a:ln>
            </p:spPr>
            <p:txBody>
              <a:bodyPr/>
              <a:lstStyle/>
              <a:p>
                <a:endParaRPr lang="en-US"/>
              </a:p>
            </p:txBody>
          </p:sp>
          <p:sp>
            <p:nvSpPr>
              <p:cNvPr id="133" name="Freeform 310"/>
              <p:cNvSpPr>
                <a:spLocks/>
              </p:cNvSpPr>
              <p:nvPr/>
            </p:nvSpPr>
            <p:spPr bwMode="auto">
              <a:xfrm>
                <a:off x="1054" y="139"/>
                <a:ext cx="3" cy="7"/>
              </a:xfrm>
              <a:custGeom>
                <a:avLst/>
                <a:gdLst/>
                <a:ahLst/>
                <a:cxnLst>
                  <a:cxn ang="0">
                    <a:pos x="8" y="0"/>
                  </a:cxn>
                  <a:cxn ang="0">
                    <a:pos x="13" y="32"/>
                  </a:cxn>
                  <a:cxn ang="0">
                    <a:pos x="2" y="33"/>
                  </a:cxn>
                  <a:cxn ang="0">
                    <a:pos x="0" y="1"/>
                  </a:cxn>
                  <a:cxn ang="0">
                    <a:pos x="8" y="0"/>
                  </a:cxn>
                </a:cxnLst>
                <a:rect l="0" t="0" r="r" b="b"/>
                <a:pathLst>
                  <a:path w="13" h="33">
                    <a:moveTo>
                      <a:pt x="8" y="0"/>
                    </a:moveTo>
                    <a:lnTo>
                      <a:pt x="13" y="32"/>
                    </a:lnTo>
                    <a:lnTo>
                      <a:pt x="2" y="33"/>
                    </a:lnTo>
                    <a:lnTo>
                      <a:pt x="0" y="1"/>
                    </a:lnTo>
                    <a:lnTo>
                      <a:pt x="8" y="0"/>
                    </a:lnTo>
                    <a:close/>
                  </a:path>
                </a:pathLst>
              </a:custGeom>
              <a:solidFill>
                <a:srgbClr val="000000"/>
              </a:solidFill>
              <a:ln w="9525">
                <a:noFill/>
                <a:round/>
                <a:headEnd/>
                <a:tailEnd/>
              </a:ln>
            </p:spPr>
            <p:txBody>
              <a:bodyPr/>
              <a:lstStyle/>
              <a:p>
                <a:endParaRPr lang="en-US"/>
              </a:p>
            </p:txBody>
          </p:sp>
          <p:sp>
            <p:nvSpPr>
              <p:cNvPr id="134" name="Freeform 311"/>
              <p:cNvSpPr>
                <a:spLocks/>
              </p:cNvSpPr>
              <p:nvPr/>
            </p:nvSpPr>
            <p:spPr bwMode="auto">
              <a:xfrm>
                <a:off x="1052" y="139"/>
                <a:ext cx="3" cy="7"/>
              </a:xfrm>
              <a:custGeom>
                <a:avLst/>
                <a:gdLst/>
                <a:ahLst/>
                <a:cxnLst>
                  <a:cxn ang="0">
                    <a:pos x="9" y="0"/>
                  </a:cxn>
                  <a:cxn ang="0">
                    <a:pos x="11" y="32"/>
                  </a:cxn>
                  <a:cxn ang="0">
                    <a:pos x="0" y="34"/>
                  </a:cxn>
                  <a:cxn ang="0">
                    <a:pos x="0" y="0"/>
                  </a:cxn>
                  <a:cxn ang="0">
                    <a:pos x="9" y="0"/>
                  </a:cxn>
                </a:cxnLst>
                <a:rect l="0" t="0" r="r" b="b"/>
                <a:pathLst>
                  <a:path w="11" h="34">
                    <a:moveTo>
                      <a:pt x="9" y="0"/>
                    </a:moveTo>
                    <a:lnTo>
                      <a:pt x="11" y="32"/>
                    </a:lnTo>
                    <a:lnTo>
                      <a:pt x="0" y="34"/>
                    </a:lnTo>
                    <a:lnTo>
                      <a:pt x="0" y="0"/>
                    </a:lnTo>
                    <a:lnTo>
                      <a:pt x="9" y="0"/>
                    </a:lnTo>
                    <a:close/>
                  </a:path>
                </a:pathLst>
              </a:custGeom>
              <a:solidFill>
                <a:srgbClr val="000000"/>
              </a:solidFill>
              <a:ln w="9525">
                <a:noFill/>
                <a:round/>
                <a:headEnd/>
                <a:tailEnd/>
              </a:ln>
            </p:spPr>
            <p:txBody>
              <a:bodyPr/>
              <a:lstStyle/>
              <a:p>
                <a:endParaRPr lang="en-US"/>
              </a:p>
            </p:txBody>
          </p:sp>
          <p:sp>
            <p:nvSpPr>
              <p:cNvPr id="135" name="Freeform 312"/>
              <p:cNvSpPr>
                <a:spLocks/>
              </p:cNvSpPr>
              <p:nvPr/>
            </p:nvSpPr>
            <p:spPr bwMode="auto">
              <a:xfrm>
                <a:off x="1049" y="139"/>
                <a:ext cx="3" cy="7"/>
              </a:xfrm>
              <a:custGeom>
                <a:avLst/>
                <a:gdLst/>
                <a:ahLst/>
                <a:cxnLst>
                  <a:cxn ang="0">
                    <a:pos x="11" y="0"/>
                  </a:cxn>
                  <a:cxn ang="0">
                    <a:pos x="11" y="34"/>
                  </a:cxn>
                  <a:cxn ang="0">
                    <a:pos x="0" y="32"/>
                  </a:cxn>
                  <a:cxn ang="0">
                    <a:pos x="3" y="0"/>
                  </a:cxn>
                  <a:cxn ang="0">
                    <a:pos x="11" y="0"/>
                  </a:cxn>
                </a:cxnLst>
                <a:rect l="0" t="0" r="r" b="b"/>
                <a:pathLst>
                  <a:path w="11" h="34">
                    <a:moveTo>
                      <a:pt x="11" y="0"/>
                    </a:moveTo>
                    <a:lnTo>
                      <a:pt x="11" y="34"/>
                    </a:lnTo>
                    <a:lnTo>
                      <a:pt x="0" y="32"/>
                    </a:lnTo>
                    <a:lnTo>
                      <a:pt x="3" y="0"/>
                    </a:lnTo>
                    <a:lnTo>
                      <a:pt x="11" y="0"/>
                    </a:lnTo>
                    <a:close/>
                  </a:path>
                </a:pathLst>
              </a:custGeom>
              <a:solidFill>
                <a:srgbClr val="000000"/>
              </a:solidFill>
              <a:ln w="9525">
                <a:noFill/>
                <a:round/>
                <a:headEnd/>
                <a:tailEnd/>
              </a:ln>
            </p:spPr>
            <p:txBody>
              <a:bodyPr/>
              <a:lstStyle/>
              <a:p>
                <a:endParaRPr lang="en-US"/>
              </a:p>
            </p:txBody>
          </p:sp>
          <p:sp>
            <p:nvSpPr>
              <p:cNvPr id="136" name="Freeform 313"/>
              <p:cNvSpPr>
                <a:spLocks/>
              </p:cNvSpPr>
              <p:nvPr/>
            </p:nvSpPr>
            <p:spPr bwMode="auto">
              <a:xfrm>
                <a:off x="1047" y="139"/>
                <a:ext cx="3" cy="7"/>
              </a:xfrm>
              <a:custGeom>
                <a:avLst/>
                <a:gdLst/>
                <a:ahLst/>
                <a:cxnLst>
                  <a:cxn ang="0">
                    <a:pos x="13" y="1"/>
                  </a:cxn>
                  <a:cxn ang="0">
                    <a:pos x="10" y="33"/>
                  </a:cxn>
                  <a:cxn ang="0">
                    <a:pos x="0" y="32"/>
                  </a:cxn>
                  <a:cxn ang="0">
                    <a:pos x="5" y="0"/>
                  </a:cxn>
                  <a:cxn ang="0">
                    <a:pos x="13" y="1"/>
                  </a:cxn>
                </a:cxnLst>
                <a:rect l="0" t="0" r="r" b="b"/>
                <a:pathLst>
                  <a:path w="13" h="33">
                    <a:moveTo>
                      <a:pt x="13" y="1"/>
                    </a:moveTo>
                    <a:lnTo>
                      <a:pt x="10" y="33"/>
                    </a:lnTo>
                    <a:lnTo>
                      <a:pt x="0" y="32"/>
                    </a:lnTo>
                    <a:lnTo>
                      <a:pt x="5" y="0"/>
                    </a:lnTo>
                    <a:lnTo>
                      <a:pt x="13" y="1"/>
                    </a:lnTo>
                    <a:close/>
                  </a:path>
                </a:pathLst>
              </a:custGeom>
              <a:solidFill>
                <a:srgbClr val="000000"/>
              </a:solidFill>
              <a:ln w="9525">
                <a:noFill/>
                <a:round/>
                <a:headEnd/>
                <a:tailEnd/>
              </a:ln>
            </p:spPr>
            <p:txBody>
              <a:bodyPr/>
              <a:lstStyle/>
              <a:p>
                <a:endParaRPr lang="en-US"/>
              </a:p>
            </p:txBody>
          </p:sp>
          <p:sp>
            <p:nvSpPr>
              <p:cNvPr id="137" name="Freeform 314"/>
              <p:cNvSpPr>
                <a:spLocks/>
              </p:cNvSpPr>
              <p:nvPr/>
            </p:nvSpPr>
            <p:spPr bwMode="auto">
              <a:xfrm>
                <a:off x="1044" y="139"/>
                <a:ext cx="4" cy="7"/>
              </a:xfrm>
              <a:custGeom>
                <a:avLst/>
                <a:gdLst/>
                <a:ahLst/>
                <a:cxnLst>
                  <a:cxn ang="0">
                    <a:pos x="15" y="3"/>
                  </a:cxn>
                  <a:cxn ang="0">
                    <a:pos x="10" y="35"/>
                  </a:cxn>
                  <a:cxn ang="0">
                    <a:pos x="0" y="31"/>
                  </a:cxn>
                  <a:cxn ang="0">
                    <a:pos x="7" y="0"/>
                  </a:cxn>
                  <a:cxn ang="0">
                    <a:pos x="15" y="3"/>
                  </a:cxn>
                </a:cxnLst>
                <a:rect l="0" t="0" r="r" b="b"/>
                <a:pathLst>
                  <a:path w="15" h="35">
                    <a:moveTo>
                      <a:pt x="15" y="3"/>
                    </a:moveTo>
                    <a:lnTo>
                      <a:pt x="10" y="35"/>
                    </a:lnTo>
                    <a:lnTo>
                      <a:pt x="0" y="31"/>
                    </a:lnTo>
                    <a:lnTo>
                      <a:pt x="7" y="0"/>
                    </a:lnTo>
                    <a:lnTo>
                      <a:pt x="15" y="3"/>
                    </a:lnTo>
                    <a:close/>
                  </a:path>
                </a:pathLst>
              </a:custGeom>
              <a:solidFill>
                <a:srgbClr val="000000"/>
              </a:solidFill>
              <a:ln w="9525">
                <a:noFill/>
                <a:round/>
                <a:headEnd/>
                <a:tailEnd/>
              </a:ln>
            </p:spPr>
            <p:txBody>
              <a:bodyPr/>
              <a:lstStyle/>
              <a:p>
                <a:endParaRPr lang="en-US"/>
              </a:p>
            </p:txBody>
          </p:sp>
          <p:sp>
            <p:nvSpPr>
              <p:cNvPr id="138" name="Freeform 315"/>
              <p:cNvSpPr>
                <a:spLocks/>
              </p:cNvSpPr>
              <p:nvPr/>
            </p:nvSpPr>
            <p:spPr bwMode="auto">
              <a:xfrm>
                <a:off x="1042" y="138"/>
                <a:ext cx="4" cy="7"/>
              </a:xfrm>
              <a:custGeom>
                <a:avLst/>
                <a:gdLst/>
                <a:ahLst/>
                <a:cxnLst>
                  <a:cxn ang="0">
                    <a:pos x="17" y="3"/>
                  </a:cxn>
                  <a:cxn ang="0">
                    <a:pos x="10" y="34"/>
                  </a:cxn>
                  <a:cxn ang="0">
                    <a:pos x="0" y="31"/>
                  </a:cxn>
                  <a:cxn ang="0">
                    <a:pos x="10" y="0"/>
                  </a:cxn>
                  <a:cxn ang="0">
                    <a:pos x="17" y="3"/>
                  </a:cxn>
                </a:cxnLst>
                <a:rect l="0" t="0" r="r" b="b"/>
                <a:pathLst>
                  <a:path w="17" h="34">
                    <a:moveTo>
                      <a:pt x="17" y="3"/>
                    </a:moveTo>
                    <a:lnTo>
                      <a:pt x="10" y="34"/>
                    </a:lnTo>
                    <a:lnTo>
                      <a:pt x="0" y="31"/>
                    </a:lnTo>
                    <a:lnTo>
                      <a:pt x="10" y="0"/>
                    </a:lnTo>
                    <a:lnTo>
                      <a:pt x="17" y="3"/>
                    </a:lnTo>
                    <a:close/>
                  </a:path>
                </a:pathLst>
              </a:custGeom>
              <a:solidFill>
                <a:srgbClr val="000000"/>
              </a:solidFill>
              <a:ln w="9525">
                <a:noFill/>
                <a:round/>
                <a:headEnd/>
                <a:tailEnd/>
              </a:ln>
            </p:spPr>
            <p:txBody>
              <a:bodyPr/>
              <a:lstStyle/>
              <a:p>
                <a:endParaRPr lang="en-US"/>
              </a:p>
            </p:txBody>
          </p:sp>
          <p:sp>
            <p:nvSpPr>
              <p:cNvPr id="139" name="Freeform 316"/>
              <p:cNvSpPr>
                <a:spLocks/>
              </p:cNvSpPr>
              <p:nvPr/>
            </p:nvSpPr>
            <p:spPr bwMode="auto">
              <a:xfrm>
                <a:off x="1039" y="137"/>
                <a:ext cx="5" cy="7"/>
              </a:xfrm>
              <a:custGeom>
                <a:avLst/>
                <a:gdLst/>
                <a:ahLst/>
                <a:cxnLst>
                  <a:cxn ang="0">
                    <a:pos x="20" y="4"/>
                  </a:cxn>
                  <a:cxn ang="0">
                    <a:pos x="10" y="35"/>
                  </a:cxn>
                  <a:cxn ang="0">
                    <a:pos x="0" y="29"/>
                  </a:cxn>
                  <a:cxn ang="0">
                    <a:pos x="12" y="0"/>
                  </a:cxn>
                  <a:cxn ang="0">
                    <a:pos x="20" y="4"/>
                  </a:cxn>
                </a:cxnLst>
                <a:rect l="0" t="0" r="r" b="b"/>
                <a:pathLst>
                  <a:path w="20" h="35">
                    <a:moveTo>
                      <a:pt x="20" y="4"/>
                    </a:moveTo>
                    <a:lnTo>
                      <a:pt x="10" y="35"/>
                    </a:lnTo>
                    <a:lnTo>
                      <a:pt x="0" y="29"/>
                    </a:lnTo>
                    <a:lnTo>
                      <a:pt x="12" y="0"/>
                    </a:lnTo>
                    <a:lnTo>
                      <a:pt x="20" y="4"/>
                    </a:lnTo>
                    <a:close/>
                  </a:path>
                </a:pathLst>
              </a:custGeom>
              <a:solidFill>
                <a:srgbClr val="000000"/>
              </a:solidFill>
              <a:ln w="9525">
                <a:noFill/>
                <a:round/>
                <a:headEnd/>
                <a:tailEnd/>
              </a:ln>
            </p:spPr>
            <p:txBody>
              <a:bodyPr/>
              <a:lstStyle/>
              <a:p>
                <a:endParaRPr lang="en-US"/>
              </a:p>
            </p:txBody>
          </p:sp>
          <p:sp>
            <p:nvSpPr>
              <p:cNvPr id="140" name="Freeform 317"/>
              <p:cNvSpPr>
                <a:spLocks/>
              </p:cNvSpPr>
              <p:nvPr/>
            </p:nvSpPr>
            <p:spPr bwMode="auto">
              <a:xfrm>
                <a:off x="1037" y="136"/>
                <a:ext cx="5" cy="7"/>
              </a:xfrm>
              <a:custGeom>
                <a:avLst/>
                <a:gdLst/>
                <a:ahLst/>
                <a:cxnLst>
                  <a:cxn ang="0">
                    <a:pos x="21" y="5"/>
                  </a:cxn>
                  <a:cxn ang="0">
                    <a:pos x="9" y="34"/>
                  </a:cxn>
                  <a:cxn ang="0">
                    <a:pos x="0" y="27"/>
                  </a:cxn>
                  <a:cxn ang="0">
                    <a:pos x="15" y="0"/>
                  </a:cxn>
                  <a:cxn ang="0">
                    <a:pos x="21" y="5"/>
                  </a:cxn>
                </a:cxnLst>
                <a:rect l="0" t="0" r="r" b="b"/>
                <a:pathLst>
                  <a:path w="21" h="34">
                    <a:moveTo>
                      <a:pt x="21" y="5"/>
                    </a:moveTo>
                    <a:lnTo>
                      <a:pt x="9" y="34"/>
                    </a:lnTo>
                    <a:lnTo>
                      <a:pt x="0" y="27"/>
                    </a:lnTo>
                    <a:lnTo>
                      <a:pt x="15" y="0"/>
                    </a:lnTo>
                    <a:lnTo>
                      <a:pt x="21" y="5"/>
                    </a:lnTo>
                    <a:close/>
                  </a:path>
                </a:pathLst>
              </a:custGeom>
              <a:solidFill>
                <a:srgbClr val="000000"/>
              </a:solidFill>
              <a:ln w="9525">
                <a:noFill/>
                <a:round/>
                <a:headEnd/>
                <a:tailEnd/>
              </a:ln>
            </p:spPr>
            <p:txBody>
              <a:bodyPr/>
              <a:lstStyle/>
              <a:p>
                <a:endParaRPr lang="en-US"/>
              </a:p>
            </p:txBody>
          </p:sp>
          <p:sp>
            <p:nvSpPr>
              <p:cNvPr id="141" name="Freeform 318"/>
              <p:cNvSpPr>
                <a:spLocks/>
              </p:cNvSpPr>
              <p:nvPr/>
            </p:nvSpPr>
            <p:spPr bwMode="auto">
              <a:xfrm>
                <a:off x="1035" y="135"/>
                <a:ext cx="6" cy="7"/>
              </a:xfrm>
              <a:custGeom>
                <a:avLst/>
                <a:gdLst/>
                <a:ahLst/>
                <a:cxnLst>
                  <a:cxn ang="0">
                    <a:pos x="24" y="6"/>
                  </a:cxn>
                  <a:cxn ang="0">
                    <a:pos x="9" y="33"/>
                  </a:cxn>
                  <a:cxn ang="0">
                    <a:pos x="0" y="26"/>
                  </a:cxn>
                  <a:cxn ang="0">
                    <a:pos x="17" y="0"/>
                  </a:cxn>
                  <a:cxn ang="0">
                    <a:pos x="24" y="6"/>
                  </a:cxn>
                </a:cxnLst>
                <a:rect l="0" t="0" r="r" b="b"/>
                <a:pathLst>
                  <a:path w="24" h="33">
                    <a:moveTo>
                      <a:pt x="24" y="6"/>
                    </a:moveTo>
                    <a:lnTo>
                      <a:pt x="9" y="33"/>
                    </a:lnTo>
                    <a:lnTo>
                      <a:pt x="0" y="26"/>
                    </a:lnTo>
                    <a:lnTo>
                      <a:pt x="17" y="0"/>
                    </a:lnTo>
                    <a:lnTo>
                      <a:pt x="24" y="6"/>
                    </a:lnTo>
                    <a:close/>
                  </a:path>
                </a:pathLst>
              </a:custGeom>
              <a:solidFill>
                <a:srgbClr val="000000"/>
              </a:solidFill>
              <a:ln w="9525">
                <a:noFill/>
                <a:round/>
                <a:headEnd/>
                <a:tailEnd/>
              </a:ln>
            </p:spPr>
            <p:txBody>
              <a:bodyPr/>
              <a:lstStyle/>
              <a:p>
                <a:endParaRPr lang="en-US"/>
              </a:p>
            </p:txBody>
          </p:sp>
          <p:sp>
            <p:nvSpPr>
              <p:cNvPr id="142" name="Freeform 319"/>
              <p:cNvSpPr>
                <a:spLocks/>
              </p:cNvSpPr>
              <p:nvPr/>
            </p:nvSpPr>
            <p:spPr bwMode="auto">
              <a:xfrm>
                <a:off x="1033" y="134"/>
                <a:ext cx="6" cy="6"/>
              </a:xfrm>
              <a:custGeom>
                <a:avLst/>
                <a:gdLst/>
                <a:ahLst/>
                <a:cxnLst>
                  <a:cxn ang="0">
                    <a:pos x="25" y="6"/>
                  </a:cxn>
                  <a:cxn ang="0">
                    <a:pos x="8" y="32"/>
                  </a:cxn>
                  <a:cxn ang="0">
                    <a:pos x="0" y="23"/>
                  </a:cxn>
                  <a:cxn ang="0">
                    <a:pos x="20" y="0"/>
                  </a:cxn>
                  <a:cxn ang="0">
                    <a:pos x="25" y="6"/>
                  </a:cxn>
                </a:cxnLst>
                <a:rect l="0" t="0" r="r" b="b"/>
                <a:pathLst>
                  <a:path w="25" h="32">
                    <a:moveTo>
                      <a:pt x="25" y="6"/>
                    </a:moveTo>
                    <a:lnTo>
                      <a:pt x="8" y="32"/>
                    </a:lnTo>
                    <a:lnTo>
                      <a:pt x="0" y="23"/>
                    </a:lnTo>
                    <a:lnTo>
                      <a:pt x="20" y="0"/>
                    </a:lnTo>
                    <a:lnTo>
                      <a:pt x="25" y="6"/>
                    </a:lnTo>
                    <a:close/>
                  </a:path>
                </a:pathLst>
              </a:custGeom>
              <a:solidFill>
                <a:srgbClr val="000000"/>
              </a:solidFill>
              <a:ln w="9525">
                <a:noFill/>
                <a:round/>
                <a:headEnd/>
                <a:tailEnd/>
              </a:ln>
            </p:spPr>
            <p:txBody>
              <a:bodyPr/>
              <a:lstStyle/>
              <a:p>
                <a:endParaRPr lang="en-US"/>
              </a:p>
            </p:txBody>
          </p:sp>
          <p:sp>
            <p:nvSpPr>
              <p:cNvPr id="143" name="Freeform 320"/>
              <p:cNvSpPr>
                <a:spLocks/>
              </p:cNvSpPr>
              <p:nvPr/>
            </p:nvSpPr>
            <p:spPr bwMode="auto">
              <a:xfrm>
                <a:off x="1031" y="133"/>
                <a:ext cx="7" cy="5"/>
              </a:xfrm>
              <a:custGeom>
                <a:avLst/>
                <a:gdLst/>
                <a:ahLst/>
                <a:cxnLst>
                  <a:cxn ang="0">
                    <a:pos x="27" y="6"/>
                  </a:cxn>
                  <a:cxn ang="0">
                    <a:pos x="7" y="29"/>
                  </a:cxn>
                  <a:cxn ang="0">
                    <a:pos x="0" y="21"/>
                  </a:cxn>
                  <a:cxn ang="0">
                    <a:pos x="21" y="0"/>
                  </a:cxn>
                  <a:cxn ang="0">
                    <a:pos x="27" y="6"/>
                  </a:cxn>
                </a:cxnLst>
                <a:rect l="0" t="0" r="r" b="b"/>
                <a:pathLst>
                  <a:path w="27" h="29">
                    <a:moveTo>
                      <a:pt x="27" y="6"/>
                    </a:moveTo>
                    <a:lnTo>
                      <a:pt x="7" y="29"/>
                    </a:lnTo>
                    <a:lnTo>
                      <a:pt x="0" y="21"/>
                    </a:lnTo>
                    <a:lnTo>
                      <a:pt x="21" y="0"/>
                    </a:lnTo>
                    <a:lnTo>
                      <a:pt x="27" y="6"/>
                    </a:lnTo>
                    <a:close/>
                  </a:path>
                </a:pathLst>
              </a:custGeom>
              <a:solidFill>
                <a:srgbClr val="000000"/>
              </a:solidFill>
              <a:ln w="9525">
                <a:noFill/>
                <a:round/>
                <a:headEnd/>
                <a:tailEnd/>
              </a:ln>
            </p:spPr>
            <p:txBody>
              <a:bodyPr/>
              <a:lstStyle/>
              <a:p>
                <a:endParaRPr lang="en-US"/>
              </a:p>
            </p:txBody>
          </p:sp>
          <p:sp>
            <p:nvSpPr>
              <p:cNvPr id="144" name="Freeform 321"/>
              <p:cNvSpPr>
                <a:spLocks/>
              </p:cNvSpPr>
              <p:nvPr/>
            </p:nvSpPr>
            <p:spPr bwMode="auto">
              <a:xfrm>
                <a:off x="1030" y="131"/>
                <a:ext cx="6" cy="6"/>
              </a:xfrm>
              <a:custGeom>
                <a:avLst/>
                <a:gdLst/>
                <a:ahLst/>
                <a:cxnLst>
                  <a:cxn ang="0">
                    <a:pos x="27" y="8"/>
                  </a:cxn>
                  <a:cxn ang="0">
                    <a:pos x="6" y="29"/>
                  </a:cxn>
                  <a:cxn ang="0">
                    <a:pos x="0" y="19"/>
                  </a:cxn>
                  <a:cxn ang="0">
                    <a:pos x="23" y="0"/>
                  </a:cxn>
                  <a:cxn ang="0">
                    <a:pos x="27" y="8"/>
                  </a:cxn>
                </a:cxnLst>
                <a:rect l="0" t="0" r="r" b="b"/>
                <a:pathLst>
                  <a:path w="27" h="29">
                    <a:moveTo>
                      <a:pt x="27" y="8"/>
                    </a:moveTo>
                    <a:lnTo>
                      <a:pt x="6" y="29"/>
                    </a:lnTo>
                    <a:lnTo>
                      <a:pt x="0" y="19"/>
                    </a:lnTo>
                    <a:lnTo>
                      <a:pt x="23" y="0"/>
                    </a:lnTo>
                    <a:lnTo>
                      <a:pt x="27" y="8"/>
                    </a:lnTo>
                    <a:close/>
                  </a:path>
                </a:pathLst>
              </a:custGeom>
              <a:solidFill>
                <a:srgbClr val="000000"/>
              </a:solidFill>
              <a:ln w="9525">
                <a:noFill/>
                <a:round/>
                <a:headEnd/>
                <a:tailEnd/>
              </a:ln>
            </p:spPr>
            <p:txBody>
              <a:bodyPr/>
              <a:lstStyle/>
              <a:p>
                <a:endParaRPr lang="en-US"/>
              </a:p>
            </p:txBody>
          </p:sp>
          <p:sp>
            <p:nvSpPr>
              <p:cNvPr id="145" name="Freeform 322"/>
              <p:cNvSpPr>
                <a:spLocks/>
              </p:cNvSpPr>
              <p:nvPr/>
            </p:nvSpPr>
            <p:spPr bwMode="auto">
              <a:xfrm>
                <a:off x="1028" y="130"/>
                <a:ext cx="7" cy="5"/>
              </a:xfrm>
              <a:custGeom>
                <a:avLst/>
                <a:gdLst/>
                <a:ahLst/>
                <a:cxnLst>
                  <a:cxn ang="0">
                    <a:pos x="28" y="7"/>
                  </a:cxn>
                  <a:cxn ang="0">
                    <a:pos x="5" y="26"/>
                  </a:cxn>
                  <a:cxn ang="0">
                    <a:pos x="0" y="16"/>
                  </a:cxn>
                  <a:cxn ang="0">
                    <a:pos x="23" y="0"/>
                  </a:cxn>
                  <a:cxn ang="0">
                    <a:pos x="28" y="7"/>
                  </a:cxn>
                </a:cxnLst>
                <a:rect l="0" t="0" r="r" b="b"/>
                <a:pathLst>
                  <a:path w="28" h="26">
                    <a:moveTo>
                      <a:pt x="28" y="7"/>
                    </a:moveTo>
                    <a:lnTo>
                      <a:pt x="5" y="26"/>
                    </a:lnTo>
                    <a:lnTo>
                      <a:pt x="0" y="16"/>
                    </a:lnTo>
                    <a:lnTo>
                      <a:pt x="23" y="0"/>
                    </a:lnTo>
                    <a:lnTo>
                      <a:pt x="28" y="7"/>
                    </a:lnTo>
                    <a:close/>
                  </a:path>
                </a:pathLst>
              </a:custGeom>
              <a:solidFill>
                <a:srgbClr val="000000"/>
              </a:solidFill>
              <a:ln w="9525">
                <a:noFill/>
                <a:round/>
                <a:headEnd/>
                <a:tailEnd/>
              </a:ln>
            </p:spPr>
            <p:txBody>
              <a:bodyPr/>
              <a:lstStyle/>
              <a:p>
                <a:endParaRPr lang="en-US"/>
              </a:p>
            </p:txBody>
          </p:sp>
          <p:sp>
            <p:nvSpPr>
              <p:cNvPr id="146" name="Freeform 323"/>
              <p:cNvSpPr>
                <a:spLocks/>
              </p:cNvSpPr>
              <p:nvPr/>
            </p:nvSpPr>
            <p:spPr bwMode="auto">
              <a:xfrm>
                <a:off x="1027" y="128"/>
                <a:ext cx="7" cy="5"/>
              </a:xfrm>
              <a:custGeom>
                <a:avLst/>
                <a:gdLst/>
                <a:ahLst/>
                <a:cxnLst>
                  <a:cxn ang="0">
                    <a:pos x="28" y="9"/>
                  </a:cxn>
                  <a:cxn ang="0">
                    <a:pos x="5" y="25"/>
                  </a:cxn>
                  <a:cxn ang="0">
                    <a:pos x="0" y="14"/>
                  </a:cxn>
                  <a:cxn ang="0">
                    <a:pos x="24" y="0"/>
                  </a:cxn>
                  <a:cxn ang="0">
                    <a:pos x="28" y="9"/>
                  </a:cxn>
                </a:cxnLst>
                <a:rect l="0" t="0" r="r" b="b"/>
                <a:pathLst>
                  <a:path w="28" h="25">
                    <a:moveTo>
                      <a:pt x="28" y="9"/>
                    </a:moveTo>
                    <a:lnTo>
                      <a:pt x="5" y="25"/>
                    </a:lnTo>
                    <a:lnTo>
                      <a:pt x="0" y="14"/>
                    </a:lnTo>
                    <a:lnTo>
                      <a:pt x="24" y="0"/>
                    </a:lnTo>
                    <a:lnTo>
                      <a:pt x="28" y="9"/>
                    </a:lnTo>
                    <a:close/>
                  </a:path>
                </a:pathLst>
              </a:custGeom>
              <a:solidFill>
                <a:srgbClr val="000000"/>
              </a:solidFill>
              <a:ln w="9525">
                <a:noFill/>
                <a:round/>
                <a:headEnd/>
                <a:tailEnd/>
              </a:ln>
            </p:spPr>
            <p:txBody>
              <a:bodyPr/>
              <a:lstStyle/>
              <a:p>
                <a:endParaRPr lang="en-US"/>
              </a:p>
            </p:txBody>
          </p:sp>
          <p:sp>
            <p:nvSpPr>
              <p:cNvPr id="147" name="Freeform 324"/>
              <p:cNvSpPr>
                <a:spLocks/>
              </p:cNvSpPr>
              <p:nvPr/>
            </p:nvSpPr>
            <p:spPr bwMode="auto">
              <a:xfrm>
                <a:off x="1026" y="126"/>
                <a:ext cx="7" cy="5"/>
              </a:xfrm>
              <a:custGeom>
                <a:avLst/>
                <a:gdLst/>
                <a:ahLst/>
                <a:cxnLst>
                  <a:cxn ang="0">
                    <a:pos x="28" y="9"/>
                  </a:cxn>
                  <a:cxn ang="0">
                    <a:pos x="4" y="23"/>
                  </a:cxn>
                  <a:cxn ang="0">
                    <a:pos x="0" y="10"/>
                  </a:cxn>
                  <a:cxn ang="0">
                    <a:pos x="26" y="0"/>
                  </a:cxn>
                  <a:cxn ang="0">
                    <a:pos x="28" y="9"/>
                  </a:cxn>
                </a:cxnLst>
                <a:rect l="0" t="0" r="r" b="b"/>
                <a:pathLst>
                  <a:path w="28" h="23">
                    <a:moveTo>
                      <a:pt x="28" y="9"/>
                    </a:moveTo>
                    <a:lnTo>
                      <a:pt x="4" y="23"/>
                    </a:lnTo>
                    <a:lnTo>
                      <a:pt x="0" y="10"/>
                    </a:lnTo>
                    <a:lnTo>
                      <a:pt x="26" y="0"/>
                    </a:lnTo>
                    <a:lnTo>
                      <a:pt x="28" y="9"/>
                    </a:lnTo>
                    <a:close/>
                  </a:path>
                </a:pathLst>
              </a:custGeom>
              <a:solidFill>
                <a:srgbClr val="000000"/>
              </a:solidFill>
              <a:ln w="9525">
                <a:noFill/>
                <a:round/>
                <a:headEnd/>
                <a:tailEnd/>
              </a:ln>
            </p:spPr>
            <p:txBody>
              <a:bodyPr/>
              <a:lstStyle/>
              <a:p>
                <a:endParaRPr lang="en-US"/>
              </a:p>
            </p:txBody>
          </p:sp>
          <p:sp>
            <p:nvSpPr>
              <p:cNvPr id="148" name="Freeform 325"/>
              <p:cNvSpPr>
                <a:spLocks/>
              </p:cNvSpPr>
              <p:nvPr/>
            </p:nvSpPr>
            <p:spPr bwMode="auto">
              <a:xfrm>
                <a:off x="1026" y="124"/>
                <a:ext cx="7" cy="4"/>
              </a:xfrm>
              <a:custGeom>
                <a:avLst/>
                <a:gdLst/>
                <a:ahLst/>
                <a:cxnLst>
                  <a:cxn ang="0">
                    <a:pos x="28" y="8"/>
                  </a:cxn>
                  <a:cxn ang="0">
                    <a:pos x="2" y="18"/>
                  </a:cxn>
                  <a:cxn ang="0">
                    <a:pos x="0" y="6"/>
                  </a:cxn>
                  <a:cxn ang="0">
                    <a:pos x="26" y="0"/>
                  </a:cxn>
                  <a:cxn ang="0">
                    <a:pos x="28" y="8"/>
                  </a:cxn>
                </a:cxnLst>
                <a:rect l="0" t="0" r="r" b="b"/>
                <a:pathLst>
                  <a:path w="28" h="18">
                    <a:moveTo>
                      <a:pt x="28" y="8"/>
                    </a:moveTo>
                    <a:lnTo>
                      <a:pt x="2" y="18"/>
                    </a:lnTo>
                    <a:lnTo>
                      <a:pt x="0" y="6"/>
                    </a:lnTo>
                    <a:lnTo>
                      <a:pt x="26" y="0"/>
                    </a:lnTo>
                    <a:lnTo>
                      <a:pt x="28" y="8"/>
                    </a:lnTo>
                    <a:close/>
                  </a:path>
                </a:pathLst>
              </a:custGeom>
              <a:solidFill>
                <a:srgbClr val="000000"/>
              </a:solidFill>
              <a:ln w="9525">
                <a:noFill/>
                <a:round/>
                <a:headEnd/>
                <a:tailEnd/>
              </a:ln>
            </p:spPr>
            <p:txBody>
              <a:bodyPr/>
              <a:lstStyle/>
              <a:p>
                <a:endParaRPr lang="en-US"/>
              </a:p>
            </p:txBody>
          </p:sp>
          <p:sp>
            <p:nvSpPr>
              <p:cNvPr id="149" name="Freeform 326"/>
              <p:cNvSpPr>
                <a:spLocks/>
              </p:cNvSpPr>
              <p:nvPr/>
            </p:nvSpPr>
            <p:spPr bwMode="auto">
              <a:xfrm>
                <a:off x="1025" y="122"/>
                <a:ext cx="7" cy="4"/>
              </a:xfrm>
              <a:custGeom>
                <a:avLst/>
                <a:gdLst/>
                <a:ahLst/>
                <a:cxnLst>
                  <a:cxn ang="0">
                    <a:pos x="28" y="10"/>
                  </a:cxn>
                  <a:cxn ang="0">
                    <a:pos x="2" y="16"/>
                  </a:cxn>
                  <a:cxn ang="0">
                    <a:pos x="0" y="3"/>
                  </a:cxn>
                  <a:cxn ang="0">
                    <a:pos x="26" y="0"/>
                  </a:cxn>
                  <a:cxn ang="0">
                    <a:pos x="28" y="10"/>
                  </a:cxn>
                </a:cxnLst>
                <a:rect l="0" t="0" r="r" b="b"/>
                <a:pathLst>
                  <a:path w="28" h="16">
                    <a:moveTo>
                      <a:pt x="28" y="10"/>
                    </a:moveTo>
                    <a:lnTo>
                      <a:pt x="2" y="16"/>
                    </a:lnTo>
                    <a:lnTo>
                      <a:pt x="0" y="3"/>
                    </a:lnTo>
                    <a:lnTo>
                      <a:pt x="26" y="0"/>
                    </a:lnTo>
                    <a:lnTo>
                      <a:pt x="28" y="10"/>
                    </a:lnTo>
                    <a:close/>
                  </a:path>
                </a:pathLst>
              </a:custGeom>
              <a:solidFill>
                <a:srgbClr val="000000"/>
              </a:solidFill>
              <a:ln w="9525">
                <a:noFill/>
                <a:round/>
                <a:headEnd/>
                <a:tailEnd/>
              </a:ln>
            </p:spPr>
            <p:txBody>
              <a:bodyPr/>
              <a:lstStyle/>
              <a:p>
                <a:endParaRPr lang="en-US"/>
              </a:p>
            </p:txBody>
          </p:sp>
          <p:sp>
            <p:nvSpPr>
              <p:cNvPr id="150" name="Freeform 327"/>
              <p:cNvSpPr>
                <a:spLocks/>
              </p:cNvSpPr>
              <p:nvPr/>
            </p:nvSpPr>
            <p:spPr bwMode="auto">
              <a:xfrm>
                <a:off x="1025" y="120"/>
                <a:ext cx="7" cy="3"/>
              </a:xfrm>
              <a:custGeom>
                <a:avLst/>
                <a:gdLst/>
                <a:ahLst/>
                <a:cxnLst>
                  <a:cxn ang="0">
                    <a:pos x="26" y="10"/>
                  </a:cxn>
                  <a:cxn ang="0">
                    <a:pos x="0" y="13"/>
                  </a:cxn>
                  <a:cxn ang="0">
                    <a:pos x="0" y="0"/>
                  </a:cxn>
                  <a:cxn ang="0">
                    <a:pos x="26" y="0"/>
                  </a:cxn>
                  <a:cxn ang="0">
                    <a:pos x="26" y="10"/>
                  </a:cxn>
                </a:cxnLst>
                <a:rect l="0" t="0" r="r" b="b"/>
                <a:pathLst>
                  <a:path w="26" h="13">
                    <a:moveTo>
                      <a:pt x="26" y="10"/>
                    </a:moveTo>
                    <a:lnTo>
                      <a:pt x="0" y="13"/>
                    </a:lnTo>
                    <a:lnTo>
                      <a:pt x="0" y="0"/>
                    </a:lnTo>
                    <a:lnTo>
                      <a:pt x="26" y="0"/>
                    </a:lnTo>
                    <a:lnTo>
                      <a:pt x="26" y="10"/>
                    </a:lnTo>
                    <a:close/>
                  </a:path>
                </a:pathLst>
              </a:custGeom>
              <a:solidFill>
                <a:srgbClr val="000000"/>
              </a:solidFill>
              <a:ln w="9525">
                <a:noFill/>
                <a:round/>
                <a:headEnd/>
                <a:tailEnd/>
              </a:ln>
            </p:spPr>
            <p:txBody>
              <a:bodyPr/>
              <a:lstStyle/>
              <a:p>
                <a:endParaRPr lang="en-US"/>
              </a:p>
            </p:txBody>
          </p:sp>
          <p:sp>
            <p:nvSpPr>
              <p:cNvPr id="151" name="Freeform 328"/>
              <p:cNvSpPr>
                <a:spLocks/>
              </p:cNvSpPr>
              <p:nvPr/>
            </p:nvSpPr>
            <p:spPr bwMode="auto">
              <a:xfrm>
                <a:off x="1025" y="118"/>
                <a:ext cx="7" cy="2"/>
              </a:xfrm>
              <a:custGeom>
                <a:avLst/>
                <a:gdLst/>
                <a:ahLst/>
                <a:cxnLst>
                  <a:cxn ang="0">
                    <a:pos x="26" y="13"/>
                  </a:cxn>
                  <a:cxn ang="0">
                    <a:pos x="0" y="13"/>
                  </a:cxn>
                  <a:cxn ang="0">
                    <a:pos x="0" y="0"/>
                  </a:cxn>
                  <a:cxn ang="0">
                    <a:pos x="26" y="3"/>
                  </a:cxn>
                  <a:cxn ang="0">
                    <a:pos x="26" y="13"/>
                  </a:cxn>
                </a:cxnLst>
                <a:rect l="0" t="0" r="r" b="b"/>
                <a:pathLst>
                  <a:path w="26" h="13">
                    <a:moveTo>
                      <a:pt x="26" y="13"/>
                    </a:moveTo>
                    <a:lnTo>
                      <a:pt x="0" y="13"/>
                    </a:lnTo>
                    <a:lnTo>
                      <a:pt x="0" y="0"/>
                    </a:lnTo>
                    <a:lnTo>
                      <a:pt x="26" y="3"/>
                    </a:lnTo>
                    <a:lnTo>
                      <a:pt x="26" y="13"/>
                    </a:lnTo>
                    <a:close/>
                  </a:path>
                </a:pathLst>
              </a:custGeom>
              <a:solidFill>
                <a:srgbClr val="000000"/>
              </a:solidFill>
              <a:ln w="9525">
                <a:noFill/>
                <a:round/>
                <a:headEnd/>
                <a:tailEnd/>
              </a:ln>
            </p:spPr>
            <p:txBody>
              <a:bodyPr/>
              <a:lstStyle/>
              <a:p>
                <a:endParaRPr lang="en-US"/>
              </a:p>
            </p:txBody>
          </p:sp>
          <p:sp>
            <p:nvSpPr>
              <p:cNvPr id="152" name="Freeform 329"/>
              <p:cNvSpPr>
                <a:spLocks/>
              </p:cNvSpPr>
              <p:nvPr/>
            </p:nvSpPr>
            <p:spPr bwMode="auto">
              <a:xfrm>
                <a:off x="1025" y="115"/>
                <a:ext cx="7" cy="3"/>
              </a:xfrm>
              <a:custGeom>
                <a:avLst/>
                <a:gdLst/>
                <a:ahLst/>
                <a:cxnLst>
                  <a:cxn ang="0">
                    <a:pos x="26" y="16"/>
                  </a:cxn>
                  <a:cxn ang="0">
                    <a:pos x="0" y="13"/>
                  </a:cxn>
                  <a:cxn ang="0">
                    <a:pos x="2" y="0"/>
                  </a:cxn>
                  <a:cxn ang="0">
                    <a:pos x="28" y="7"/>
                  </a:cxn>
                  <a:cxn ang="0">
                    <a:pos x="26" y="16"/>
                  </a:cxn>
                </a:cxnLst>
                <a:rect l="0" t="0" r="r" b="b"/>
                <a:pathLst>
                  <a:path w="28" h="16">
                    <a:moveTo>
                      <a:pt x="26" y="16"/>
                    </a:moveTo>
                    <a:lnTo>
                      <a:pt x="0" y="13"/>
                    </a:lnTo>
                    <a:lnTo>
                      <a:pt x="2" y="0"/>
                    </a:lnTo>
                    <a:lnTo>
                      <a:pt x="28" y="7"/>
                    </a:lnTo>
                    <a:lnTo>
                      <a:pt x="26" y="16"/>
                    </a:lnTo>
                    <a:close/>
                  </a:path>
                </a:pathLst>
              </a:custGeom>
              <a:solidFill>
                <a:srgbClr val="000000"/>
              </a:solidFill>
              <a:ln w="9525">
                <a:noFill/>
                <a:round/>
                <a:headEnd/>
                <a:tailEnd/>
              </a:ln>
            </p:spPr>
            <p:txBody>
              <a:bodyPr/>
              <a:lstStyle/>
              <a:p>
                <a:endParaRPr lang="en-US"/>
              </a:p>
            </p:txBody>
          </p:sp>
          <p:sp>
            <p:nvSpPr>
              <p:cNvPr id="153" name="Freeform 330"/>
              <p:cNvSpPr>
                <a:spLocks/>
              </p:cNvSpPr>
              <p:nvPr/>
            </p:nvSpPr>
            <p:spPr bwMode="auto">
              <a:xfrm>
                <a:off x="1026" y="113"/>
                <a:ext cx="7" cy="4"/>
              </a:xfrm>
              <a:custGeom>
                <a:avLst/>
                <a:gdLst/>
                <a:ahLst/>
                <a:cxnLst>
                  <a:cxn ang="0">
                    <a:pos x="26" y="20"/>
                  </a:cxn>
                  <a:cxn ang="0">
                    <a:pos x="0" y="13"/>
                  </a:cxn>
                  <a:cxn ang="0">
                    <a:pos x="2" y="0"/>
                  </a:cxn>
                  <a:cxn ang="0">
                    <a:pos x="28" y="10"/>
                  </a:cxn>
                  <a:cxn ang="0">
                    <a:pos x="26" y="20"/>
                  </a:cxn>
                </a:cxnLst>
                <a:rect l="0" t="0" r="r" b="b"/>
                <a:pathLst>
                  <a:path w="28" h="20">
                    <a:moveTo>
                      <a:pt x="26" y="20"/>
                    </a:moveTo>
                    <a:lnTo>
                      <a:pt x="0" y="13"/>
                    </a:lnTo>
                    <a:lnTo>
                      <a:pt x="2" y="0"/>
                    </a:lnTo>
                    <a:lnTo>
                      <a:pt x="28" y="10"/>
                    </a:lnTo>
                    <a:lnTo>
                      <a:pt x="26" y="20"/>
                    </a:lnTo>
                    <a:close/>
                  </a:path>
                </a:pathLst>
              </a:custGeom>
              <a:solidFill>
                <a:srgbClr val="000000"/>
              </a:solidFill>
              <a:ln w="9525">
                <a:noFill/>
                <a:round/>
                <a:headEnd/>
                <a:tailEnd/>
              </a:ln>
            </p:spPr>
            <p:txBody>
              <a:bodyPr/>
              <a:lstStyle/>
              <a:p>
                <a:endParaRPr lang="en-US"/>
              </a:p>
            </p:txBody>
          </p:sp>
          <p:sp>
            <p:nvSpPr>
              <p:cNvPr id="154" name="Freeform 331"/>
              <p:cNvSpPr>
                <a:spLocks/>
              </p:cNvSpPr>
              <p:nvPr/>
            </p:nvSpPr>
            <p:spPr bwMode="auto">
              <a:xfrm>
                <a:off x="1026" y="110"/>
                <a:ext cx="7" cy="5"/>
              </a:xfrm>
              <a:custGeom>
                <a:avLst/>
                <a:gdLst/>
                <a:ahLst/>
                <a:cxnLst>
                  <a:cxn ang="0">
                    <a:pos x="26" y="21"/>
                  </a:cxn>
                  <a:cxn ang="0">
                    <a:pos x="0" y="11"/>
                  </a:cxn>
                  <a:cxn ang="0">
                    <a:pos x="4" y="0"/>
                  </a:cxn>
                  <a:cxn ang="0">
                    <a:pos x="28" y="13"/>
                  </a:cxn>
                  <a:cxn ang="0">
                    <a:pos x="26" y="21"/>
                  </a:cxn>
                </a:cxnLst>
                <a:rect l="0" t="0" r="r" b="b"/>
                <a:pathLst>
                  <a:path w="28" h="21">
                    <a:moveTo>
                      <a:pt x="26" y="21"/>
                    </a:moveTo>
                    <a:lnTo>
                      <a:pt x="0" y="11"/>
                    </a:lnTo>
                    <a:lnTo>
                      <a:pt x="4" y="0"/>
                    </a:lnTo>
                    <a:lnTo>
                      <a:pt x="28" y="13"/>
                    </a:lnTo>
                    <a:lnTo>
                      <a:pt x="26" y="21"/>
                    </a:lnTo>
                    <a:close/>
                  </a:path>
                </a:pathLst>
              </a:custGeom>
              <a:solidFill>
                <a:srgbClr val="000000"/>
              </a:solidFill>
              <a:ln w="9525">
                <a:noFill/>
                <a:round/>
                <a:headEnd/>
                <a:tailEnd/>
              </a:ln>
            </p:spPr>
            <p:txBody>
              <a:bodyPr/>
              <a:lstStyle/>
              <a:p>
                <a:endParaRPr lang="en-US"/>
              </a:p>
            </p:txBody>
          </p:sp>
          <p:sp>
            <p:nvSpPr>
              <p:cNvPr id="155" name="Freeform 332"/>
              <p:cNvSpPr>
                <a:spLocks/>
              </p:cNvSpPr>
              <p:nvPr/>
            </p:nvSpPr>
            <p:spPr bwMode="auto">
              <a:xfrm>
                <a:off x="1027" y="108"/>
                <a:ext cx="7" cy="5"/>
              </a:xfrm>
              <a:custGeom>
                <a:avLst/>
                <a:gdLst/>
                <a:ahLst/>
                <a:cxnLst>
                  <a:cxn ang="0">
                    <a:pos x="24" y="24"/>
                  </a:cxn>
                  <a:cxn ang="0">
                    <a:pos x="0" y="11"/>
                  </a:cxn>
                  <a:cxn ang="0">
                    <a:pos x="5" y="0"/>
                  </a:cxn>
                  <a:cxn ang="0">
                    <a:pos x="28" y="16"/>
                  </a:cxn>
                  <a:cxn ang="0">
                    <a:pos x="24" y="24"/>
                  </a:cxn>
                </a:cxnLst>
                <a:rect l="0" t="0" r="r" b="b"/>
                <a:pathLst>
                  <a:path w="28" h="24">
                    <a:moveTo>
                      <a:pt x="24" y="24"/>
                    </a:moveTo>
                    <a:lnTo>
                      <a:pt x="0" y="11"/>
                    </a:lnTo>
                    <a:lnTo>
                      <a:pt x="5" y="0"/>
                    </a:lnTo>
                    <a:lnTo>
                      <a:pt x="28" y="16"/>
                    </a:lnTo>
                    <a:lnTo>
                      <a:pt x="24" y="24"/>
                    </a:lnTo>
                    <a:close/>
                  </a:path>
                </a:pathLst>
              </a:custGeom>
              <a:solidFill>
                <a:srgbClr val="000000"/>
              </a:solidFill>
              <a:ln w="9525">
                <a:noFill/>
                <a:round/>
                <a:headEnd/>
                <a:tailEnd/>
              </a:ln>
            </p:spPr>
            <p:txBody>
              <a:bodyPr/>
              <a:lstStyle/>
              <a:p>
                <a:endParaRPr lang="en-US"/>
              </a:p>
            </p:txBody>
          </p:sp>
          <p:sp>
            <p:nvSpPr>
              <p:cNvPr id="156" name="Freeform 333"/>
              <p:cNvSpPr>
                <a:spLocks/>
              </p:cNvSpPr>
              <p:nvPr/>
            </p:nvSpPr>
            <p:spPr bwMode="auto">
              <a:xfrm>
                <a:off x="1028" y="106"/>
                <a:ext cx="7" cy="5"/>
              </a:xfrm>
              <a:custGeom>
                <a:avLst/>
                <a:gdLst/>
                <a:ahLst/>
                <a:cxnLst>
                  <a:cxn ang="0">
                    <a:pos x="23" y="27"/>
                  </a:cxn>
                  <a:cxn ang="0">
                    <a:pos x="0" y="11"/>
                  </a:cxn>
                  <a:cxn ang="0">
                    <a:pos x="5" y="0"/>
                  </a:cxn>
                  <a:cxn ang="0">
                    <a:pos x="28" y="19"/>
                  </a:cxn>
                  <a:cxn ang="0">
                    <a:pos x="23" y="27"/>
                  </a:cxn>
                </a:cxnLst>
                <a:rect l="0" t="0" r="r" b="b"/>
                <a:pathLst>
                  <a:path w="28" h="27">
                    <a:moveTo>
                      <a:pt x="23" y="27"/>
                    </a:moveTo>
                    <a:lnTo>
                      <a:pt x="0" y="11"/>
                    </a:lnTo>
                    <a:lnTo>
                      <a:pt x="5" y="0"/>
                    </a:lnTo>
                    <a:lnTo>
                      <a:pt x="28" y="19"/>
                    </a:lnTo>
                    <a:lnTo>
                      <a:pt x="23" y="27"/>
                    </a:lnTo>
                    <a:close/>
                  </a:path>
                </a:pathLst>
              </a:custGeom>
              <a:solidFill>
                <a:srgbClr val="000000"/>
              </a:solidFill>
              <a:ln w="9525">
                <a:noFill/>
                <a:round/>
                <a:headEnd/>
                <a:tailEnd/>
              </a:ln>
            </p:spPr>
            <p:txBody>
              <a:bodyPr/>
              <a:lstStyle/>
              <a:p>
                <a:endParaRPr lang="en-US"/>
              </a:p>
            </p:txBody>
          </p:sp>
          <p:sp>
            <p:nvSpPr>
              <p:cNvPr id="157" name="Freeform 334"/>
              <p:cNvSpPr>
                <a:spLocks/>
              </p:cNvSpPr>
              <p:nvPr/>
            </p:nvSpPr>
            <p:spPr bwMode="auto">
              <a:xfrm>
                <a:off x="1030" y="104"/>
                <a:ext cx="6" cy="6"/>
              </a:xfrm>
              <a:custGeom>
                <a:avLst/>
                <a:gdLst/>
                <a:ahLst/>
                <a:cxnLst>
                  <a:cxn ang="0">
                    <a:pos x="23" y="29"/>
                  </a:cxn>
                  <a:cxn ang="0">
                    <a:pos x="0" y="10"/>
                  </a:cxn>
                  <a:cxn ang="0">
                    <a:pos x="6" y="0"/>
                  </a:cxn>
                  <a:cxn ang="0">
                    <a:pos x="27" y="21"/>
                  </a:cxn>
                  <a:cxn ang="0">
                    <a:pos x="23" y="29"/>
                  </a:cxn>
                </a:cxnLst>
                <a:rect l="0" t="0" r="r" b="b"/>
                <a:pathLst>
                  <a:path w="27" h="29">
                    <a:moveTo>
                      <a:pt x="23" y="29"/>
                    </a:moveTo>
                    <a:lnTo>
                      <a:pt x="0" y="10"/>
                    </a:lnTo>
                    <a:lnTo>
                      <a:pt x="6" y="0"/>
                    </a:lnTo>
                    <a:lnTo>
                      <a:pt x="27" y="21"/>
                    </a:lnTo>
                    <a:lnTo>
                      <a:pt x="23" y="29"/>
                    </a:lnTo>
                    <a:close/>
                  </a:path>
                </a:pathLst>
              </a:custGeom>
              <a:solidFill>
                <a:srgbClr val="000000"/>
              </a:solidFill>
              <a:ln w="9525">
                <a:noFill/>
                <a:round/>
                <a:headEnd/>
                <a:tailEnd/>
              </a:ln>
            </p:spPr>
            <p:txBody>
              <a:bodyPr/>
              <a:lstStyle/>
              <a:p>
                <a:endParaRPr lang="en-US"/>
              </a:p>
            </p:txBody>
          </p:sp>
          <p:sp>
            <p:nvSpPr>
              <p:cNvPr id="158" name="Freeform 335"/>
              <p:cNvSpPr>
                <a:spLocks/>
              </p:cNvSpPr>
              <p:nvPr/>
            </p:nvSpPr>
            <p:spPr bwMode="auto">
              <a:xfrm>
                <a:off x="1031" y="102"/>
                <a:ext cx="7" cy="6"/>
              </a:xfrm>
              <a:custGeom>
                <a:avLst/>
                <a:gdLst/>
                <a:ahLst/>
                <a:cxnLst>
                  <a:cxn ang="0">
                    <a:pos x="21" y="30"/>
                  </a:cxn>
                  <a:cxn ang="0">
                    <a:pos x="0" y="9"/>
                  </a:cxn>
                  <a:cxn ang="0">
                    <a:pos x="7" y="0"/>
                  </a:cxn>
                  <a:cxn ang="0">
                    <a:pos x="27" y="24"/>
                  </a:cxn>
                  <a:cxn ang="0">
                    <a:pos x="21" y="30"/>
                  </a:cxn>
                </a:cxnLst>
                <a:rect l="0" t="0" r="r" b="b"/>
                <a:pathLst>
                  <a:path w="27" h="30">
                    <a:moveTo>
                      <a:pt x="21" y="30"/>
                    </a:moveTo>
                    <a:lnTo>
                      <a:pt x="0" y="9"/>
                    </a:lnTo>
                    <a:lnTo>
                      <a:pt x="7" y="0"/>
                    </a:lnTo>
                    <a:lnTo>
                      <a:pt x="27" y="24"/>
                    </a:lnTo>
                    <a:lnTo>
                      <a:pt x="21" y="30"/>
                    </a:lnTo>
                    <a:close/>
                  </a:path>
                </a:pathLst>
              </a:custGeom>
              <a:solidFill>
                <a:srgbClr val="000000"/>
              </a:solidFill>
              <a:ln w="9525">
                <a:noFill/>
                <a:round/>
                <a:headEnd/>
                <a:tailEnd/>
              </a:ln>
            </p:spPr>
            <p:txBody>
              <a:bodyPr/>
              <a:lstStyle/>
              <a:p>
                <a:endParaRPr lang="en-US"/>
              </a:p>
            </p:txBody>
          </p:sp>
          <p:sp>
            <p:nvSpPr>
              <p:cNvPr id="159" name="Freeform 336"/>
              <p:cNvSpPr>
                <a:spLocks/>
              </p:cNvSpPr>
              <p:nvPr/>
            </p:nvSpPr>
            <p:spPr bwMode="auto">
              <a:xfrm>
                <a:off x="1033" y="101"/>
                <a:ext cx="6" cy="6"/>
              </a:xfrm>
              <a:custGeom>
                <a:avLst/>
                <a:gdLst/>
                <a:ahLst/>
                <a:cxnLst>
                  <a:cxn ang="0">
                    <a:pos x="20" y="32"/>
                  </a:cxn>
                  <a:cxn ang="0">
                    <a:pos x="0" y="8"/>
                  </a:cxn>
                  <a:cxn ang="0">
                    <a:pos x="8" y="0"/>
                  </a:cxn>
                  <a:cxn ang="0">
                    <a:pos x="25" y="26"/>
                  </a:cxn>
                  <a:cxn ang="0">
                    <a:pos x="20" y="32"/>
                  </a:cxn>
                </a:cxnLst>
                <a:rect l="0" t="0" r="r" b="b"/>
                <a:pathLst>
                  <a:path w="25" h="32">
                    <a:moveTo>
                      <a:pt x="20" y="32"/>
                    </a:moveTo>
                    <a:lnTo>
                      <a:pt x="0" y="8"/>
                    </a:lnTo>
                    <a:lnTo>
                      <a:pt x="8" y="0"/>
                    </a:lnTo>
                    <a:lnTo>
                      <a:pt x="25" y="26"/>
                    </a:lnTo>
                    <a:lnTo>
                      <a:pt x="20" y="32"/>
                    </a:lnTo>
                    <a:close/>
                  </a:path>
                </a:pathLst>
              </a:custGeom>
              <a:solidFill>
                <a:srgbClr val="000000"/>
              </a:solidFill>
              <a:ln w="9525">
                <a:noFill/>
                <a:round/>
                <a:headEnd/>
                <a:tailEnd/>
              </a:ln>
            </p:spPr>
            <p:txBody>
              <a:bodyPr/>
              <a:lstStyle/>
              <a:p>
                <a:endParaRPr lang="en-US"/>
              </a:p>
            </p:txBody>
          </p:sp>
          <p:sp>
            <p:nvSpPr>
              <p:cNvPr id="160" name="Freeform 337"/>
              <p:cNvSpPr>
                <a:spLocks/>
              </p:cNvSpPr>
              <p:nvPr/>
            </p:nvSpPr>
            <p:spPr bwMode="auto">
              <a:xfrm>
                <a:off x="1035" y="99"/>
                <a:ext cx="6" cy="7"/>
              </a:xfrm>
              <a:custGeom>
                <a:avLst/>
                <a:gdLst/>
                <a:ahLst/>
                <a:cxnLst>
                  <a:cxn ang="0">
                    <a:pos x="17" y="34"/>
                  </a:cxn>
                  <a:cxn ang="0">
                    <a:pos x="0" y="8"/>
                  </a:cxn>
                  <a:cxn ang="0">
                    <a:pos x="9" y="0"/>
                  </a:cxn>
                  <a:cxn ang="0">
                    <a:pos x="24" y="28"/>
                  </a:cxn>
                  <a:cxn ang="0">
                    <a:pos x="17" y="34"/>
                  </a:cxn>
                </a:cxnLst>
                <a:rect l="0" t="0" r="r" b="b"/>
                <a:pathLst>
                  <a:path w="24" h="34">
                    <a:moveTo>
                      <a:pt x="17" y="34"/>
                    </a:moveTo>
                    <a:lnTo>
                      <a:pt x="0" y="8"/>
                    </a:lnTo>
                    <a:lnTo>
                      <a:pt x="9" y="0"/>
                    </a:lnTo>
                    <a:lnTo>
                      <a:pt x="24" y="28"/>
                    </a:lnTo>
                    <a:lnTo>
                      <a:pt x="17" y="34"/>
                    </a:lnTo>
                    <a:close/>
                  </a:path>
                </a:pathLst>
              </a:custGeom>
              <a:solidFill>
                <a:srgbClr val="000000"/>
              </a:solidFill>
              <a:ln w="9525">
                <a:noFill/>
                <a:round/>
                <a:headEnd/>
                <a:tailEnd/>
              </a:ln>
            </p:spPr>
            <p:txBody>
              <a:bodyPr/>
              <a:lstStyle/>
              <a:p>
                <a:endParaRPr lang="en-US"/>
              </a:p>
            </p:txBody>
          </p:sp>
          <p:sp>
            <p:nvSpPr>
              <p:cNvPr id="161" name="Freeform 338"/>
              <p:cNvSpPr>
                <a:spLocks/>
              </p:cNvSpPr>
              <p:nvPr/>
            </p:nvSpPr>
            <p:spPr bwMode="auto">
              <a:xfrm>
                <a:off x="1037" y="98"/>
                <a:ext cx="5" cy="7"/>
              </a:xfrm>
              <a:custGeom>
                <a:avLst/>
                <a:gdLst/>
                <a:ahLst/>
                <a:cxnLst>
                  <a:cxn ang="0">
                    <a:pos x="15" y="34"/>
                  </a:cxn>
                  <a:cxn ang="0">
                    <a:pos x="0" y="6"/>
                  </a:cxn>
                  <a:cxn ang="0">
                    <a:pos x="9" y="0"/>
                  </a:cxn>
                  <a:cxn ang="0">
                    <a:pos x="21" y="30"/>
                  </a:cxn>
                  <a:cxn ang="0">
                    <a:pos x="15" y="34"/>
                  </a:cxn>
                </a:cxnLst>
                <a:rect l="0" t="0" r="r" b="b"/>
                <a:pathLst>
                  <a:path w="21" h="34">
                    <a:moveTo>
                      <a:pt x="15" y="34"/>
                    </a:moveTo>
                    <a:lnTo>
                      <a:pt x="0" y="6"/>
                    </a:lnTo>
                    <a:lnTo>
                      <a:pt x="9" y="0"/>
                    </a:lnTo>
                    <a:lnTo>
                      <a:pt x="21" y="30"/>
                    </a:lnTo>
                    <a:lnTo>
                      <a:pt x="15" y="34"/>
                    </a:lnTo>
                    <a:close/>
                  </a:path>
                </a:pathLst>
              </a:custGeom>
              <a:solidFill>
                <a:srgbClr val="000000"/>
              </a:solidFill>
              <a:ln w="9525">
                <a:noFill/>
                <a:round/>
                <a:headEnd/>
                <a:tailEnd/>
              </a:ln>
            </p:spPr>
            <p:txBody>
              <a:bodyPr/>
              <a:lstStyle/>
              <a:p>
                <a:endParaRPr lang="en-US"/>
              </a:p>
            </p:txBody>
          </p:sp>
          <p:sp>
            <p:nvSpPr>
              <p:cNvPr id="162" name="Freeform 339"/>
              <p:cNvSpPr>
                <a:spLocks/>
              </p:cNvSpPr>
              <p:nvPr/>
            </p:nvSpPr>
            <p:spPr bwMode="auto">
              <a:xfrm>
                <a:off x="1039" y="97"/>
                <a:ext cx="5" cy="7"/>
              </a:xfrm>
              <a:custGeom>
                <a:avLst/>
                <a:gdLst/>
                <a:ahLst/>
                <a:cxnLst>
                  <a:cxn ang="0">
                    <a:pos x="12" y="35"/>
                  </a:cxn>
                  <a:cxn ang="0">
                    <a:pos x="0" y="5"/>
                  </a:cxn>
                  <a:cxn ang="0">
                    <a:pos x="10" y="0"/>
                  </a:cxn>
                  <a:cxn ang="0">
                    <a:pos x="20" y="30"/>
                  </a:cxn>
                  <a:cxn ang="0">
                    <a:pos x="12" y="35"/>
                  </a:cxn>
                </a:cxnLst>
                <a:rect l="0" t="0" r="r" b="b"/>
                <a:pathLst>
                  <a:path w="20" h="35">
                    <a:moveTo>
                      <a:pt x="12" y="35"/>
                    </a:moveTo>
                    <a:lnTo>
                      <a:pt x="0" y="5"/>
                    </a:lnTo>
                    <a:lnTo>
                      <a:pt x="10" y="0"/>
                    </a:lnTo>
                    <a:lnTo>
                      <a:pt x="20" y="30"/>
                    </a:lnTo>
                    <a:lnTo>
                      <a:pt x="12" y="35"/>
                    </a:lnTo>
                    <a:close/>
                  </a:path>
                </a:pathLst>
              </a:custGeom>
              <a:solidFill>
                <a:srgbClr val="000000"/>
              </a:solidFill>
              <a:ln w="9525">
                <a:noFill/>
                <a:round/>
                <a:headEnd/>
                <a:tailEnd/>
              </a:ln>
            </p:spPr>
            <p:txBody>
              <a:bodyPr/>
              <a:lstStyle/>
              <a:p>
                <a:endParaRPr lang="en-US"/>
              </a:p>
            </p:txBody>
          </p:sp>
          <p:sp>
            <p:nvSpPr>
              <p:cNvPr id="163" name="Freeform 340"/>
              <p:cNvSpPr>
                <a:spLocks/>
              </p:cNvSpPr>
              <p:nvPr/>
            </p:nvSpPr>
            <p:spPr bwMode="auto">
              <a:xfrm>
                <a:off x="1042" y="96"/>
                <a:ext cx="4" cy="7"/>
              </a:xfrm>
              <a:custGeom>
                <a:avLst/>
                <a:gdLst/>
                <a:ahLst/>
                <a:cxnLst>
                  <a:cxn ang="0">
                    <a:pos x="10" y="35"/>
                  </a:cxn>
                  <a:cxn ang="0">
                    <a:pos x="0" y="5"/>
                  </a:cxn>
                  <a:cxn ang="0">
                    <a:pos x="10" y="0"/>
                  </a:cxn>
                  <a:cxn ang="0">
                    <a:pos x="17" y="32"/>
                  </a:cxn>
                  <a:cxn ang="0">
                    <a:pos x="10" y="35"/>
                  </a:cxn>
                </a:cxnLst>
                <a:rect l="0" t="0" r="r" b="b"/>
                <a:pathLst>
                  <a:path w="17" h="35">
                    <a:moveTo>
                      <a:pt x="10" y="35"/>
                    </a:moveTo>
                    <a:lnTo>
                      <a:pt x="0" y="5"/>
                    </a:lnTo>
                    <a:lnTo>
                      <a:pt x="10" y="0"/>
                    </a:lnTo>
                    <a:lnTo>
                      <a:pt x="17" y="32"/>
                    </a:lnTo>
                    <a:lnTo>
                      <a:pt x="10" y="35"/>
                    </a:lnTo>
                    <a:close/>
                  </a:path>
                </a:pathLst>
              </a:custGeom>
              <a:solidFill>
                <a:srgbClr val="000000"/>
              </a:solidFill>
              <a:ln w="9525">
                <a:noFill/>
                <a:round/>
                <a:headEnd/>
                <a:tailEnd/>
              </a:ln>
            </p:spPr>
            <p:txBody>
              <a:bodyPr/>
              <a:lstStyle/>
              <a:p>
                <a:endParaRPr lang="en-US"/>
              </a:p>
            </p:txBody>
          </p:sp>
          <p:sp>
            <p:nvSpPr>
              <p:cNvPr id="164" name="Freeform 341"/>
              <p:cNvSpPr>
                <a:spLocks/>
              </p:cNvSpPr>
              <p:nvPr/>
            </p:nvSpPr>
            <p:spPr bwMode="auto">
              <a:xfrm>
                <a:off x="1044" y="95"/>
                <a:ext cx="4" cy="7"/>
              </a:xfrm>
              <a:custGeom>
                <a:avLst/>
                <a:gdLst/>
                <a:ahLst/>
                <a:cxnLst>
                  <a:cxn ang="0">
                    <a:pos x="7" y="34"/>
                  </a:cxn>
                  <a:cxn ang="0">
                    <a:pos x="0" y="2"/>
                  </a:cxn>
                  <a:cxn ang="0">
                    <a:pos x="10" y="0"/>
                  </a:cxn>
                  <a:cxn ang="0">
                    <a:pos x="15" y="32"/>
                  </a:cxn>
                  <a:cxn ang="0">
                    <a:pos x="7" y="34"/>
                  </a:cxn>
                </a:cxnLst>
                <a:rect l="0" t="0" r="r" b="b"/>
                <a:pathLst>
                  <a:path w="15" h="34">
                    <a:moveTo>
                      <a:pt x="7" y="34"/>
                    </a:moveTo>
                    <a:lnTo>
                      <a:pt x="0" y="2"/>
                    </a:lnTo>
                    <a:lnTo>
                      <a:pt x="10" y="0"/>
                    </a:lnTo>
                    <a:lnTo>
                      <a:pt x="15" y="32"/>
                    </a:lnTo>
                    <a:lnTo>
                      <a:pt x="7" y="34"/>
                    </a:lnTo>
                    <a:close/>
                  </a:path>
                </a:pathLst>
              </a:custGeom>
              <a:solidFill>
                <a:srgbClr val="000000"/>
              </a:solidFill>
              <a:ln w="9525">
                <a:noFill/>
                <a:round/>
                <a:headEnd/>
                <a:tailEnd/>
              </a:ln>
            </p:spPr>
            <p:txBody>
              <a:bodyPr/>
              <a:lstStyle/>
              <a:p>
                <a:endParaRPr lang="en-US"/>
              </a:p>
            </p:txBody>
          </p:sp>
          <p:sp>
            <p:nvSpPr>
              <p:cNvPr id="165" name="Freeform 342"/>
              <p:cNvSpPr>
                <a:spLocks/>
              </p:cNvSpPr>
              <p:nvPr/>
            </p:nvSpPr>
            <p:spPr bwMode="auto">
              <a:xfrm>
                <a:off x="1047" y="95"/>
                <a:ext cx="3" cy="7"/>
              </a:xfrm>
              <a:custGeom>
                <a:avLst/>
                <a:gdLst/>
                <a:ahLst/>
                <a:cxnLst>
                  <a:cxn ang="0">
                    <a:pos x="5" y="35"/>
                  </a:cxn>
                  <a:cxn ang="0">
                    <a:pos x="0" y="3"/>
                  </a:cxn>
                  <a:cxn ang="0">
                    <a:pos x="10" y="0"/>
                  </a:cxn>
                  <a:cxn ang="0">
                    <a:pos x="13" y="34"/>
                  </a:cxn>
                  <a:cxn ang="0">
                    <a:pos x="5" y="35"/>
                  </a:cxn>
                </a:cxnLst>
                <a:rect l="0" t="0" r="r" b="b"/>
                <a:pathLst>
                  <a:path w="13" h="35">
                    <a:moveTo>
                      <a:pt x="5" y="35"/>
                    </a:moveTo>
                    <a:lnTo>
                      <a:pt x="0" y="3"/>
                    </a:lnTo>
                    <a:lnTo>
                      <a:pt x="10" y="0"/>
                    </a:lnTo>
                    <a:lnTo>
                      <a:pt x="13" y="34"/>
                    </a:lnTo>
                    <a:lnTo>
                      <a:pt x="5" y="35"/>
                    </a:lnTo>
                    <a:close/>
                  </a:path>
                </a:pathLst>
              </a:custGeom>
              <a:solidFill>
                <a:srgbClr val="000000"/>
              </a:solidFill>
              <a:ln w="9525">
                <a:noFill/>
                <a:round/>
                <a:headEnd/>
                <a:tailEnd/>
              </a:ln>
            </p:spPr>
            <p:txBody>
              <a:bodyPr/>
              <a:lstStyle/>
              <a:p>
                <a:endParaRPr lang="en-US"/>
              </a:p>
            </p:txBody>
          </p:sp>
          <p:sp>
            <p:nvSpPr>
              <p:cNvPr id="166" name="Freeform 343"/>
              <p:cNvSpPr>
                <a:spLocks/>
              </p:cNvSpPr>
              <p:nvPr/>
            </p:nvSpPr>
            <p:spPr bwMode="auto">
              <a:xfrm>
                <a:off x="1049" y="95"/>
                <a:ext cx="3" cy="7"/>
              </a:xfrm>
              <a:custGeom>
                <a:avLst/>
                <a:gdLst/>
                <a:ahLst/>
                <a:cxnLst>
                  <a:cxn ang="0">
                    <a:pos x="3" y="34"/>
                  </a:cxn>
                  <a:cxn ang="0">
                    <a:pos x="0" y="0"/>
                  </a:cxn>
                  <a:cxn ang="0">
                    <a:pos x="11" y="0"/>
                  </a:cxn>
                  <a:cxn ang="0">
                    <a:pos x="11" y="32"/>
                  </a:cxn>
                  <a:cxn ang="0">
                    <a:pos x="3" y="34"/>
                  </a:cxn>
                </a:cxnLst>
                <a:rect l="0" t="0" r="r" b="b"/>
                <a:pathLst>
                  <a:path w="11" h="34">
                    <a:moveTo>
                      <a:pt x="3" y="34"/>
                    </a:moveTo>
                    <a:lnTo>
                      <a:pt x="0" y="0"/>
                    </a:lnTo>
                    <a:lnTo>
                      <a:pt x="11" y="0"/>
                    </a:lnTo>
                    <a:lnTo>
                      <a:pt x="11" y="32"/>
                    </a:lnTo>
                    <a:lnTo>
                      <a:pt x="3" y="34"/>
                    </a:lnTo>
                    <a:close/>
                  </a:path>
                </a:pathLst>
              </a:custGeom>
              <a:solidFill>
                <a:srgbClr val="000000"/>
              </a:solidFill>
              <a:ln w="9525">
                <a:noFill/>
                <a:round/>
                <a:headEnd/>
                <a:tailEnd/>
              </a:ln>
            </p:spPr>
            <p:txBody>
              <a:bodyPr/>
              <a:lstStyle/>
              <a:p>
                <a:endParaRPr lang="en-US"/>
              </a:p>
            </p:txBody>
          </p:sp>
          <p:sp>
            <p:nvSpPr>
              <p:cNvPr id="167" name="Freeform 344"/>
              <p:cNvSpPr>
                <a:spLocks/>
              </p:cNvSpPr>
              <p:nvPr/>
            </p:nvSpPr>
            <p:spPr bwMode="auto">
              <a:xfrm>
                <a:off x="1052" y="95"/>
                <a:ext cx="3" cy="7"/>
              </a:xfrm>
              <a:custGeom>
                <a:avLst/>
                <a:gdLst/>
                <a:ahLst/>
                <a:cxnLst>
                  <a:cxn ang="0">
                    <a:pos x="0" y="32"/>
                  </a:cxn>
                  <a:cxn ang="0">
                    <a:pos x="0" y="0"/>
                  </a:cxn>
                  <a:cxn ang="0">
                    <a:pos x="11" y="0"/>
                  </a:cxn>
                  <a:cxn ang="0">
                    <a:pos x="9" y="34"/>
                  </a:cxn>
                  <a:cxn ang="0">
                    <a:pos x="0" y="32"/>
                  </a:cxn>
                </a:cxnLst>
                <a:rect l="0" t="0" r="r" b="b"/>
                <a:pathLst>
                  <a:path w="11" h="34">
                    <a:moveTo>
                      <a:pt x="0" y="32"/>
                    </a:moveTo>
                    <a:lnTo>
                      <a:pt x="0" y="0"/>
                    </a:lnTo>
                    <a:lnTo>
                      <a:pt x="11" y="0"/>
                    </a:lnTo>
                    <a:lnTo>
                      <a:pt x="9" y="34"/>
                    </a:lnTo>
                    <a:lnTo>
                      <a:pt x="0" y="32"/>
                    </a:lnTo>
                    <a:close/>
                  </a:path>
                </a:pathLst>
              </a:custGeom>
              <a:solidFill>
                <a:srgbClr val="000000"/>
              </a:solidFill>
              <a:ln w="9525">
                <a:noFill/>
                <a:round/>
                <a:headEnd/>
                <a:tailEnd/>
              </a:ln>
            </p:spPr>
            <p:txBody>
              <a:bodyPr/>
              <a:lstStyle/>
              <a:p>
                <a:endParaRPr lang="en-US"/>
              </a:p>
            </p:txBody>
          </p:sp>
          <p:sp>
            <p:nvSpPr>
              <p:cNvPr id="168" name="Freeform 345"/>
              <p:cNvSpPr>
                <a:spLocks/>
              </p:cNvSpPr>
              <p:nvPr/>
            </p:nvSpPr>
            <p:spPr bwMode="auto">
              <a:xfrm>
                <a:off x="1166" y="152"/>
                <a:ext cx="20" cy="17"/>
              </a:xfrm>
              <a:custGeom>
                <a:avLst/>
                <a:gdLst/>
                <a:ahLst/>
                <a:cxnLst>
                  <a:cxn ang="0">
                    <a:pos x="39" y="0"/>
                  </a:cxn>
                  <a:cxn ang="0">
                    <a:pos x="47" y="2"/>
                  </a:cxn>
                  <a:cxn ang="0">
                    <a:pos x="54" y="4"/>
                  </a:cxn>
                  <a:cxn ang="0">
                    <a:pos x="61" y="8"/>
                  </a:cxn>
                  <a:cxn ang="0">
                    <a:pos x="66" y="13"/>
                  </a:cxn>
                  <a:cxn ang="0">
                    <a:pos x="71" y="19"/>
                  </a:cxn>
                  <a:cxn ang="0">
                    <a:pos x="75" y="26"/>
                  </a:cxn>
                  <a:cxn ang="0">
                    <a:pos x="77" y="34"/>
                  </a:cxn>
                  <a:cxn ang="0">
                    <a:pos x="78" y="42"/>
                  </a:cxn>
                  <a:cxn ang="0">
                    <a:pos x="77" y="51"/>
                  </a:cxn>
                  <a:cxn ang="0">
                    <a:pos x="75" y="60"/>
                  </a:cxn>
                  <a:cxn ang="0">
                    <a:pos x="71" y="67"/>
                  </a:cxn>
                  <a:cxn ang="0">
                    <a:pos x="66" y="73"/>
                  </a:cxn>
                  <a:cxn ang="0">
                    <a:pos x="61" y="78"/>
                  </a:cxn>
                  <a:cxn ang="0">
                    <a:pos x="54" y="82"/>
                  </a:cxn>
                  <a:cxn ang="0">
                    <a:pos x="47" y="85"/>
                  </a:cxn>
                  <a:cxn ang="0">
                    <a:pos x="39" y="86"/>
                  </a:cxn>
                  <a:cxn ang="0">
                    <a:pos x="31" y="85"/>
                  </a:cxn>
                  <a:cxn ang="0">
                    <a:pos x="24" y="82"/>
                  </a:cxn>
                  <a:cxn ang="0">
                    <a:pos x="17" y="78"/>
                  </a:cxn>
                  <a:cxn ang="0">
                    <a:pos x="12" y="73"/>
                  </a:cxn>
                  <a:cxn ang="0">
                    <a:pos x="7" y="67"/>
                  </a:cxn>
                  <a:cxn ang="0">
                    <a:pos x="3" y="60"/>
                  </a:cxn>
                  <a:cxn ang="0">
                    <a:pos x="1" y="51"/>
                  </a:cxn>
                  <a:cxn ang="0">
                    <a:pos x="0" y="42"/>
                  </a:cxn>
                  <a:cxn ang="0">
                    <a:pos x="1" y="34"/>
                  </a:cxn>
                  <a:cxn ang="0">
                    <a:pos x="3" y="26"/>
                  </a:cxn>
                  <a:cxn ang="0">
                    <a:pos x="7" y="19"/>
                  </a:cxn>
                  <a:cxn ang="0">
                    <a:pos x="12" y="13"/>
                  </a:cxn>
                  <a:cxn ang="0">
                    <a:pos x="17" y="8"/>
                  </a:cxn>
                  <a:cxn ang="0">
                    <a:pos x="24" y="4"/>
                  </a:cxn>
                  <a:cxn ang="0">
                    <a:pos x="31" y="2"/>
                  </a:cxn>
                  <a:cxn ang="0">
                    <a:pos x="39" y="0"/>
                  </a:cxn>
                </a:cxnLst>
                <a:rect l="0" t="0" r="r" b="b"/>
                <a:pathLst>
                  <a:path w="78" h="86">
                    <a:moveTo>
                      <a:pt x="39" y="0"/>
                    </a:moveTo>
                    <a:lnTo>
                      <a:pt x="47" y="2"/>
                    </a:lnTo>
                    <a:lnTo>
                      <a:pt x="54" y="4"/>
                    </a:lnTo>
                    <a:lnTo>
                      <a:pt x="61" y="8"/>
                    </a:lnTo>
                    <a:lnTo>
                      <a:pt x="66" y="13"/>
                    </a:lnTo>
                    <a:lnTo>
                      <a:pt x="71" y="19"/>
                    </a:lnTo>
                    <a:lnTo>
                      <a:pt x="75" y="26"/>
                    </a:lnTo>
                    <a:lnTo>
                      <a:pt x="77" y="34"/>
                    </a:lnTo>
                    <a:lnTo>
                      <a:pt x="78" y="42"/>
                    </a:lnTo>
                    <a:lnTo>
                      <a:pt x="77" y="51"/>
                    </a:lnTo>
                    <a:lnTo>
                      <a:pt x="75" y="60"/>
                    </a:lnTo>
                    <a:lnTo>
                      <a:pt x="71" y="67"/>
                    </a:lnTo>
                    <a:lnTo>
                      <a:pt x="66" y="73"/>
                    </a:lnTo>
                    <a:lnTo>
                      <a:pt x="61" y="78"/>
                    </a:lnTo>
                    <a:lnTo>
                      <a:pt x="54" y="82"/>
                    </a:lnTo>
                    <a:lnTo>
                      <a:pt x="47" y="85"/>
                    </a:lnTo>
                    <a:lnTo>
                      <a:pt x="39" y="86"/>
                    </a:lnTo>
                    <a:lnTo>
                      <a:pt x="31" y="85"/>
                    </a:lnTo>
                    <a:lnTo>
                      <a:pt x="24" y="82"/>
                    </a:lnTo>
                    <a:lnTo>
                      <a:pt x="17" y="78"/>
                    </a:lnTo>
                    <a:lnTo>
                      <a:pt x="12" y="73"/>
                    </a:lnTo>
                    <a:lnTo>
                      <a:pt x="7" y="67"/>
                    </a:lnTo>
                    <a:lnTo>
                      <a:pt x="3" y="60"/>
                    </a:lnTo>
                    <a:lnTo>
                      <a:pt x="1" y="51"/>
                    </a:lnTo>
                    <a:lnTo>
                      <a:pt x="0" y="42"/>
                    </a:lnTo>
                    <a:lnTo>
                      <a:pt x="1" y="34"/>
                    </a:lnTo>
                    <a:lnTo>
                      <a:pt x="3" y="26"/>
                    </a:lnTo>
                    <a:lnTo>
                      <a:pt x="7" y="19"/>
                    </a:lnTo>
                    <a:lnTo>
                      <a:pt x="12" y="13"/>
                    </a:lnTo>
                    <a:lnTo>
                      <a:pt x="17" y="8"/>
                    </a:lnTo>
                    <a:lnTo>
                      <a:pt x="24" y="4"/>
                    </a:lnTo>
                    <a:lnTo>
                      <a:pt x="31" y="2"/>
                    </a:lnTo>
                    <a:lnTo>
                      <a:pt x="39" y="0"/>
                    </a:lnTo>
                    <a:close/>
                  </a:path>
                </a:pathLst>
              </a:custGeom>
              <a:solidFill>
                <a:srgbClr val="B2B2B2"/>
              </a:solidFill>
              <a:ln w="9525">
                <a:noFill/>
                <a:round/>
                <a:headEnd/>
                <a:tailEnd/>
              </a:ln>
            </p:spPr>
            <p:txBody>
              <a:bodyPr/>
              <a:lstStyle/>
              <a:p>
                <a:endParaRPr lang="en-US"/>
              </a:p>
            </p:txBody>
          </p:sp>
          <p:sp>
            <p:nvSpPr>
              <p:cNvPr id="169" name="Freeform 346"/>
              <p:cNvSpPr>
                <a:spLocks/>
              </p:cNvSpPr>
              <p:nvPr/>
            </p:nvSpPr>
            <p:spPr bwMode="auto">
              <a:xfrm>
                <a:off x="1177" y="149"/>
                <a:ext cx="4" cy="7"/>
              </a:xfrm>
              <a:custGeom>
                <a:avLst/>
                <a:gdLst/>
                <a:ahLst/>
                <a:cxnLst>
                  <a:cxn ang="0">
                    <a:pos x="0" y="33"/>
                  </a:cxn>
                  <a:cxn ang="0">
                    <a:pos x="5" y="0"/>
                  </a:cxn>
                  <a:cxn ang="0">
                    <a:pos x="15" y="3"/>
                  </a:cxn>
                  <a:cxn ang="0">
                    <a:pos x="5" y="34"/>
                  </a:cxn>
                  <a:cxn ang="0">
                    <a:pos x="0" y="33"/>
                  </a:cxn>
                </a:cxnLst>
                <a:rect l="0" t="0" r="r" b="b"/>
                <a:pathLst>
                  <a:path w="15" h="34">
                    <a:moveTo>
                      <a:pt x="0" y="33"/>
                    </a:moveTo>
                    <a:lnTo>
                      <a:pt x="5" y="0"/>
                    </a:lnTo>
                    <a:lnTo>
                      <a:pt x="15" y="3"/>
                    </a:lnTo>
                    <a:lnTo>
                      <a:pt x="5" y="34"/>
                    </a:lnTo>
                    <a:lnTo>
                      <a:pt x="0" y="33"/>
                    </a:lnTo>
                    <a:close/>
                  </a:path>
                </a:pathLst>
              </a:custGeom>
              <a:solidFill>
                <a:srgbClr val="000000"/>
              </a:solidFill>
              <a:ln w="9525">
                <a:noFill/>
                <a:round/>
                <a:headEnd/>
                <a:tailEnd/>
              </a:ln>
            </p:spPr>
            <p:txBody>
              <a:bodyPr/>
              <a:lstStyle/>
              <a:p>
                <a:endParaRPr lang="en-US"/>
              </a:p>
            </p:txBody>
          </p:sp>
          <p:sp>
            <p:nvSpPr>
              <p:cNvPr id="170" name="Freeform 347"/>
              <p:cNvSpPr>
                <a:spLocks/>
              </p:cNvSpPr>
              <p:nvPr/>
            </p:nvSpPr>
            <p:spPr bwMode="auto">
              <a:xfrm>
                <a:off x="1179" y="150"/>
                <a:ext cx="4" cy="6"/>
              </a:xfrm>
              <a:custGeom>
                <a:avLst/>
                <a:gdLst/>
                <a:ahLst/>
                <a:cxnLst>
                  <a:cxn ang="0">
                    <a:pos x="0" y="31"/>
                  </a:cxn>
                  <a:cxn ang="0">
                    <a:pos x="10" y="0"/>
                  </a:cxn>
                  <a:cxn ang="0">
                    <a:pos x="18" y="6"/>
                  </a:cxn>
                  <a:cxn ang="0">
                    <a:pos x="5" y="33"/>
                  </a:cxn>
                  <a:cxn ang="0">
                    <a:pos x="0" y="31"/>
                  </a:cxn>
                </a:cxnLst>
                <a:rect l="0" t="0" r="r" b="b"/>
                <a:pathLst>
                  <a:path w="18" h="33">
                    <a:moveTo>
                      <a:pt x="0" y="31"/>
                    </a:moveTo>
                    <a:lnTo>
                      <a:pt x="10" y="0"/>
                    </a:lnTo>
                    <a:lnTo>
                      <a:pt x="18" y="6"/>
                    </a:lnTo>
                    <a:lnTo>
                      <a:pt x="5" y="33"/>
                    </a:lnTo>
                    <a:lnTo>
                      <a:pt x="0" y="31"/>
                    </a:lnTo>
                    <a:close/>
                  </a:path>
                </a:pathLst>
              </a:custGeom>
              <a:solidFill>
                <a:srgbClr val="000000"/>
              </a:solidFill>
              <a:ln w="9525">
                <a:noFill/>
                <a:round/>
                <a:headEnd/>
                <a:tailEnd/>
              </a:ln>
            </p:spPr>
            <p:txBody>
              <a:bodyPr/>
              <a:lstStyle/>
              <a:p>
                <a:endParaRPr lang="en-US"/>
              </a:p>
            </p:txBody>
          </p:sp>
          <p:sp>
            <p:nvSpPr>
              <p:cNvPr id="171" name="Freeform 348"/>
              <p:cNvSpPr>
                <a:spLocks/>
              </p:cNvSpPr>
              <p:nvPr/>
            </p:nvSpPr>
            <p:spPr bwMode="auto">
              <a:xfrm>
                <a:off x="1180" y="151"/>
                <a:ext cx="5" cy="6"/>
              </a:xfrm>
              <a:custGeom>
                <a:avLst/>
                <a:gdLst/>
                <a:ahLst/>
                <a:cxnLst>
                  <a:cxn ang="0">
                    <a:pos x="0" y="27"/>
                  </a:cxn>
                  <a:cxn ang="0">
                    <a:pos x="13" y="0"/>
                  </a:cxn>
                  <a:cxn ang="0">
                    <a:pos x="21" y="6"/>
                  </a:cxn>
                  <a:cxn ang="0">
                    <a:pos x="3" y="31"/>
                  </a:cxn>
                  <a:cxn ang="0">
                    <a:pos x="0" y="27"/>
                  </a:cxn>
                </a:cxnLst>
                <a:rect l="0" t="0" r="r" b="b"/>
                <a:pathLst>
                  <a:path w="21" h="31">
                    <a:moveTo>
                      <a:pt x="0" y="27"/>
                    </a:moveTo>
                    <a:lnTo>
                      <a:pt x="13" y="0"/>
                    </a:lnTo>
                    <a:lnTo>
                      <a:pt x="21" y="6"/>
                    </a:lnTo>
                    <a:lnTo>
                      <a:pt x="3" y="31"/>
                    </a:lnTo>
                    <a:lnTo>
                      <a:pt x="0" y="27"/>
                    </a:lnTo>
                    <a:close/>
                  </a:path>
                </a:pathLst>
              </a:custGeom>
              <a:solidFill>
                <a:srgbClr val="000000"/>
              </a:solidFill>
              <a:ln w="9525">
                <a:noFill/>
                <a:round/>
                <a:headEnd/>
                <a:tailEnd/>
              </a:ln>
            </p:spPr>
            <p:txBody>
              <a:bodyPr/>
              <a:lstStyle/>
              <a:p>
                <a:endParaRPr lang="en-US"/>
              </a:p>
            </p:txBody>
          </p:sp>
          <p:sp>
            <p:nvSpPr>
              <p:cNvPr id="172" name="Freeform 349"/>
              <p:cNvSpPr>
                <a:spLocks/>
              </p:cNvSpPr>
              <p:nvPr/>
            </p:nvSpPr>
            <p:spPr bwMode="auto">
              <a:xfrm>
                <a:off x="1181" y="152"/>
                <a:ext cx="6" cy="6"/>
              </a:xfrm>
              <a:custGeom>
                <a:avLst/>
                <a:gdLst/>
                <a:ahLst/>
                <a:cxnLst>
                  <a:cxn ang="0">
                    <a:pos x="0" y="25"/>
                  </a:cxn>
                  <a:cxn ang="0">
                    <a:pos x="18" y="0"/>
                  </a:cxn>
                  <a:cxn ang="0">
                    <a:pos x="25" y="9"/>
                  </a:cxn>
                  <a:cxn ang="0">
                    <a:pos x="3" y="29"/>
                  </a:cxn>
                  <a:cxn ang="0">
                    <a:pos x="0" y="25"/>
                  </a:cxn>
                </a:cxnLst>
                <a:rect l="0" t="0" r="r" b="b"/>
                <a:pathLst>
                  <a:path w="25" h="29">
                    <a:moveTo>
                      <a:pt x="0" y="25"/>
                    </a:moveTo>
                    <a:lnTo>
                      <a:pt x="18" y="0"/>
                    </a:lnTo>
                    <a:lnTo>
                      <a:pt x="25" y="9"/>
                    </a:lnTo>
                    <a:lnTo>
                      <a:pt x="3" y="29"/>
                    </a:lnTo>
                    <a:lnTo>
                      <a:pt x="0" y="25"/>
                    </a:lnTo>
                    <a:close/>
                  </a:path>
                </a:pathLst>
              </a:custGeom>
              <a:solidFill>
                <a:srgbClr val="000000"/>
              </a:solidFill>
              <a:ln w="9525">
                <a:noFill/>
                <a:round/>
                <a:headEnd/>
                <a:tailEnd/>
              </a:ln>
            </p:spPr>
            <p:txBody>
              <a:bodyPr/>
              <a:lstStyle/>
              <a:p>
                <a:endParaRPr lang="en-US"/>
              </a:p>
            </p:txBody>
          </p:sp>
          <p:sp>
            <p:nvSpPr>
              <p:cNvPr id="173" name="Freeform 350"/>
              <p:cNvSpPr>
                <a:spLocks/>
              </p:cNvSpPr>
              <p:nvPr/>
            </p:nvSpPr>
            <p:spPr bwMode="auto">
              <a:xfrm>
                <a:off x="1181" y="154"/>
                <a:ext cx="7" cy="5"/>
              </a:xfrm>
              <a:custGeom>
                <a:avLst/>
                <a:gdLst/>
                <a:ahLst/>
                <a:cxnLst>
                  <a:cxn ang="0">
                    <a:pos x="0" y="20"/>
                  </a:cxn>
                  <a:cxn ang="0">
                    <a:pos x="22" y="0"/>
                  </a:cxn>
                  <a:cxn ang="0">
                    <a:pos x="27" y="10"/>
                  </a:cxn>
                  <a:cxn ang="0">
                    <a:pos x="3" y="25"/>
                  </a:cxn>
                  <a:cxn ang="0">
                    <a:pos x="0" y="20"/>
                  </a:cxn>
                </a:cxnLst>
                <a:rect l="0" t="0" r="r" b="b"/>
                <a:pathLst>
                  <a:path w="27" h="25">
                    <a:moveTo>
                      <a:pt x="0" y="20"/>
                    </a:moveTo>
                    <a:lnTo>
                      <a:pt x="22" y="0"/>
                    </a:lnTo>
                    <a:lnTo>
                      <a:pt x="27" y="10"/>
                    </a:lnTo>
                    <a:lnTo>
                      <a:pt x="3" y="25"/>
                    </a:lnTo>
                    <a:lnTo>
                      <a:pt x="0" y="20"/>
                    </a:lnTo>
                    <a:close/>
                  </a:path>
                </a:pathLst>
              </a:custGeom>
              <a:solidFill>
                <a:srgbClr val="000000"/>
              </a:solidFill>
              <a:ln w="9525">
                <a:noFill/>
                <a:round/>
                <a:headEnd/>
                <a:tailEnd/>
              </a:ln>
            </p:spPr>
            <p:txBody>
              <a:bodyPr/>
              <a:lstStyle/>
              <a:p>
                <a:endParaRPr lang="en-US"/>
              </a:p>
            </p:txBody>
          </p:sp>
          <p:sp>
            <p:nvSpPr>
              <p:cNvPr id="174" name="Freeform 351"/>
              <p:cNvSpPr>
                <a:spLocks/>
              </p:cNvSpPr>
              <p:nvPr/>
            </p:nvSpPr>
            <p:spPr bwMode="auto">
              <a:xfrm>
                <a:off x="1182" y="156"/>
                <a:ext cx="7" cy="3"/>
              </a:xfrm>
              <a:custGeom>
                <a:avLst/>
                <a:gdLst/>
                <a:ahLst/>
                <a:cxnLst>
                  <a:cxn ang="0">
                    <a:pos x="0" y="15"/>
                  </a:cxn>
                  <a:cxn ang="0">
                    <a:pos x="24" y="0"/>
                  </a:cxn>
                  <a:cxn ang="0">
                    <a:pos x="27" y="12"/>
                  </a:cxn>
                  <a:cxn ang="0">
                    <a:pos x="1" y="18"/>
                  </a:cxn>
                  <a:cxn ang="0">
                    <a:pos x="0" y="15"/>
                  </a:cxn>
                </a:cxnLst>
                <a:rect l="0" t="0" r="r" b="b"/>
                <a:pathLst>
                  <a:path w="27" h="18">
                    <a:moveTo>
                      <a:pt x="0" y="15"/>
                    </a:moveTo>
                    <a:lnTo>
                      <a:pt x="24" y="0"/>
                    </a:lnTo>
                    <a:lnTo>
                      <a:pt x="27" y="12"/>
                    </a:lnTo>
                    <a:lnTo>
                      <a:pt x="1" y="18"/>
                    </a:lnTo>
                    <a:lnTo>
                      <a:pt x="0" y="15"/>
                    </a:lnTo>
                    <a:close/>
                  </a:path>
                </a:pathLst>
              </a:custGeom>
              <a:solidFill>
                <a:srgbClr val="000000"/>
              </a:solidFill>
              <a:ln w="9525">
                <a:noFill/>
                <a:round/>
                <a:headEnd/>
                <a:tailEnd/>
              </a:ln>
            </p:spPr>
            <p:txBody>
              <a:bodyPr/>
              <a:lstStyle/>
              <a:p>
                <a:endParaRPr lang="en-US"/>
              </a:p>
            </p:txBody>
          </p:sp>
          <p:sp>
            <p:nvSpPr>
              <p:cNvPr id="175" name="Freeform 352"/>
              <p:cNvSpPr>
                <a:spLocks/>
              </p:cNvSpPr>
              <p:nvPr/>
            </p:nvSpPr>
            <p:spPr bwMode="auto">
              <a:xfrm>
                <a:off x="1182" y="158"/>
                <a:ext cx="7" cy="2"/>
              </a:xfrm>
              <a:custGeom>
                <a:avLst/>
                <a:gdLst/>
                <a:ahLst/>
                <a:cxnLst>
                  <a:cxn ang="0">
                    <a:pos x="0" y="6"/>
                  </a:cxn>
                  <a:cxn ang="0">
                    <a:pos x="26" y="0"/>
                  </a:cxn>
                  <a:cxn ang="0">
                    <a:pos x="27" y="11"/>
                  </a:cxn>
                  <a:cxn ang="0">
                    <a:pos x="0" y="11"/>
                  </a:cxn>
                  <a:cxn ang="0">
                    <a:pos x="0" y="6"/>
                  </a:cxn>
                </a:cxnLst>
                <a:rect l="0" t="0" r="r" b="b"/>
                <a:pathLst>
                  <a:path w="27" h="11">
                    <a:moveTo>
                      <a:pt x="0" y="6"/>
                    </a:moveTo>
                    <a:lnTo>
                      <a:pt x="26" y="0"/>
                    </a:lnTo>
                    <a:lnTo>
                      <a:pt x="27" y="11"/>
                    </a:lnTo>
                    <a:lnTo>
                      <a:pt x="0" y="11"/>
                    </a:lnTo>
                    <a:lnTo>
                      <a:pt x="0" y="6"/>
                    </a:lnTo>
                    <a:close/>
                  </a:path>
                </a:pathLst>
              </a:custGeom>
              <a:solidFill>
                <a:srgbClr val="000000"/>
              </a:solidFill>
              <a:ln w="9525">
                <a:noFill/>
                <a:round/>
                <a:headEnd/>
                <a:tailEnd/>
              </a:ln>
            </p:spPr>
            <p:txBody>
              <a:bodyPr/>
              <a:lstStyle/>
              <a:p>
                <a:endParaRPr lang="en-US"/>
              </a:p>
            </p:txBody>
          </p:sp>
          <p:sp>
            <p:nvSpPr>
              <p:cNvPr id="176" name="Freeform 353"/>
              <p:cNvSpPr>
                <a:spLocks/>
              </p:cNvSpPr>
              <p:nvPr/>
            </p:nvSpPr>
            <p:spPr bwMode="auto">
              <a:xfrm>
                <a:off x="1182" y="160"/>
                <a:ext cx="7" cy="3"/>
              </a:xfrm>
              <a:custGeom>
                <a:avLst/>
                <a:gdLst/>
                <a:ahLst/>
                <a:cxnLst>
                  <a:cxn ang="0">
                    <a:pos x="0" y="0"/>
                  </a:cxn>
                  <a:cxn ang="0">
                    <a:pos x="27" y="0"/>
                  </a:cxn>
                  <a:cxn ang="0">
                    <a:pos x="26" y="13"/>
                  </a:cxn>
                  <a:cxn ang="0">
                    <a:pos x="0" y="5"/>
                  </a:cxn>
                  <a:cxn ang="0">
                    <a:pos x="0" y="0"/>
                  </a:cxn>
                </a:cxnLst>
                <a:rect l="0" t="0" r="r" b="b"/>
                <a:pathLst>
                  <a:path w="27" h="13">
                    <a:moveTo>
                      <a:pt x="0" y="0"/>
                    </a:moveTo>
                    <a:lnTo>
                      <a:pt x="27" y="0"/>
                    </a:lnTo>
                    <a:lnTo>
                      <a:pt x="26" y="13"/>
                    </a:lnTo>
                    <a:lnTo>
                      <a:pt x="0" y="5"/>
                    </a:lnTo>
                    <a:lnTo>
                      <a:pt x="0" y="0"/>
                    </a:lnTo>
                    <a:close/>
                  </a:path>
                </a:pathLst>
              </a:custGeom>
              <a:solidFill>
                <a:srgbClr val="000000"/>
              </a:solidFill>
              <a:ln w="9525">
                <a:noFill/>
                <a:round/>
                <a:headEnd/>
                <a:tailEnd/>
              </a:ln>
            </p:spPr>
            <p:txBody>
              <a:bodyPr/>
              <a:lstStyle/>
              <a:p>
                <a:endParaRPr lang="en-US"/>
              </a:p>
            </p:txBody>
          </p:sp>
          <p:sp>
            <p:nvSpPr>
              <p:cNvPr id="177" name="Freeform 354"/>
              <p:cNvSpPr>
                <a:spLocks/>
              </p:cNvSpPr>
              <p:nvPr/>
            </p:nvSpPr>
            <p:spPr bwMode="auto">
              <a:xfrm>
                <a:off x="1182" y="161"/>
                <a:ext cx="7" cy="4"/>
              </a:xfrm>
              <a:custGeom>
                <a:avLst/>
                <a:gdLst/>
                <a:ahLst/>
                <a:cxnLst>
                  <a:cxn ang="0">
                    <a:pos x="1" y="0"/>
                  </a:cxn>
                  <a:cxn ang="0">
                    <a:pos x="27" y="8"/>
                  </a:cxn>
                  <a:cxn ang="0">
                    <a:pos x="24" y="19"/>
                  </a:cxn>
                  <a:cxn ang="0">
                    <a:pos x="0" y="5"/>
                  </a:cxn>
                  <a:cxn ang="0">
                    <a:pos x="1" y="0"/>
                  </a:cxn>
                </a:cxnLst>
                <a:rect l="0" t="0" r="r" b="b"/>
                <a:pathLst>
                  <a:path w="27" h="19">
                    <a:moveTo>
                      <a:pt x="1" y="0"/>
                    </a:moveTo>
                    <a:lnTo>
                      <a:pt x="27" y="8"/>
                    </a:lnTo>
                    <a:lnTo>
                      <a:pt x="24" y="19"/>
                    </a:lnTo>
                    <a:lnTo>
                      <a:pt x="0" y="5"/>
                    </a:lnTo>
                    <a:lnTo>
                      <a:pt x="1" y="0"/>
                    </a:lnTo>
                    <a:close/>
                  </a:path>
                </a:pathLst>
              </a:custGeom>
              <a:solidFill>
                <a:srgbClr val="000000"/>
              </a:solidFill>
              <a:ln w="9525">
                <a:noFill/>
                <a:round/>
                <a:headEnd/>
                <a:tailEnd/>
              </a:ln>
            </p:spPr>
            <p:txBody>
              <a:bodyPr/>
              <a:lstStyle/>
              <a:p>
                <a:endParaRPr lang="en-US"/>
              </a:p>
            </p:txBody>
          </p:sp>
          <p:sp>
            <p:nvSpPr>
              <p:cNvPr id="178" name="Freeform 355"/>
              <p:cNvSpPr>
                <a:spLocks/>
              </p:cNvSpPr>
              <p:nvPr/>
            </p:nvSpPr>
            <p:spPr bwMode="auto">
              <a:xfrm>
                <a:off x="1181" y="162"/>
                <a:ext cx="7" cy="5"/>
              </a:xfrm>
              <a:custGeom>
                <a:avLst/>
                <a:gdLst/>
                <a:ahLst/>
                <a:cxnLst>
                  <a:cxn ang="0">
                    <a:pos x="3" y="0"/>
                  </a:cxn>
                  <a:cxn ang="0">
                    <a:pos x="27" y="14"/>
                  </a:cxn>
                  <a:cxn ang="0">
                    <a:pos x="22" y="25"/>
                  </a:cxn>
                  <a:cxn ang="0">
                    <a:pos x="0" y="5"/>
                  </a:cxn>
                  <a:cxn ang="0">
                    <a:pos x="3" y="0"/>
                  </a:cxn>
                </a:cxnLst>
                <a:rect l="0" t="0" r="r" b="b"/>
                <a:pathLst>
                  <a:path w="27" h="25">
                    <a:moveTo>
                      <a:pt x="3" y="0"/>
                    </a:moveTo>
                    <a:lnTo>
                      <a:pt x="27" y="14"/>
                    </a:lnTo>
                    <a:lnTo>
                      <a:pt x="22" y="25"/>
                    </a:lnTo>
                    <a:lnTo>
                      <a:pt x="0" y="5"/>
                    </a:lnTo>
                    <a:lnTo>
                      <a:pt x="3" y="0"/>
                    </a:lnTo>
                    <a:close/>
                  </a:path>
                </a:pathLst>
              </a:custGeom>
              <a:solidFill>
                <a:srgbClr val="000000"/>
              </a:solidFill>
              <a:ln w="9525">
                <a:noFill/>
                <a:round/>
                <a:headEnd/>
                <a:tailEnd/>
              </a:ln>
            </p:spPr>
            <p:txBody>
              <a:bodyPr/>
              <a:lstStyle/>
              <a:p>
                <a:endParaRPr lang="en-US"/>
              </a:p>
            </p:txBody>
          </p:sp>
          <p:sp>
            <p:nvSpPr>
              <p:cNvPr id="179" name="Freeform 356"/>
              <p:cNvSpPr>
                <a:spLocks/>
              </p:cNvSpPr>
              <p:nvPr/>
            </p:nvSpPr>
            <p:spPr bwMode="auto">
              <a:xfrm>
                <a:off x="1181" y="163"/>
                <a:ext cx="6" cy="6"/>
              </a:xfrm>
              <a:custGeom>
                <a:avLst/>
                <a:gdLst/>
                <a:ahLst/>
                <a:cxnLst>
                  <a:cxn ang="0">
                    <a:pos x="3" y="0"/>
                  </a:cxn>
                  <a:cxn ang="0">
                    <a:pos x="25" y="20"/>
                  </a:cxn>
                  <a:cxn ang="0">
                    <a:pos x="18" y="29"/>
                  </a:cxn>
                  <a:cxn ang="0">
                    <a:pos x="0" y="4"/>
                  </a:cxn>
                  <a:cxn ang="0">
                    <a:pos x="3" y="0"/>
                  </a:cxn>
                </a:cxnLst>
                <a:rect l="0" t="0" r="r" b="b"/>
                <a:pathLst>
                  <a:path w="25" h="29">
                    <a:moveTo>
                      <a:pt x="3" y="0"/>
                    </a:moveTo>
                    <a:lnTo>
                      <a:pt x="25" y="20"/>
                    </a:lnTo>
                    <a:lnTo>
                      <a:pt x="18" y="29"/>
                    </a:lnTo>
                    <a:lnTo>
                      <a:pt x="0" y="4"/>
                    </a:lnTo>
                    <a:lnTo>
                      <a:pt x="3" y="0"/>
                    </a:lnTo>
                    <a:close/>
                  </a:path>
                </a:pathLst>
              </a:custGeom>
              <a:solidFill>
                <a:srgbClr val="000000"/>
              </a:solidFill>
              <a:ln w="9525">
                <a:noFill/>
                <a:round/>
                <a:headEnd/>
                <a:tailEnd/>
              </a:ln>
            </p:spPr>
            <p:txBody>
              <a:bodyPr/>
              <a:lstStyle/>
              <a:p>
                <a:endParaRPr lang="en-US"/>
              </a:p>
            </p:txBody>
          </p:sp>
          <p:sp>
            <p:nvSpPr>
              <p:cNvPr id="180" name="Freeform 357"/>
              <p:cNvSpPr>
                <a:spLocks/>
              </p:cNvSpPr>
              <p:nvPr/>
            </p:nvSpPr>
            <p:spPr bwMode="auto">
              <a:xfrm>
                <a:off x="1180" y="164"/>
                <a:ext cx="5" cy="6"/>
              </a:xfrm>
              <a:custGeom>
                <a:avLst/>
                <a:gdLst/>
                <a:ahLst/>
                <a:cxnLst>
                  <a:cxn ang="0">
                    <a:pos x="3" y="0"/>
                  </a:cxn>
                  <a:cxn ang="0">
                    <a:pos x="21" y="25"/>
                  </a:cxn>
                  <a:cxn ang="0">
                    <a:pos x="13" y="31"/>
                  </a:cxn>
                  <a:cxn ang="0">
                    <a:pos x="0" y="4"/>
                  </a:cxn>
                  <a:cxn ang="0">
                    <a:pos x="3" y="0"/>
                  </a:cxn>
                </a:cxnLst>
                <a:rect l="0" t="0" r="r" b="b"/>
                <a:pathLst>
                  <a:path w="21" h="31">
                    <a:moveTo>
                      <a:pt x="3" y="0"/>
                    </a:moveTo>
                    <a:lnTo>
                      <a:pt x="21" y="25"/>
                    </a:lnTo>
                    <a:lnTo>
                      <a:pt x="13" y="31"/>
                    </a:lnTo>
                    <a:lnTo>
                      <a:pt x="0" y="4"/>
                    </a:lnTo>
                    <a:lnTo>
                      <a:pt x="3" y="0"/>
                    </a:lnTo>
                    <a:close/>
                  </a:path>
                </a:pathLst>
              </a:custGeom>
              <a:solidFill>
                <a:srgbClr val="000000"/>
              </a:solidFill>
              <a:ln w="9525">
                <a:noFill/>
                <a:round/>
                <a:headEnd/>
                <a:tailEnd/>
              </a:ln>
            </p:spPr>
            <p:txBody>
              <a:bodyPr/>
              <a:lstStyle/>
              <a:p>
                <a:endParaRPr lang="en-US"/>
              </a:p>
            </p:txBody>
          </p:sp>
          <p:sp>
            <p:nvSpPr>
              <p:cNvPr id="181" name="Freeform 358"/>
              <p:cNvSpPr>
                <a:spLocks/>
              </p:cNvSpPr>
              <p:nvPr/>
            </p:nvSpPr>
            <p:spPr bwMode="auto">
              <a:xfrm>
                <a:off x="1179" y="165"/>
                <a:ext cx="4" cy="6"/>
              </a:xfrm>
              <a:custGeom>
                <a:avLst/>
                <a:gdLst/>
                <a:ahLst/>
                <a:cxnLst>
                  <a:cxn ang="0">
                    <a:pos x="5" y="0"/>
                  </a:cxn>
                  <a:cxn ang="0">
                    <a:pos x="18" y="27"/>
                  </a:cxn>
                  <a:cxn ang="0">
                    <a:pos x="10" y="32"/>
                  </a:cxn>
                  <a:cxn ang="0">
                    <a:pos x="0" y="2"/>
                  </a:cxn>
                  <a:cxn ang="0">
                    <a:pos x="5" y="0"/>
                  </a:cxn>
                </a:cxnLst>
                <a:rect l="0" t="0" r="r" b="b"/>
                <a:pathLst>
                  <a:path w="18" h="32">
                    <a:moveTo>
                      <a:pt x="5" y="0"/>
                    </a:moveTo>
                    <a:lnTo>
                      <a:pt x="18" y="27"/>
                    </a:lnTo>
                    <a:lnTo>
                      <a:pt x="10" y="32"/>
                    </a:lnTo>
                    <a:lnTo>
                      <a:pt x="0" y="2"/>
                    </a:lnTo>
                    <a:lnTo>
                      <a:pt x="5" y="0"/>
                    </a:lnTo>
                    <a:close/>
                  </a:path>
                </a:pathLst>
              </a:custGeom>
              <a:solidFill>
                <a:srgbClr val="000000"/>
              </a:solidFill>
              <a:ln w="9525">
                <a:noFill/>
                <a:round/>
                <a:headEnd/>
                <a:tailEnd/>
              </a:ln>
            </p:spPr>
            <p:txBody>
              <a:bodyPr/>
              <a:lstStyle/>
              <a:p>
                <a:endParaRPr lang="en-US"/>
              </a:p>
            </p:txBody>
          </p:sp>
          <p:sp>
            <p:nvSpPr>
              <p:cNvPr id="182" name="Freeform 359"/>
              <p:cNvSpPr>
                <a:spLocks/>
              </p:cNvSpPr>
              <p:nvPr/>
            </p:nvSpPr>
            <p:spPr bwMode="auto">
              <a:xfrm>
                <a:off x="1177" y="165"/>
                <a:ext cx="4" cy="7"/>
              </a:xfrm>
              <a:custGeom>
                <a:avLst/>
                <a:gdLst/>
                <a:ahLst/>
                <a:cxnLst>
                  <a:cxn ang="0">
                    <a:pos x="5" y="0"/>
                  </a:cxn>
                  <a:cxn ang="0">
                    <a:pos x="15" y="30"/>
                  </a:cxn>
                  <a:cxn ang="0">
                    <a:pos x="5" y="34"/>
                  </a:cxn>
                  <a:cxn ang="0">
                    <a:pos x="0" y="1"/>
                  </a:cxn>
                  <a:cxn ang="0">
                    <a:pos x="5" y="0"/>
                  </a:cxn>
                </a:cxnLst>
                <a:rect l="0" t="0" r="r" b="b"/>
                <a:pathLst>
                  <a:path w="15" h="34">
                    <a:moveTo>
                      <a:pt x="5" y="0"/>
                    </a:moveTo>
                    <a:lnTo>
                      <a:pt x="15" y="30"/>
                    </a:lnTo>
                    <a:lnTo>
                      <a:pt x="5" y="34"/>
                    </a:lnTo>
                    <a:lnTo>
                      <a:pt x="0" y="1"/>
                    </a:lnTo>
                    <a:lnTo>
                      <a:pt x="5" y="0"/>
                    </a:lnTo>
                    <a:close/>
                  </a:path>
                </a:pathLst>
              </a:custGeom>
              <a:solidFill>
                <a:srgbClr val="000000"/>
              </a:solidFill>
              <a:ln w="9525">
                <a:noFill/>
                <a:round/>
                <a:headEnd/>
                <a:tailEnd/>
              </a:ln>
            </p:spPr>
            <p:txBody>
              <a:bodyPr/>
              <a:lstStyle/>
              <a:p>
                <a:endParaRPr lang="en-US"/>
              </a:p>
            </p:txBody>
          </p:sp>
          <p:sp>
            <p:nvSpPr>
              <p:cNvPr id="183" name="Freeform 360"/>
              <p:cNvSpPr>
                <a:spLocks/>
              </p:cNvSpPr>
              <p:nvPr/>
            </p:nvSpPr>
            <p:spPr bwMode="auto">
              <a:xfrm>
                <a:off x="1176" y="166"/>
                <a:ext cx="3" cy="6"/>
              </a:xfrm>
              <a:custGeom>
                <a:avLst/>
                <a:gdLst/>
                <a:ahLst/>
                <a:cxnLst>
                  <a:cxn ang="0">
                    <a:pos x="5" y="0"/>
                  </a:cxn>
                  <a:cxn ang="0">
                    <a:pos x="10" y="33"/>
                  </a:cxn>
                  <a:cxn ang="0">
                    <a:pos x="0" y="34"/>
                  </a:cxn>
                  <a:cxn ang="0">
                    <a:pos x="0" y="2"/>
                  </a:cxn>
                  <a:cxn ang="0">
                    <a:pos x="5" y="0"/>
                  </a:cxn>
                </a:cxnLst>
                <a:rect l="0" t="0" r="r" b="b"/>
                <a:pathLst>
                  <a:path w="10" h="34">
                    <a:moveTo>
                      <a:pt x="5" y="0"/>
                    </a:moveTo>
                    <a:lnTo>
                      <a:pt x="10" y="33"/>
                    </a:lnTo>
                    <a:lnTo>
                      <a:pt x="0" y="34"/>
                    </a:lnTo>
                    <a:lnTo>
                      <a:pt x="0" y="2"/>
                    </a:lnTo>
                    <a:lnTo>
                      <a:pt x="5" y="0"/>
                    </a:lnTo>
                    <a:close/>
                  </a:path>
                </a:pathLst>
              </a:custGeom>
              <a:solidFill>
                <a:srgbClr val="000000"/>
              </a:solidFill>
              <a:ln w="9525">
                <a:noFill/>
                <a:round/>
                <a:headEnd/>
                <a:tailEnd/>
              </a:ln>
            </p:spPr>
            <p:txBody>
              <a:bodyPr/>
              <a:lstStyle/>
              <a:p>
                <a:endParaRPr lang="en-US"/>
              </a:p>
            </p:txBody>
          </p:sp>
          <p:sp>
            <p:nvSpPr>
              <p:cNvPr id="184" name="Freeform 361"/>
              <p:cNvSpPr>
                <a:spLocks/>
              </p:cNvSpPr>
              <p:nvPr/>
            </p:nvSpPr>
            <p:spPr bwMode="auto">
              <a:xfrm>
                <a:off x="1174" y="166"/>
                <a:ext cx="2" cy="6"/>
              </a:xfrm>
              <a:custGeom>
                <a:avLst/>
                <a:gdLst/>
                <a:ahLst/>
                <a:cxnLst>
                  <a:cxn ang="0">
                    <a:pos x="10" y="2"/>
                  </a:cxn>
                  <a:cxn ang="0">
                    <a:pos x="10" y="34"/>
                  </a:cxn>
                  <a:cxn ang="0">
                    <a:pos x="0" y="33"/>
                  </a:cxn>
                  <a:cxn ang="0">
                    <a:pos x="4" y="0"/>
                  </a:cxn>
                  <a:cxn ang="0">
                    <a:pos x="10" y="2"/>
                  </a:cxn>
                </a:cxnLst>
                <a:rect l="0" t="0" r="r" b="b"/>
                <a:pathLst>
                  <a:path w="10" h="34">
                    <a:moveTo>
                      <a:pt x="10" y="2"/>
                    </a:moveTo>
                    <a:lnTo>
                      <a:pt x="10" y="34"/>
                    </a:lnTo>
                    <a:lnTo>
                      <a:pt x="0" y="33"/>
                    </a:lnTo>
                    <a:lnTo>
                      <a:pt x="4" y="0"/>
                    </a:lnTo>
                    <a:lnTo>
                      <a:pt x="10" y="2"/>
                    </a:lnTo>
                    <a:close/>
                  </a:path>
                </a:pathLst>
              </a:custGeom>
              <a:solidFill>
                <a:srgbClr val="000000"/>
              </a:solidFill>
              <a:ln w="9525">
                <a:noFill/>
                <a:round/>
                <a:headEnd/>
                <a:tailEnd/>
              </a:ln>
            </p:spPr>
            <p:txBody>
              <a:bodyPr/>
              <a:lstStyle/>
              <a:p>
                <a:endParaRPr lang="en-US"/>
              </a:p>
            </p:txBody>
          </p:sp>
          <p:sp>
            <p:nvSpPr>
              <p:cNvPr id="185" name="Freeform 362"/>
              <p:cNvSpPr>
                <a:spLocks/>
              </p:cNvSpPr>
              <p:nvPr/>
            </p:nvSpPr>
            <p:spPr bwMode="auto">
              <a:xfrm>
                <a:off x="1171" y="165"/>
                <a:ext cx="4" cy="7"/>
              </a:xfrm>
              <a:custGeom>
                <a:avLst/>
                <a:gdLst/>
                <a:ahLst/>
                <a:cxnLst>
                  <a:cxn ang="0">
                    <a:pos x="14" y="1"/>
                  </a:cxn>
                  <a:cxn ang="0">
                    <a:pos x="10" y="34"/>
                  </a:cxn>
                  <a:cxn ang="0">
                    <a:pos x="0" y="30"/>
                  </a:cxn>
                  <a:cxn ang="0">
                    <a:pos x="10" y="0"/>
                  </a:cxn>
                  <a:cxn ang="0">
                    <a:pos x="14" y="1"/>
                  </a:cxn>
                </a:cxnLst>
                <a:rect l="0" t="0" r="r" b="b"/>
                <a:pathLst>
                  <a:path w="14" h="34">
                    <a:moveTo>
                      <a:pt x="14" y="1"/>
                    </a:moveTo>
                    <a:lnTo>
                      <a:pt x="10" y="34"/>
                    </a:lnTo>
                    <a:lnTo>
                      <a:pt x="0" y="30"/>
                    </a:lnTo>
                    <a:lnTo>
                      <a:pt x="10" y="0"/>
                    </a:lnTo>
                    <a:lnTo>
                      <a:pt x="14" y="1"/>
                    </a:lnTo>
                    <a:close/>
                  </a:path>
                </a:pathLst>
              </a:custGeom>
              <a:solidFill>
                <a:srgbClr val="000000"/>
              </a:solidFill>
              <a:ln w="9525">
                <a:noFill/>
                <a:round/>
                <a:headEnd/>
                <a:tailEnd/>
              </a:ln>
            </p:spPr>
            <p:txBody>
              <a:bodyPr/>
              <a:lstStyle/>
              <a:p>
                <a:endParaRPr lang="en-US"/>
              </a:p>
            </p:txBody>
          </p:sp>
          <p:sp>
            <p:nvSpPr>
              <p:cNvPr id="186" name="Freeform 363"/>
              <p:cNvSpPr>
                <a:spLocks/>
              </p:cNvSpPr>
              <p:nvPr/>
            </p:nvSpPr>
            <p:spPr bwMode="auto">
              <a:xfrm>
                <a:off x="1169" y="165"/>
                <a:ext cx="5" cy="6"/>
              </a:xfrm>
              <a:custGeom>
                <a:avLst/>
                <a:gdLst/>
                <a:ahLst/>
                <a:cxnLst>
                  <a:cxn ang="0">
                    <a:pos x="19" y="2"/>
                  </a:cxn>
                  <a:cxn ang="0">
                    <a:pos x="9" y="32"/>
                  </a:cxn>
                  <a:cxn ang="0">
                    <a:pos x="0" y="27"/>
                  </a:cxn>
                  <a:cxn ang="0">
                    <a:pos x="14" y="0"/>
                  </a:cxn>
                  <a:cxn ang="0">
                    <a:pos x="19" y="2"/>
                  </a:cxn>
                </a:cxnLst>
                <a:rect l="0" t="0" r="r" b="b"/>
                <a:pathLst>
                  <a:path w="19" h="32">
                    <a:moveTo>
                      <a:pt x="19" y="2"/>
                    </a:moveTo>
                    <a:lnTo>
                      <a:pt x="9" y="32"/>
                    </a:lnTo>
                    <a:lnTo>
                      <a:pt x="0" y="27"/>
                    </a:lnTo>
                    <a:lnTo>
                      <a:pt x="14" y="0"/>
                    </a:lnTo>
                    <a:lnTo>
                      <a:pt x="19" y="2"/>
                    </a:lnTo>
                    <a:close/>
                  </a:path>
                </a:pathLst>
              </a:custGeom>
              <a:solidFill>
                <a:srgbClr val="000000"/>
              </a:solidFill>
              <a:ln w="9525">
                <a:noFill/>
                <a:round/>
                <a:headEnd/>
                <a:tailEnd/>
              </a:ln>
            </p:spPr>
            <p:txBody>
              <a:bodyPr/>
              <a:lstStyle/>
              <a:p>
                <a:endParaRPr lang="en-US"/>
              </a:p>
            </p:txBody>
          </p:sp>
          <p:sp>
            <p:nvSpPr>
              <p:cNvPr id="187" name="Freeform 364"/>
              <p:cNvSpPr>
                <a:spLocks/>
              </p:cNvSpPr>
              <p:nvPr/>
            </p:nvSpPr>
            <p:spPr bwMode="auto">
              <a:xfrm>
                <a:off x="1167" y="164"/>
                <a:ext cx="5" cy="6"/>
              </a:xfrm>
              <a:custGeom>
                <a:avLst/>
                <a:gdLst/>
                <a:ahLst/>
                <a:cxnLst>
                  <a:cxn ang="0">
                    <a:pos x="21" y="4"/>
                  </a:cxn>
                  <a:cxn ang="0">
                    <a:pos x="7" y="31"/>
                  </a:cxn>
                  <a:cxn ang="0">
                    <a:pos x="0" y="25"/>
                  </a:cxn>
                  <a:cxn ang="0">
                    <a:pos x="17" y="0"/>
                  </a:cxn>
                  <a:cxn ang="0">
                    <a:pos x="21" y="4"/>
                  </a:cxn>
                </a:cxnLst>
                <a:rect l="0" t="0" r="r" b="b"/>
                <a:pathLst>
                  <a:path w="21" h="31">
                    <a:moveTo>
                      <a:pt x="21" y="4"/>
                    </a:moveTo>
                    <a:lnTo>
                      <a:pt x="7" y="31"/>
                    </a:lnTo>
                    <a:lnTo>
                      <a:pt x="0" y="25"/>
                    </a:lnTo>
                    <a:lnTo>
                      <a:pt x="17" y="0"/>
                    </a:lnTo>
                    <a:lnTo>
                      <a:pt x="21" y="4"/>
                    </a:lnTo>
                    <a:close/>
                  </a:path>
                </a:pathLst>
              </a:custGeom>
              <a:solidFill>
                <a:srgbClr val="000000"/>
              </a:solidFill>
              <a:ln w="9525">
                <a:noFill/>
                <a:round/>
                <a:headEnd/>
                <a:tailEnd/>
              </a:ln>
            </p:spPr>
            <p:txBody>
              <a:bodyPr/>
              <a:lstStyle/>
              <a:p>
                <a:endParaRPr lang="en-US"/>
              </a:p>
            </p:txBody>
          </p:sp>
          <p:sp>
            <p:nvSpPr>
              <p:cNvPr id="188" name="Freeform 365"/>
              <p:cNvSpPr>
                <a:spLocks/>
              </p:cNvSpPr>
              <p:nvPr/>
            </p:nvSpPr>
            <p:spPr bwMode="auto">
              <a:xfrm>
                <a:off x="1165" y="163"/>
                <a:ext cx="6" cy="6"/>
              </a:xfrm>
              <a:custGeom>
                <a:avLst/>
                <a:gdLst/>
                <a:ahLst/>
                <a:cxnLst>
                  <a:cxn ang="0">
                    <a:pos x="24" y="4"/>
                  </a:cxn>
                  <a:cxn ang="0">
                    <a:pos x="7" y="29"/>
                  </a:cxn>
                  <a:cxn ang="0">
                    <a:pos x="0" y="20"/>
                  </a:cxn>
                  <a:cxn ang="0">
                    <a:pos x="21" y="0"/>
                  </a:cxn>
                  <a:cxn ang="0">
                    <a:pos x="24" y="4"/>
                  </a:cxn>
                </a:cxnLst>
                <a:rect l="0" t="0" r="r" b="b"/>
                <a:pathLst>
                  <a:path w="24" h="29">
                    <a:moveTo>
                      <a:pt x="24" y="4"/>
                    </a:moveTo>
                    <a:lnTo>
                      <a:pt x="7" y="29"/>
                    </a:lnTo>
                    <a:lnTo>
                      <a:pt x="0" y="20"/>
                    </a:lnTo>
                    <a:lnTo>
                      <a:pt x="21" y="0"/>
                    </a:lnTo>
                    <a:lnTo>
                      <a:pt x="24" y="4"/>
                    </a:lnTo>
                    <a:close/>
                  </a:path>
                </a:pathLst>
              </a:custGeom>
              <a:solidFill>
                <a:srgbClr val="000000"/>
              </a:solidFill>
              <a:ln w="9525">
                <a:noFill/>
                <a:round/>
                <a:headEnd/>
                <a:tailEnd/>
              </a:ln>
            </p:spPr>
            <p:txBody>
              <a:bodyPr/>
              <a:lstStyle/>
              <a:p>
                <a:endParaRPr lang="en-US"/>
              </a:p>
            </p:txBody>
          </p:sp>
          <p:sp>
            <p:nvSpPr>
              <p:cNvPr id="189" name="Freeform 366"/>
              <p:cNvSpPr>
                <a:spLocks/>
              </p:cNvSpPr>
              <p:nvPr/>
            </p:nvSpPr>
            <p:spPr bwMode="auto">
              <a:xfrm>
                <a:off x="1164" y="162"/>
                <a:ext cx="7" cy="5"/>
              </a:xfrm>
              <a:custGeom>
                <a:avLst/>
                <a:gdLst/>
                <a:ahLst/>
                <a:cxnLst>
                  <a:cxn ang="0">
                    <a:pos x="26" y="5"/>
                  </a:cxn>
                  <a:cxn ang="0">
                    <a:pos x="5" y="25"/>
                  </a:cxn>
                  <a:cxn ang="0">
                    <a:pos x="0" y="14"/>
                  </a:cxn>
                  <a:cxn ang="0">
                    <a:pos x="24" y="0"/>
                  </a:cxn>
                  <a:cxn ang="0">
                    <a:pos x="26" y="5"/>
                  </a:cxn>
                </a:cxnLst>
                <a:rect l="0" t="0" r="r" b="b"/>
                <a:pathLst>
                  <a:path w="26" h="25">
                    <a:moveTo>
                      <a:pt x="26" y="5"/>
                    </a:moveTo>
                    <a:lnTo>
                      <a:pt x="5" y="25"/>
                    </a:lnTo>
                    <a:lnTo>
                      <a:pt x="0" y="14"/>
                    </a:lnTo>
                    <a:lnTo>
                      <a:pt x="24" y="0"/>
                    </a:lnTo>
                    <a:lnTo>
                      <a:pt x="26" y="5"/>
                    </a:lnTo>
                    <a:close/>
                  </a:path>
                </a:pathLst>
              </a:custGeom>
              <a:solidFill>
                <a:srgbClr val="000000"/>
              </a:solidFill>
              <a:ln w="9525">
                <a:noFill/>
                <a:round/>
                <a:headEnd/>
                <a:tailEnd/>
              </a:ln>
            </p:spPr>
            <p:txBody>
              <a:bodyPr/>
              <a:lstStyle/>
              <a:p>
                <a:endParaRPr lang="en-US"/>
              </a:p>
            </p:txBody>
          </p:sp>
          <p:sp>
            <p:nvSpPr>
              <p:cNvPr id="190" name="Freeform 367"/>
              <p:cNvSpPr>
                <a:spLocks/>
              </p:cNvSpPr>
              <p:nvPr/>
            </p:nvSpPr>
            <p:spPr bwMode="auto">
              <a:xfrm>
                <a:off x="1163" y="161"/>
                <a:ext cx="7" cy="4"/>
              </a:xfrm>
              <a:custGeom>
                <a:avLst/>
                <a:gdLst/>
                <a:ahLst/>
                <a:cxnLst>
                  <a:cxn ang="0">
                    <a:pos x="27" y="5"/>
                  </a:cxn>
                  <a:cxn ang="0">
                    <a:pos x="3" y="19"/>
                  </a:cxn>
                  <a:cxn ang="0">
                    <a:pos x="0" y="8"/>
                  </a:cxn>
                  <a:cxn ang="0">
                    <a:pos x="26" y="0"/>
                  </a:cxn>
                  <a:cxn ang="0">
                    <a:pos x="27" y="5"/>
                  </a:cxn>
                </a:cxnLst>
                <a:rect l="0" t="0" r="r" b="b"/>
                <a:pathLst>
                  <a:path w="27" h="19">
                    <a:moveTo>
                      <a:pt x="27" y="5"/>
                    </a:moveTo>
                    <a:lnTo>
                      <a:pt x="3" y="19"/>
                    </a:lnTo>
                    <a:lnTo>
                      <a:pt x="0" y="8"/>
                    </a:lnTo>
                    <a:lnTo>
                      <a:pt x="26" y="0"/>
                    </a:lnTo>
                    <a:lnTo>
                      <a:pt x="27" y="5"/>
                    </a:lnTo>
                    <a:close/>
                  </a:path>
                </a:pathLst>
              </a:custGeom>
              <a:solidFill>
                <a:srgbClr val="000000"/>
              </a:solidFill>
              <a:ln w="9525">
                <a:noFill/>
                <a:round/>
                <a:headEnd/>
                <a:tailEnd/>
              </a:ln>
            </p:spPr>
            <p:txBody>
              <a:bodyPr/>
              <a:lstStyle/>
              <a:p>
                <a:endParaRPr lang="en-US"/>
              </a:p>
            </p:txBody>
          </p:sp>
          <p:sp>
            <p:nvSpPr>
              <p:cNvPr id="191" name="Freeform 368"/>
              <p:cNvSpPr>
                <a:spLocks/>
              </p:cNvSpPr>
              <p:nvPr/>
            </p:nvSpPr>
            <p:spPr bwMode="auto">
              <a:xfrm>
                <a:off x="1163" y="160"/>
                <a:ext cx="7" cy="3"/>
              </a:xfrm>
              <a:custGeom>
                <a:avLst/>
                <a:gdLst/>
                <a:ahLst/>
                <a:cxnLst>
                  <a:cxn ang="0">
                    <a:pos x="27" y="5"/>
                  </a:cxn>
                  <a:cxn ang="0">
                    <a:pos x="1" y="13"/>
                  </a:cxn>
                  <a:cxn ang="0">
                    <a:pos x="0" y="0"/>
                  </a:cxn>
                  <a:cxn ang="0">
                    <a:pos x="26" y="0"/>
                  </a:cxn>
                  <a:cxn ang="0">
                    <a:pos x="27" y="5"/>
                  </a:cxn>
                </a:cxnLst>
                <a:rect l="0" t="0" r="r" b="b"/>
                <a:pathLst>
                  <a:path w="27" h="13">
                    <a:moveTo>
                      <a:pt x="27" y="5"/>
                    </a:moveTo>
                    <a:lnTo>
                      <a:pt x="1" y="13"/>
                    </a:lnTo>
                    <a:lnTo>
                      <a:pt x="0" y="0"/>
                    </a:lnTo>
                    <a:lnTo>
                      <a:pt x="26" y="0"/>
                    </a:lnTo>
                    <a:lnTo>
                      <a:pt x="27" y="5"/>
                    </a:lnTo>
                    <a:close/>
                  </a:path>
                </a:pathLst>
              </a:custGeom>
              <a:solidFill>
                <a:srgbClr val="000000"/>
              </a:solidFill>
              <a:ln w="9525">
                <a:noFill/>
                <a:round/>
                <a:headEnd/>
                <a:tailEnd/>
              </a:ln>
            </p:spPr>
            <p:txBody>
              <a:bodyPr/>
              <a:lstStyle/>
              <a:p>
                <a:endParaRPr lang="en-US"/>
              </a:p>
            </p:txBody>
          </p:sp>
          <p:sp>
            <p:nvSpPr>
              <p:cNvPr id="192" name="Freeform 369"/>
              <p:cNvSpPr>
                <a:spLocks/>
              </p:cNvSpPr>
              <p:nvPr/>
            </p:nvSpPr>
            <p:spPr bwMode="auto">
              <a:xfrm>
                <a:off x="1163" y="158"/>
                <a:ext cx="7" cy="2"/>
              </a:xfrm>
              <a:custGeom>
                <a:avLst/>
                <a:gdLst/>
                <a:ahLst/>
                <a:cxnLst>
                  <a:cxn ang="0">
                    <a:pos x="26" y="11"/>
                  </a:cxn>
                  <a:cxn ang="0">
                    <a:pos x="0" y="11"/>
                  </a:cxn>
                  <a:cxn ang="0">
                    <a:pos x="1" y="0"/>
                  </a:cxn>
                  <a:cxn ang="0">
                    <a:pos x="27" y="6"/>
                  </a:cxn>
                  <a:cxn ang="0">
                    <a:pos x="26" y="11"/>
                  </a:cxn>
                </a:cxnLst>
                <a:rect l="0" t="0" r="r" b="b"/>
                <a:pathLst>
                  <a:path w="27" h="11">
                    <a:moveTo>
                      <a:pt x="26" y="11"/>
                    </a:moveTo>
                    <a:lnTo>
                      <a:pt x="0" y="11"/>
                    </a:lnTo>
                    <a:lnTo>
                      <a:pt x="1" y="0"/>
                    </a:lnTo>
                    <a:lnTo>
                      <a:pt x="27" y="6"/>
                    </a:lnTo>
                    <a:lnTo>
                      <a:pt x="26" y="11"/>
                    </a:lnTo>
                    <a:close/>
                  </a:path>
                </a:pathLst>
              </a:custGeom>
              <a:solidFill>
                <a:srgbClr val="000000"/>
              </a:solidFill>
              <a:ln w="9525">
                <a:noFill/>
                <a:round/>
                <a:headEnd/>
                <a:tailEnd/>
              </a:ln>
            </p:spPr>
            <p:txBody>
              <a:bodyPr/>
              <a:lstStyle/>
              <a:p>
                <a:endParaRPr lang="en-US"/>
              </a:p>
            </p:txBody>
          </p:sp>
          <p:sp>
            <p:nvSpPr>
              <p:cNvPr id="193" name="Freeform 370"/>
              <p:cNvSpPr>
                <a:spLocks/>
              </p:cNvSpPr>
              <p:nvPr/>
            </p:nvSpPr>
            <p:spPr bwMode="auto">
              <a:xfrm>
                <a:off x="1163" y="156"/>
                <a:ext cx="7" cy="3"/>
              </a:xfrm>
              <a:custGeom>
                <a:avLst/>
                <a:gdLst/>
                <a:ahLst/>
                <a:cxnLst>
                  <a:cxn ang="0">
                    <a:pos x="26" y="18"/>
                  </a:cxn>
                  <a:cxn ang="0">
                    <a:pos x="0" y="12"/>
                  </a:cxn>
                  <a:cxn ang="0">
                    <a:pos x="3" y="0"/>
                  </a:cxn>
                  <a:cxn ang="0">
                    <a:pos x="27" y="15"/>
                  </a:cxn>
                  <a:cxn ang="0">
                    <a:pos x="26" y="18"/>
                  </a:cxn>
                </a:cxnLst>
                <a:rect l="0" t="0" r="r" b="b"/>
                <a:pathLst>
                  <a:path w="27" h="18">
                    <a:moveTo>
                      <a:pt x="26" y="18"/>
                    </a:moveTo>
                    <a:lnTo>
                      <a:pt x="0" y="12"/>
                    </a:lnTo>
                    <a:lnTo>
                      <a:pt x="3" y="0"/>
                    </a:lnTo>
                    <a:lnTo>
                      <a:pt x="27" y="15"/>
                    </a:lnTo>
                    <a:lnTo>
                      <a:pt x="26" y="18"/>
                    </a:lnTo>
                    <a:close/>
                  </a:path>
                </a:pathLst>
              </a:custGeom>
              <a:solidFill>
                <a:srgbClr val="000000"/>
              </a:solidFill>
              <a:ln w="9525">
                <a:noFill/>
                <a:round/>
                <a:headEnd/>
                <a:tailEnd/>
              </a:ln>
            </p:spPr>
            <p:txBody>
              <a:bodyPr/>
              <a:lstStyle/>
              <a:p>
                <a:endParaRPr lang="en-US"/>
              </a:p>
            </p:txBody>
          </p:sp>
          <p:sp>
            <p:nvSpPr>
              <p:cNvPr id="194" name="Freeform 371"/>
              <p:cNvSpPr>
                <a:spLocks/>
              </p:cNvSpPr>
              <p:nvPr/>
            </p:nvSpPr>
            <p:spPr bwMode="auto">
              <a:xfrm>
                <a:off x="1164" y="154"/>
                <a:ext cx="7" cy="5"/>
              </a:xfrm>
              <a:custGeom>
                <a:avLst/>
                <a:gdLst/>
                <a:ahLst/>
                <a:cxnLst>
                  <a:cxn ang="0">
                    <a:pos x="24" y="25"/>
                  </a:cxn>
                  <a:cxn ang="0">
                    <a:pos x="0" y="10"/>
                  </a:cxn>
                  <a:cxn ang="0">
                    <a:pos x="5" y="0"/>
                  </a:cxn>
                  <a:cxn ang="0">
                    <a:pos x="26" y="20"/>
                  </a:cxn>
                  <a:cxn ang="0">
                    <a:pos x="24" y="25"/>
                  </a:cxn>
                </a:cxnLst>
                <a:rect l="0" t="0" r="r" b="b"/>
                <a:pathLst>
                  <a:path w="26" h="25">
                    <a:moveTo>
                      <a:pt x="24" y="25"/>
                    </a:moveTo>
                    <a:lnTo>
                      <a:pt x="0" y="10"/>
                    </a:lnTo>
                    <a:lnTo>
                      <a:pt x="5" y="0"/>
                    </a:lnTo>
                    <a:lnTo>
                      <a:pt x="26" y="20"/>
                    </a:lnTo>
                    <a:lnTo>
                      <a:pt x="24" y="25"/>
                    </a:lnTo>
                    <a:close/>
                  </a:path>
                </a:pathLst>
              </a:custGeom>
              <a:solidFill>
                <a:srgbClr val="000000"/>
              </a:solidFill>
              <a:ln w="9525">
                <a:noFill/>
                <a:round/>
                <a:headEnd/>
                <a:tailEnd/>
              </a:ln>
            </p:spPr>
            <p:txBody>
              <a:bodyPr/>
              <a:lstStyle/>
              <a:p>
                <a:endParaRPr lang="en-US"/>
              </a:p>
            </p:txBody>
          </p:sp>
          <p:sp>
            <p:nvSpPr>
              <p:cNvPr id="195" name="Freeform 372"/>
              <p:cNvSpPr>
                <a:spLocks/>
              </p:cNvSpPr>
              <p:nvPr/>
            </p:nvSpPr>
            <p:spPr bwMode="auto">
              <a:xfrm>
                <a:off x="1165" y="152"/>
                <a:ext cx="6" cy="6"/>
              </a:xfrm>
              <a:custGeom>
                <a:avLst/>
                <a:gdLst/>
                <a:ahLst/>
                <a:cxnLst>
                  <a:cxn ang="0">
                    <a:pos x="21" y="29"/>
                  </a:cxn>
                  <a:cxn ang="0">
                    <a:pos x="0" y="9"/>
                  </a:cxn>
                  <a:cxn ang="0">
                    <a:pos x="7" y="0"/>
                  </a:cxn>
                  <a:cxn ang="0">
                    <a:pos x="24" y="25"/>
                  </a:cxn>
                  <a:cxn ang="0">
                    <a:pos x="21" y="29"/>
                  </a:cxn>
                </a:cxnLst>
                <a:rect l="0" t="0" r="r" b="b"/>
                <a:pathLst>
                  <a:path w="24" h="29">
                    <a:moveTo>
                      <a:pt x="21" y="29"/>
                    </a:moveTo>
                    <a:lnTo>
                      <a:pt x="0" y="9"/>
                    </a:lnTo>
                    <a:lnTo>
                      <a:pt x="7" y="0"/>
                    </a:lnTo>
                    <a:lnTo>
                      <a:pt x="24" y="25"/>
                    </a:lnTo>
                    <a:lnTo>
                      <a:pt x="21" y="29"/>
                    </a:lnTo>
                    <a:close/>
                  </a:path>
                </a:pathLst>
              </a:custGeom>
              <a:solidFill>
                <a:srgbClr val="000000"/>
              </a:solidFill>
              <a:ln w="9525">
                <a:noFill/>
                <a:round/>
                <a:headEnd/>
                <a:tailEnd/>
              </a:ln>
            </p:spPr>
            <p:txBody>
              <a:bodyPr/>
              <a:lstStyle/>
              <a:p>
                <a:endParaRPr lang="en-US"/>
              </a:p>
            </p:txBody>
          </p:sp>
          <p:sp>
            <p:nvSpPr>
              <p:cNvPr id="196" name="Freeform 373"/>
              <p:cNvSpPr>
                <a:spLocks/>
              </p:cNvSpPr>
              <p:nvPr/>
            </p:nvSpPr>
            <p:spPr bwMode="auto">
              <a:xfrm>
                <a:off x="1167" y="151"/>
                <a:ext cx="5" cy="6"/>
              </a:xfrm>
              <a:custGeom>
                <a:avLst/>
                <a:gdLst/>
                <a:ahLst/>
                <a:cxnLst>
                  <a:cxn ang="0">
                    <a:pos x="17" y="31"/>
                  </a:cxn>
                  <a:cxn ang="0">
                    <a:pos x="0" y="6"/>
                  </a:cxn>
                  <a:cxn ang="0">
                    <a:pos x="7" y="0"/>
                  </a:cxn>
                  <a:cxn ang="0">
                    <a:pos x="21" y="27"/>
                  </a:cxn>
                  <a:cxn ang="0">
                    <a:pos x="17" y="31"/>
                  </a:cxn>
                </a:cxnLst>
                <a:rect l="0" t="0" r="r" b="b"/>
                <a:pathLst>
                  <a:path w="21" h="31">
                    <a:moveTo>
                      <a:pt x="17" y="31"/>
                    </a:moveTo>
                    <a:lnTo>
                      <a:pt x="0" y="6"/>
                    </a:lnTo>
                    <a:lnTo>
                      <a:pt x="7" y="0"/>
                    </a:lnTo>
                    <a:lnTo>
                      <a:pt x="21" y="27"/>
                    </a:lnTo>
                    <a:lnTo>
                      <a:pt x="17" y="31"/>
                    </a:lnTo>
                    <a:close/>
                  </a:path>
                </a:pathLst>
              </a:custGeom>
              <a:solidFill>
                <a:srgbClr val="000000"/>
              </a:solidFill>
              <a:ln w="9525">
                <a:noFill/>
                <a:round/>
                <a:headEnd/>
                <a:tailEnd/>
              </a:ln>
            </p:spPr>
            <p:txBody>
              <a:bodyPr/>
              <a:lstStyle/>
              <a:p>
                <a:endParaRPr lang="en-US"/>
              </a:p>
            </p:txBody>
          </p:sp>
          <p:sp>
            <p:nvSpPr>
              <p:cNvPr id="197" name="Freeform 374"/>
              <p:cNvSpPr>
                <a:spLocks/>
              </p:cNvSpPr>
              <p:nvPr/>
            </p:nvSpPr>
            <p:spPr bwMode="auto">
              <a:xfrm>
                <a:off x="1169" y="150"/>
                <a:ext cx="5" cy="6"/>
              </a:xfrm>
              <a:custGeom>
                <a:avLst/>
                <a:gdLst/>
                <a:ahLst/>
                <a:cxnLst>
                  <a:cxn ang="0">
                    <a:pos x="14" y="33"/>
                  </a:cxn>
                  <a:cxn ang="0">
                    <a:pos x="0" y="6"/>
                  </a:cxn>
                  <a:cxn ang="0">
                    <a:pos x="9" y="0"/>
                  </a:cxn>
                  <a:cxn ang="0">
                    <a:pos x="19" y="31"/>
                  </a:cxn>
                  <a:cxn ang="0">
                    <a:pos x="14" y="33"/>
                  </a:cxn>
                </a:cxnLst>
                <a:rect l="0" t="0" r="r" b="b"/>
                <a:pathLst>
                  <a:path w="19" h="33">
                    <a:moveTo>
                      <a:pt x="14" y="33"/>
                    </a:moveTo>
                    <a:lnTo>
                      <a:pt x="0" y="6"/>
                    </a:lnTo>
                    <a:lnTo>
                      <a:pt x="9" y="0"/>
                    </a:lnTo>
                    <a:lnTo>
                      <a:pt x="19" y="31"/>
                    </a:lnTo>
                    <a:lnTo>
                      <a:pt x="14" y="33"/>
                    </a:lnTo>
                    <a:close/>
                  </a:path>
                </a:pathLst>
              </a:custGeom>
              <a:solidFill>
                <a:srgbClr val="000000"/>
              </a:solidFill>
              <a:ln w="9525">
                <a:noFill/>
                <a:round/>
                <a:headEnd/>
                <a:tailEnd/>
              </a:ln>
            </p:spPr>
            <p:txBody>
              <a:bodyPr/>
              <a:lstStyle/>
              <a:p>
                <a:endParaRPr lang="en-US"/>
              </a:p>
            </p:txBody>
          </p:sp>
          <p:sp>
            <p:nvSpPr>
              <p:cNvPr id="198" name="Freeform 375"/>
              <p:cNvSpPr>
                <a:spLocks/>
              </p:cNvSpPr>
              <p:nvPr/>
            </p:nvSpPr>
            <p:spPr bwMode="auto">
              <a:xfrm>
                <a:off x="1171" y="149"/>
                <a:ext cx="4" cy="7"/>
              </a:xfrm>
              <a:custGeom>
                <a:avLst/>
                <a:gdLst/>
                <a:ahLst/>
                <a:cxnLst>
                  <a:cxn ang="0">
                    <a:pos x="10" y="34"/>
                  </a:cxn>
                  <a:cxn ang="0">
                    <a:pos x="0" y="3"/>
                  </a:cxn>
                  <a:cxn ang="0">
                    <a:pos x="10" y="0"/>
                  </a:cxn>
                  <a:cxn ang="0">
                    <a:pos x="14" y="33"/>
                  </a:cxn>
                  <a:cxn ang="0">
                    <a:pos x="10" y="34"/>
                  </a:cxn>
                </a:cxnLst>
                <a:rect l="0" t="0" r="r" b="b"/>
                <a:pathLst>
                  <a:path w="14" h="34">
                    <a:moveTo>
                      <a:pt x="10" y="34"/>
                    </a:moveTo>
                    <a:lnTo>
                      <a:pt x="0" y="3"/>
                    </a:lnTo>
                    <a:lnTo>
                      <a:pt x="10" y="0"/>
                    </a:lnTo>
                    <a:lnTo>
                      <a:pt x="14" y="33"/>
                    </a:lnTo>
                    <a:lnTo>
                      <a:pt x="10" y="34"/>
                    </a:lnTo>
                    <a:close/>
                  </a:path>
                </a:pathLst>
              </a:custGeom>
              <a:solidFill>
                <a:srgbClr val="000000"/>
              </a:solidFill>
              <a:ln w="9525">
                <a:noFill/>
                <a:round/>
                <a:headEnd/>
                <a:tailEnd/>
              </a:ln>
            </p:spPr>
            <p:txBody>
              <a:bodyPr/>
              <a:lstStyle/>
              <a:p>
                <a:endParaRPr lang="en-US"/>
              </a:p>
            </p:txBody>
          </p:sp>
          <p:sp>
            <p:nvSpPr>
              <p:cNvPr id="199" name="Freeform 376"/>
              <p:cNvSpPr>
                <a:spLocks/>
              </p:cNvSpPr>
              <p:nvPr/>
            </p:nvSpPr>
            <p:spPr bwMode="auto">
              <a:xfrm>
                <a:off x="1174" y="149"/>
                <a:ext cx="2" cy="7"/>
              </a:xfrm>
              <a:custGeom>
                <a:avLst/>
                <a:gdLst/>
                <a:ahLst/>
                <a:cxnLst>
                  <a:cxn ang="0">
                    <a:pos x="4" y="34"/>
                  </a:cxn>
                  <a:cxn ang="0">
                    <a:pos x="0" y="1"/>
                  </a:cxn>
                  <a:cxn ang="0">
                    <a:pos x="10" y="0"/>
                  </a:cxn>
                  <a:cxn ang="0">
                    <a:pos x="10" y="32"/>
                  </a:cxn>
                  <a:cxn ang="0">
                    <a:pos x="4" y="34"/>
                  </a:cxn>
                </a:cxnLst>
                <a:rect l="0" t="0" r="r" b="b"/>
                <a:pathLst>
                  <a:path w="10" h="34">
                    <a:moveTo>
                      <a:pt x="4" y="34"/>
                    </a:moveTo>
                    <a:lnTo>
                      <a:pt x="0" y="1"/>
                    </a:lnTo>
                    <a:lnTo>
                      <a:pt x="10" y="0"/>
                    </a:lnTo>
                    <a:lnTo>
                      <a:pt x="10" y="32"/>
                    </a:lnTo>
                    <a:lnTo>
                      <a:pt x="4" y="34"/>
                    </a:lnTo>
                    <a:close/>
                  </a:path>
                </a:pathLst>
              </a:custGeom>
              <a:solidFill>
                <a:srgbClr val="000000"/>
              </a:solidFill>
              <a:ln w="9525">
                <a:noFill/>
                <a:round/>
                <a:headEnd/>
                <a:tailEnd/>
              </a:ln>
            </p:spPr>
            <p:txBody>
              <a:bodyPr/>
              <a:lstStyle/>
              <a:p>
                <a:endParaRPr lang="en-US"/>
              </a:p>
            </p:txBody>
          </p:sp>
          <p:sp>
            <p:nvSpPr>
              <p:cNvPr id="200" name="Freeform 377"/>
              <p:cNvSpPr>
                <a:spLocks/>
              </p:cNvSpPr>
              <p:nvPr/>
            </p:nvSpPr>
            <p:spPr bwMode="auto">
              <a:xfrm>
                <a:off x="1176" y="149"/>
                <a:ext cx="3" cy="7"/>
              </a:xfrm>
              <a:custGeom>
                <a:avLst/>
                <a:gdLst/>
                <a:ahLst/>
                <a:cxnLst>
                  <a:cxn ang="0">
                    <a:pos x="0" y="32"/>
                  </a:cxn>
                  <a:cxn ang="0">
                    <a:pos x="0" y="0"/>
                  </a:cxn>
                  <a:cxn ang="0">
                    <a:pos x="10" y="1"/>
                  </a:cxn>
                  <a:cxn ang="0">
                    <a:pos x="5" y="34"/>
                  </a:cxn>
                  <a:cxn ang="0">
                    <a:pos x="0" y="32"/>
                  </a:cxn>
                </a:cxnLst>
                <a:rect l="0" t="0" r="r" b="b"/>
                <a:pathLst>
                  <a:path w="10" h="34">
                    <a:moveTo>
                      <a:pt x="0" y="32"/>
                    </a:moveTo>
                    <a:lnTo>
                      <a:pt x="0" y="0"/>
                    </a:lnTo>
                    <a:lnTo>
                      <a:pt x="10" y="1"/>
                    </a:lnTo>
                    <a:lnTo>
                      <a:pt x="5" y="34"/>
                    </a:lnTo>
                    <a:lnTo>
                      <a:pt x="0" y="32"/>
                    </a:lnTo>
                    <a:close/>
                  </a:path>
                </a:pathLst>
              </a:custGeom>
              <a:solidFill>
                <a:srgbClr val="000000"/>
              </a:solidFill>
              <a:ln w="9525">
                <a:noFill/>
                <a:round/>
                <a:headEnd/>
                <a:tailEnd/>
              </a:ln>
            </p:spPr>
            <p:txBody>
              <a:bodyPr/>
              <a:lstStyle/>
              <a:p>
                <a:endParaRPr lang="en-US"/>
              </a:p>
            </p:txBody>
          </p:sp>
          <p:sp>
            <p:nvSpPr>
              <p:cNvPr id="201" name="Freeform 378"/>
              <p:cNvSpPr>
                <a:spLocks/>
              </p:cNvSpPr>
              <p:nvPr/>
            </p:nvSpPr>
            <p:spPr bwMode="auto">
              <a:xfrm>
                <a:off x="673" y="245"/>
                <a:ext cx="350" cy="362"/>
              </a:xfrm>
              <a:custGeom>
                <a:avLst/>
                <a:gdLst/>
                <a:ahLst/>
                <a:cxnLst>
                  <a:cxn ang="0">
                    <a:pos x="1400" y="1808"/>
                  </a:cxn>
                  <a:cxn ang="0">
                    <a:pos x="0" y="1808"/>
                  </a:cxn>
                  <a:cxn ang="0">
                    <a:pos x="0" y="0"/>
                  </a:cxn>
                  <a:cxn ang="0">
                    <a:pos x="541" y="0"/>
                  </a:cxn>
                  <a:cxn ang="0">
                    <a:pos x="541" y="1143"/>
                  </a:cxn>
                  <a:cxn ang="0">
                    <a:pos x="1401" y="1143"/>
                  </a:cxn>
                  <a:cxn ang="0">
                    <a:pos x="1400" y="1808"/>
                  </a:cxn>
                </a:cxnLst>
                <a:rect l="0" t="0" r="r" b="b"/>
                <a:pathLst>
                  <a:path w="1401" h="1808">
                    <a:moveTo>
                      <a:pt x="1400" y="1808"/>
                    </a:moveTo>
                    <a:lnTo>
                      <a:pt x="0" y="1808"/>
                    </a:lnTo>
                    <a:lnTo>
                      <a:pt x="0" y="0"/>
                    </a:lnTo>
                    <a:lnTo>
                      <a:pt x="541" y="0"/>
                    </a:lnTo>
                    <a:lnTo>
                      <a:pt x="541" y="1143"/>
                    </a:lnTo>
                    <a:lnTo>
                      <a:pt x="1401" y="1143"/>
                    </a:lnTo>
                    <a:lnTo>
                      <a:pt x="1400" y="1808"/>
                    </a:lnTo>
                    <a:close/>
                  </a:path>
                </a:pathLst>
              </a:custGeom>
              <a:solidFill>
                <a:srgbClr val="A7E3F7"/>
              </a:solidFill>
              <a:ln w="9525">
                <a:noFill/>
                <a:round/>
                <a:headEnd/>
                <a:tailEnd/>
              </a:ln>
            </p:spPr>
            <p:txBody>
              <a:bodyPr/>
              <a:lstStyle/>
              <a:p>
                <a:endParaRPr lang="en-US"/>
              </a:p>
            </p:txBody>
          </p:sp>
          <p:sp>
            <p:nvSpPr>
              <p:cNvPr id="202" name="Freeform 379"/>
              <p:cNvSpPr>
                <a:spLocks/>
              </p:cNvSpPr>
              <p:nvPr/>
            </p:nvSpPr>
            <p:spPr bwMode="auto">
              <a:xfrm>
                <a:off x="670" y="242"/>
                <a:ext cx="5" cy="365"/>
              </a:xfrm>
              <a:custGeom>
                <a:avLst/>
                <a:gdLst/>
                <a:ahLst/>
                <a:cxnLst>
                  <a:cxn ang="0">
                    <a:pos x="23" y="1809"/>
                  </a:cxn>
                  <a:cxn ang="0">
                    <a:pos x="0" y="1822"/>
                  </a:cxn>
                  <a:cxn ang="0">
                    <a:pos x="0" y="14"/>
                  </a:cxn>
                  <a:cxn ang="0">
                    <a:pos x="1" y="9"/>
                  </a:cxn>
                  <a:cxn ang="0">
                    <a:pos x="3" y="5"/>
                  </a:cxn>
                  <a:cxn ang="0">
                    <a:pos x="7" y="2"/>
                  </a:cxn>
                  <a:cxn ang="0">
                    <a:pos x="11" y="0"/>
                  </a:cxn>
                  <a:cxn ang="0">
                    <a:pos x="23" y="28"/>
                  </a:cxn>
                  <a:cxn ang="0">
                    <a:pos x="23" y="1809"/>
                  </a:cxn>
                </a:cxnLst>
                <a:rect l="0" t="0" r="r" b="b"/>
                <a:pathLst>
                  <a:path w="23" h="1822">
                    <a:moveTo>
                      <a:pt x="23" y="1809"/>
                    </a:moveTo>
                    <a:lnTo>
                      <a:pt x="0" y="1822"/>
                    </a:lnTo>
                    <a:lnTo>
                      <a:pt x="0" y="14"/>
                    </a:lnTo>
                    <a:lnTo>
                      <a:pt x="1" y="9"/>
                    </a:lnTo>
                    <a:lnTo>
                      <a:pt x="3" y="5"/>
                    </a:lnTo>
                    <a:lnTo>
                      <a:pt x="7" y="2"/>
                    </a:lnTo>
                    <a:lnTo>
                      <a:pt x="11" y="0"/>
                    </a:lnTo>
                    <a:lnTo>
                      <a:pt x="23" y="28"/>
                    </a:lnTo>
                    <a:lnTo>
                      <a:pt x="23" y="1809"/>
                    </a:lnTo>
                    <a:close/>
                  </a:path>
                </a:pathLst>
              </a:custGeom>
              <a:noFill/>
              <a:ln w="9525">
                <a:noFill/>
                <a:round/>
                <a:headEnd/>
                <a:tailEnd/>
              </a:ln>
            </p:spPr>
            <p:txBody>
              <a:bodyPr/>
              <a:lstStyle/>
              <a:p>
                <a:endParaRPr lang="en-US"/>
              </a:p>
            </p:txBody>
          </p:sp>
          <p:sp>
            <p:nvSpPr>
              <p:cNvPr id="203" name="Freeform 380"/>
              <p:cNvSpPr>
                <a:spLocks/>
              </p:cNvSpPr>
              <p:nvPr/>
            </p:nvSpPr>
            <p:spPr bwMode="auto">
              <a:xfrm>
                <a:off x="673" y="242"/>
                <a:ext cx="138" cy="6"/>
              </a:xfrm>
              <a:custGeom>
                <a:avLst/>
                <a:gdLst/>
                <a:ahLst/>
                <a:cxnLst>
                  <a:cxn ang="0">
                    <a:pos x="12" y="28"/>
                  </a:cxn>
                  <a:cxn ang="0">
                    <a:pos x="0" y="0"/>
                  </a:cxn>
                  <a:cxn ang="0">
                    <a:pos x="541" y="0"/>
                  </a:cxn>
                  <a:cxn ang="0">
                    <a:pos x="545" y="2"/>
                  </a:cxn>
                  <a:cxn ang="0">
                    <a:pos x="549" y="5"/>
                  </a:cxn>
                  <a:cxn ang="0">
                    <a:pos x="551" y="9"/>
                  </a:cxn>
                  <a:cxn ang="0">
                    <a:pos x="552" y="14"/>
                  </a:cxn>
                  <a:cxn ang="0">
                    <a:pos x="530" y="28"/>
                  </a:cxn>
                  <a:cxn ang="0">
                    <a:pos x="12" y="28"/>
                  </a:cxn>
                </a:cxnLst>
                <a:rect l="0" t="0" r="r" b="b"/>
                <a:pathLst>
                  <a:path w="552" h="28">
                    <a:moveTo>
                      <a:pt x="12" y="28"/>
                    </a:moveTo>
                    <a:lnTo>
                      <a:pt x="0" y="0"/>
                    </a:lnTo>
                    <a:lnTo>
                      <a:pt x="541" y="0"/>
                    </a:lnTo>
                    <a:lnTo>
                      <a:pt x="545" y="2"/>
                    </a:lnTo>
                    <a:lnTo>
                      <a:pt x="549" y="5"/>
                    </a:lnTo>
                    <a:lnTo>
                      <a:pt x="551" y="9"/>
                    </a:lnTo>
                    <a:lnTo>
                      <a:pt x="552" y="14"/>
                    </a:lnTo>
                    <a:lnTo>
                      <a:pt x="530" y="28"/>
                    </a:lnTo>
                    <a:lnTo>
                      <a:pt x="12" y="28"/>
                    </a:lnTo>
                    <a:close/>
                  </a:path>
                </a:pathLst>
              </a:custGeom>
              <a:noFill/>
              <a:ln w="9525">
                <a:noFill/>
                <a:round/>
                <a:headEnd/>
                <a:tailEnd/>
              </a:ln>
            </p:spPr>
            <p:txBody>
              <a:bodyPr/>
              <a:lstStyle/>
              <a:p>
                <a:endParaRPr lang="en-US"/>
              </a:p>
            </p:txBody>
          </p:sp>
          <p:sp>
            <p:nvSpPr>
              <p:cNvPr id="204" name="Freeform 381"/>
              <p:cNvSpPr>
                <a:spLocks/>
              </p:cNvSpPr>
              <p:nvPr/>
            </p:nvSpPr>
            <p:spPr bwMode="auto">
              <a:xfrm>
                <a:off x="805" y="245"/>
                <a:ext cx="6" cy="232"/>
              </a:xfrm>
              <a:custGeom>
                <a:avLst/>
                <a:gdLst/>
                <a:ahLst/>
                <a:cxnLst>
                  <a:cxn ang="0">
                    <a:pos x="0" y="14"/>
                  </a:cxn>
                  <a:cxn ang="0">
                    <a:pos x="22" y="0"/>
                  </a:cxn>
                  <a:cxn ang="0">
                    <a:pos x="22" y="1129"/>
                  </a:cxn>
                  <a:cxn ang="0">
                    <a:pos x="11" y="1157"/>
                  </a:cxn>
                  <a:cxn ang="0">
                    <a:pos x="7" y="1155"/>
                  </a:cxn>
                  <a:cxn ang="0">
                    <a:pos x="4" y="1153"/>
                  </a:cxn>
                  <a:cxn ang="0">
                    <a:pos x="1" y="1148"/>
                  </a:cxn>
                  <a:cxn ang="0">
                    <a:pos x="0" y="1143"/>
                  </a:cxn>
                  <a:cxn ang="0">
                    <a:pos x="0" y="14"/>
                  </a:cxn>
                </a:cxnLst>
                <a:rect l="0" t="0" r="r" b="b"/>
                <a:pathLst>
                  <a:path w="22" h="1157">
                    <a:moveTo>
                      <a:pt x="0" y="14"/>
                    </a:moveTo>
                    <a:lnTo>
                      <a:pt x="22" y="0"/>
                    </a:lnTo>
                    <a:lnTo>
                      <a:pt x="22" y="1129"/>
                    </a:lnTo>
                    <a:lnTo>
                      <a:pt x="11" y="1157"/>
                    </a:lnTo>
                    <a:lnTo>
                      <a:pt x="7" y="1155"/>
                    </a:lnTo>
                    <a:lnTo>
                      <a:pt x="4" y="1153"/>
                    </a:lnTo>
                    <a:lnTo>
                      <a:pt x="1" y="1148"/>
                    </a:lnTo>
                    <a:lnTo>
                      <a:pt x="0" y="1143"/>
                    </a:lnTo>
                    <a:lnTo>
                      <a:pt x="0" y="14"/>
                    </a:lnTo>
                    <a:close/>
                  </a:path>
                </a:pathLst>
              </a:custGeom>
              <a:noFill/>
              <a:ln w="9525">
                <a:noFill/>
                <a:round/>
                <a:headEnd/>
                <a:tailEnd/>
              </a:ln>
            </p:spPr>
            <p:txBody>
              <a:bodyPr/>
              <a:lstStyle/>
              <a:p>
                <a:endParaRPr lang="en-US"/>
              </a:p>
            </p:txBody>
          </p:sp>
          <p:sp>
            <p:nvSpPr>
              <p:cNvPr id="205" name="Freeform 382"/>
              <p:cNvSpPr>
                <a:spLocks/>
              </p:cNvSpPr>
              <p:nvPr/>
            </p:nvSpPr>
            <p:spPr bwMode="auto">
              <a:xfrm>
                <a:off x="808" y="471"/>
                <a:ext cx="218" cy="6"/>
              </a:xfrm>
              <a:custGeom>
                <a:avLst/>
                <a:gdLst/>
                <a:ahLst/>
                <a:cxnLst>
                  <a:cxn ang="0">
                    <a:pos x="0" y="28"/>
                  </a:cxn>
                  <a:cxn ang="0">
                    <a:pos x="11" y="0"/>
                  </a:cxn>
                  <a:cxn ang="0">
                    <a:pos x="860" y="0"/>
                  </a:cxn>
                  <a:cxn ang="0">
                    <a:pos x="865" y="2"/>
                  </a:cxn>
                  <a:cxn ang="0">
                    <a:pos x="868" y="4"/>
                  </a:cxn>
                  <a:cxn ang="0">
                    <a:pos x="870" y="9"/>
                  </a:cxn>
                  <a:cxn ang="0">
                    <a:pos x="871" y="14"/>
                  </a:cxn>
                  <a:cxn ang="0">
                    <a:pos x="850" y="28"/>
                  </a:cxn>
                  <a:cxn ang="0">
                    <a:pos x="0" y="28"/>
                  </a:cxn>
                </a:cxnLst>
                <a:rect l="0" t="0" r="r" b="b"/>
                <a:pathLst>
                  <a:path w="871" h="28">
                    <a:moveTo>
                      <a:pt x="0" y="28"/>
                    </a:moveTo>
                    <a:lnTo>
                      <a:pt x="11" y="0"/>
                    </a:lnTo>
                    <a:lnTo>
                      <a:pt x="860" y="0"/>
                    </a:lnTo>
                    <a:lnTo>
                      <a:pt x="865" y="2"/>
                    </a:lnTo>
                    <a:lnTo>
                      <a:pt x="868" y="4"/>
                    </a:lnTo>
                    <a:lnTo>
                      <a:pt x="870" y="9"/>
                    </a:lnTo>
                    <a:lnTo>
                      <a:pt x="871" y="14"/>
                    </a:lnTo>
                    <a:lnTo>
                      <a:pt x="850" y="28"/>
                    </a:lnTo>
                    <a:lnTo>
                      <a:pt x="0" y="28"/>
                    </a:lnTo>
                    <a:close/>
                  </a:path>
                </a:pathLst>
              </a:custGeom>
              <a:noFill/>
              <a:ln w="9525">
                <a:noFill/>
                <a:round/>
                <a:headEnd/>
                <a:tailEnd/>
              </a:ln>
            </p:spPr>
            <p:txBody>
              <a:bodyPr/>
              <a:lstStyle/>
              <a:p>
                <a:endParaRPr lang="en-US"/>
              </a:p>
            </p:txBody>
          </p:sp>
          <p:sp>
            <p:nvSpPr>
              <p:cNvPr id="206" name="Freeform 383"/>
              <p:cNvSpPr>
                <a:spLocks/>
              </p:cNvSpPr>
              <p:nvPr/>
            </p:nvSpPr>
            <p:spPr bwMode="auto">
              <a:xfrm>
                <a:off x="1020" y="474"/>
                <a:ext cx="6" cy="136"/>
              </a:xfrm>
              <a:custGeom>
                <a:avLst/>
                <a:gdLst/>
                <a:ahLst/>
                <a:cxnLst>
                  <a:cxn ang="0">
                    <a:pos x="2" y="14"/>
                  </a:cxn>
                  <a:cxn ang="0">
                    <a:pos x="23" y="0"/>
                  </a:cxn>
                  <a:cxn ang="0">
                    <a:pos x="21" y="665"/>
                  </a:cxn>
                  <a:cxn ang="0">
                    <a:pos x="20" y="671"/>
                  </a:cxn>
                  <a:cxn ang="0">
                    <a:pos x="18" y="675"/>
                  </a:cxn>
                  <a:cxn ang="0">
                    <a:pos x="15" y="677"/>
                  </a:cxn>
                  <a:cxn ang="0">
                    <a:pos x="11" y="679"/>
                  </a:cxn>
                  <a:cxn ang="0">
                    <a:pos x="0" y="652"/>
                  </a:cxn>
                  <a:cxn ang="0">
                    <a:pos x="2" y="14"/>
                  </a:cxn>
                </a:cxnLst>
                <a:rect l="0" t="0" r="r" b="b"/>
                <a:pathLst>
                  <a:path w="23" h="679">
                    <a:moveTo>
                      <a:pt x="2" y="14"/>
                    </a:moveTo>
                    <a:lnTo>
                      <a:pt x="23" y="0"/>
                    </a:lnTo>
                    <a:lnTo>
                      <a:pt x="21" y="665"/>
                    </a:lnTo>
                    <a:lnTo>
                      <a:pt x="20" y="671"/>
                    </a:lnTo>
                    <a:lnTo>
                      <a:pt x="18" y="675"/>
                    </a:lnTo>
                    <a:lnTo>
                      <a:pt x="15" y="677"/>
                    </a:lnTo>
                    <a:lnTo>
                      <a:pt x="11" y="679"/>
                    </a:lnTo>
                    <a:lnTo>
                      <a:pt x="0" y="652"/>
                    </a:lnTo>
                    <a:lnTo>
                      <a:pt x="2" y="14"/>
                    </a:lnTo>
                    <a:close/>
                  </a:path>
                </a:pathLst>
              </a:custGeom>
              <a:noFill/>
              <a:ln w="9525">
                <a:noFill/>
                <a:round/>
                <a:headEnd/>
                <a:tailEnd/>
              </a:ln>
            </p:spPr>
            <p:txBody>
              <a:bodyPr/>
              <a:lstStyle/>
              <a:p>
                <a:endParaRPr lang="en-US"/>
              </a:p>
            </p:txBody>
          </p:sp>
          <p:sp>
            <p:nvSpPr>
              <p:cNvPr id="207" name="Freeform 384"/>
              <p:cNvSpPr>
                <a:spLocks/>
              </p:cNvSpPr>
              <p:nvPr/>
            </p:nvSpPr>
            <p:spPr bwMode="auto">
              <a:xfrm>
                <a:off x="670" y="604"/>
                <a:ext cx="353" cy="6"/>
              </a:xfrm>
              <a:custGeom>
                <a:avLst/>
                <a:gdLst/>
                <a:ahLst/>
                <a:cxnLst>
                  <a:cxn ang="0">
                    <a:pos x="1400" y="0"/>
                  </a:cxn>
                  <a:cxn ang="0">
                    <a:pos x="1411" y="27"/>
                  </a:cxn>
                  <a:cxn ang="0">
                    <a:pos x="11" y="27"/>
                  </a:cxn>
                  <a:cxn ang="0">
                    <a:pos x="7" y="25"/>
                  </a:cxn>
                  <a:cxn ang="0">
                    <a:pos x="3" y="23"/>
                  </a:cxn>
                  <a:cxn ang="0">
                    <a:pos x="1" y="19"/>
                  </a:cxn>
                  <a:cxn ang="0">
                    <a:pos x="0" y="13"/>
                  </a:cxn>
                  <a:cxn ang="0">
                    <a:pos x="23" y="0"/>
                  </a:cxn>
                  <a:cxn ang="0">
                    <a:pos x="1400" y="0"/>
                  </a:cxn>
                </a:cxnLst>
                <a:rect l="0" t="0" r="r" b="b"/>
                <a:pathLst>
                  <a:path w="1411" h="27">
                    <a:moveTo>
                      <a:pt x="1400" y="0"/>
                    </a:moveTo>
                    <a:lnTo>
                      <a:pt x="1411" y="27"/>
                    </a:lnTo>
                    <a:lnTo>
                      <a:pt x="11" y="27"/>
                    </a:lnTo>
                    <a:lnTo>
                      <a:pt x="7" y="25"/>
                    </a:lnTo>
                    <a:lnTo>
                      <a:pt x="3" y="23"/>
                    </a:lnTo>
                    <a:lnTo>
                      <a:pt x="1" y="19"/>
                    </a:lnTo>
                    <a:lnTo>
                      <a:pt x="0" y="13"/>
                    </a:lnTo>
                    <a:lnTo>
                      <a:pt x="23" y="0"/>
                    </a:lnTo>
                    <a:lnTo>
                      <a:pt x="1400" y="0"/>
                    </a:lnTo>
                    <a:close/>
                  </a:path>
                </a:pathLst>
              </a:custGeom>
              <a:noFill/>
              <a:ln w="9525">
                <a:noFill/>
                <a:round/>
                <a:headEnd/>
                <a:tailEnd/>
              </a:ln>
            </p:spPr>
            <p:txBody>
              <a:bodyPr/>
              <a:lstStyle/>
              <a:p>
                <a:endParaRPr lang="en-US"/>
              </a:p>
            </p:txBody>
          </p:sp>
          <p:sp>
            <p:nvSpPr>
              <p:cNvPr id="208" name="Freeform 385"/>
              <p:cNvSpPr>
                <a:spLocks/>
              </p:cNvSpPr>
              <p:nvPr/>
            </p:nvSpPr>
            <p:spPr bwMode="auto">
              <a:xfrm>
                <a:off x="672" y="666"/>
                <a:ext cx="354" cy="360"/>
              </a:xfrm>
              <a:custGeom>
                <a:avLst/>
                <a:gdLst/>
                <a:ahLst/>
                <a:cxnLst>
                  <a:cxn ang="0">
                    <a:pos x="1417" y="3"/>
                  </a:cxn>
                  <a:cxn ang="0">
                    <a:pos x="0" y="0"/>
                  </a:cxn>
                  <a:cxn ang="0">
                    <a:pos x="0" y="1800"/>
                  </a:cxn>
                  <a:cxn ang="0">
                    <a:pos x="545" y="1800"/>
                  </a:cxn>
                  <a:cxn ang="0">
                    <a:pos x="545" y="658"/>
                  </a:cxn>
                  <a:cxn ang="0">
                    <a:pos x="1417" y="655"/>
                  </a:cxn>
                  <a:cxn ang="0">
                    <a:pos x="1417" y="3"/>
                  </a:cxn>
                </a:cxnLst>
                <a:rect l="0" t="0" r="r" b="b"/>
                <a:pathLst>
                  <a:path w="1417" h="1800">
                    <a:moveTo>
                      <a:pt x="1417" y="3"/>
                    </a:moveTo>
                    <a:lnTo>
                      <a:pt x="0" y="0"/>
                    </a:lnTo>
                    <a:lnTo>
                      <a:pt x="0" y="1800"/>
                    </a:lnTo>
                    <a:lnTo>
                      <a:pt x="545" y="1800"/>
                    </a:lnTo>
                    <a:lnTo>
                      <a:pt x="545" y="658"/>
                    </a:lnTo>
                    <a:lnTo>
                      <a:pt x="1417" y="655"/>
                    </a:lnTo>
                    <a:lnTo>
                      <a:pt x="1417" y="3"/>
                    </a:lnTo>
                    <a:close/>
                  </a:path>
                </a:pathLst>
              </a:custGeom>
              <a:solidFill>
                <a:srgbClr val="A7E3F7"/>
              </a:solidFill>
              <a:ln w="9525">
                <a:noFill/>
                <a:round/>
                <a:headEnd/>
                <a:tailEnd/>
              </a:ln>
            </p:spPr>
            <p:txBody>
              <a:bodyPr/>
              <a:lstStyle/>
              <a:p>
                <a:endParaRPr lang="en-US"/>
              </a:p>
            </p:txBody>
          </p:sp>
          <p:sp>
            <p:nvSpPr>
              <p:cNvPr id="209" name="Freeform 386"/>
              <p:cNvSpPr>
                <a:spLocks/>
              </p:cNvSpPr>
              <p:nvPr/>
            </p:nvSpPr>
            <p:spPr bwMode="auto">
              <a:xfrm>
                <a:off x="669" y="666"/>
                <a:ext cx="5" cy="363"/>
              </a:xfrm>
              <a:custGeom>
                <a:avLst/>
                <a:gdLst/>
                <a:ahLst/>
                <a:cxnLst>
                  <a:cxn ang="0">
                    <a:pos x="0" y="0"/>
                  </a:cxn>
                  <a:cxn ang="0">
                    <a:pos x="21" y="12"/>
                  </a:cxn>
                  <a:cxn ang="0">
                    <a:pos x="21" y="1788"/>
                  </a:cxn>
                  <a:cxn ang="0">
                    <a:pos x="10" y="1814"/>
                  </a:cxn>
                  <a:cxn ang="0">
                    <a:pos x="6" y="1812"/>
                  </a:cxn>
                  <a:cxn ang="0">
                    <a:pos x="3" y="1810"/>
                  </a:cxn>
                  <a:cxn ang="0">
                    <a:pos x="0" y="1806"/>
                  </a:cxn>
                  <a:cxn ang="0">
                    <a:pos x="0" y="1800"/>
                  </a:cxn>
                  <a:cxn ang="0">
                    <a:pos x="0" y="0"/>
                  </a:cxn>
                </a:cxnLst>
                <a:rect l="0" t="0" r="r" b="b"/>
                <a:pathLst>
                  <a:path w="21" h="1814">
                    <a:moveTo>
                      <a:pt x="0" y="0"/>
                    </a:moveTo>
                    <a:lnTo>
                      <a:pt x="21" y="12"/>
                    </a:lnTo>
                    <a:lnTo>
                      <a:pt x="21" y="1788"/>
                    </a:lnTo>
                    <a:lnTo>
                      <a:pt x="10" y="1814"/>
                    </a:lnTo>
                    <a:lnTo>
                      <a:pt x="6" y="1812"/>
                    </a:lnTo>
                    <a:lnTo>
                      <a:pt x="3" y="1810"/>
                    </a:lnTo>
                    <a:lnTo>
                      <a:pt x="0" y="1806"/>
                    </a:lnTo>
                    <a:lnTo>
                      <a:pt x="0" y="1800"/>
                    </a:lnTo>
                    <a:lnTo>
                      <a:pt x="0" y="0"/>
                    </a:lnTo>
                    <a:close/>
                  </a:path>
                </a:pathLst>
              </a:custGeom>
              <a:noFill/>
              <a:ln w="9525">
                <a:noFill/>
                <a:round/>
                <a:headEnd/>
                <a:tailEnd/>
              </a:ln>
            </p:spPr>
            <p:txBody>
              <a:bodyPr/>
              <a:lstStyle/>
              <a:p>
                <a:endParaRPr lang="en-US"/>
              </a:p>
            </p:txBody>
          </p:sp>
          <p:sp>
            <p:nvSpPr>
              <p:cNvPr id="210" name="Freeform 387"/>
              <p:cNvSpPr>
                <a:spLocks/>
              </p:cNvSpPr>
              <p:nvPr/>
            </p:nvSpPr>
            <p:spPr bwMode="auto">
              <a:xfrm>
                <a:off x="672" y="1023"/>
                <a:ext cx="139" cy="6"/>
              </a:xfrm>
              <a:custGeom>
                <a:avLst/>
                <a:gdLst/>
                <a:ahLst/>
                <a:cxnLst>
                  <a:cxn ang="0">
                    <a:pos x="0" y="26"/>
                  </a:cxn>
                  <a:cxn ang="0">
                    <a:pos x="11" y="0"/>
                  </a:cxn>
                  <a:cxn ang="0">
                    <a:pos x="534" y="0"/>
                  </a:cxn>
                  <a:cxn ang="0">
                    <a:pos x="556" y="12"/>
                  </a:cxn>
                  <a:cxn ang="0">
                    <a:pos x="555" y="18"/>
                  </a:cxn>
                  <a:cxn ang="0">
                    <a:pos x="553" y="22"/>
                  </a:cxn>
                  <a:cxn ang="0">
                    <a:pos x="549" y="24"/>
                  </a:cxn>
                  <a:cxn ang="0">
                    <a:pos x="545" y="26"/>
                  </a:cxn>
                  <a:cxn ang="0">
                    <a:pos x="0" y="26"/>
                  </a:cxn>
                </a:cxnLst>
                <a:rect l="0" t="0" r="r" b="b"/>
                <a:pathLst>
                  <a:path w="556" h="26">
                    <a:moveTo>
                      <a:pt x="0" y="26"/>
                    </a:moveTo>
                    <a:lnTo>
                      <a:pt x="11" y="0"/>
                    </a:lnTo>
                    <a:lnTo>
                      <a:pt x="534" y="0"/>
                    </a:lnTo>
                    <a:lnTo>
                      <a:pt x="556" y="12"/>
                    </a:lnTo>
                    <a:lnTo>
                      <a:pt x="555" y="18"/>
                    </a:lnTo>
                    <a:lnTo>
                      <a:pt x="553" y="22"/>
                    </a:lnTo>
                    <a:lnTo>
                      <a:pt x="549" y="24"/>
                    </a:lnTo>
                    <a:lnTo>
                      <a:pt x="545" y="26"/>
                    </a:lnTo>
                    <a:lnTo>
                      <a:pt x="0" y="26"/>
                    </a:lnTo>
                    <a:close/>
                  </a:path>
                </a:pathLst>
              </a:custGeom>
              <a:noFill/>
              <a:ln w="9525">
                <a:noFill/>
                <a:round/>
                <a:headEnd/>
                <a:tailEnd/>
              </a:ln>
            </p:spPr>
            <p:txBody>
              <a:bodyPr/>
              <a:lstStyle/>
              <a:p>
                <a:endParaRPr lang="en-US"/>
              </a:p>
            </p:txBody>
          </p:sp>
          <p:sp>
            <p:nvSpPr>
              <p:cNvPr id="211" name="Freeform 388"/>
              <p:cNvSpPr>
                <a:spLocks/>
              </p:cNvSpPr>
              <p:nvPr/>
            </p:nvSpPr>
            <p:spPr bwMode="auto">
              <a:xfrm>
                <a:off x="805" y="795"/>
                <a:ext cx="6" cy="231"/>
              </a:xfrm>
              <a:custGeom>
                <a:avLst/>
                <a:gdLst/>
                <a:ahLst/>
                <a:cxnLst>
                  <a:cxn ang="0">
                    <a:pos x="22" y="1155"/>
                  </a:cxn>
                  <a:cxn ang="0">
                    <a:pos x="0" y="1143"/>
                  </a:cxn>
                  <a:cxn ang="0">
                    <a:pos x="0" y="13"/>
                  </a:cxn>
                  <a:cxn ang="0">
                    <a:pos x="1" y="7"/>
                  </a:cxn>
                  <a:cxn ang="0">
                    <a:pos x="4" y="3"/>
                  </a:cxn>
                  <a:cxn ang="0">
                    <a:pos x="7" y="1"/>
                  </a:cxn>
                  <a:cxn ang="0">
                    <a:pos x="11" y="0"/>
                  </a:cxn>
                  <a:cxn ang="0">
                    <a:pos x="22" y="26"/>
                  </a:cxn>
                  <a:cxn ang="0">
                    <a:pos x="22" y="1155"/>
                  </a:cxn>
                </a:cxnLst>
                <a:rect l="0" t="0" r="r" b="b"/>
                <a:pathLst>
                  <a:path w="22" h="1155">
                    <a:moveTo>
                      <a:pt x="22" y="1155"/>
                    </a:moveTo>
                    <a:lnTo>
                      <a:pt x="0" y="1143"/>
                    </a:lnTo>
                    <a:lnTo>
                      <a:pt x="0" y="13"/>
                    </a:lnTo>
                    <a:lnTo>
                      <a:pt x="1" y="7"/>
                    </a:lnTo>
                    <a:lnTo>
                      <a:pt x="4" y="3"/>
                    </a:lnTo>
                    <a:lnTo>
                      <a:pt x="7" y="1"/>
                    </a:lnTo>
                    <a:lnTo>
                      <a:pt x="11" y="0"/>
                    </a:lnTo>
                    <a:lnTo>
                      <a:pt x="22" y="26"/>
                    </a:lnTo>
                    <a:lnTo>
                      <a:pt x="22" y="1155"/>
                    </a:lnTo>
                    <a:close/>
                  </a:path>
                </a:pathLst>
              </a:custGeom>
              <a:noFill/>
              <a:ln w="9525">
                <a:noFill/>
                <a:round/>
                <a:headEnd/>
                <a:tailEnd/>
              </a:ln>
            </p:spPr>
            <p:txBody>
              <a:bodyPr/>
              <a:lstStyle/>
              <a:p>
                <a:endParaRPr lang="en-US"/>
              </a:p>
            </p:txBody>
          </p:sp>
          <p:sp>
            <p:nvSpPr>
              <p:cNvPr id="212" name="Freeform 389"/>
              <p:cNvSpPr>
                <a:spLocks/>
              </p:cNvSpPr>
              <p:nvPr/>
            </p:nvSpPr>
            <p:spPr bwMode="auto">
              <a:xfrm>
                <a:off x="808" y="794"/>
                <a:ext cx="221" cy="6"/>
              </a:xfrm>
              <a:custGeom>
                <a:avLst/>
                <a:gdLst/>
                <a:ahLst/>
                <a:cxnLst>
                  <a:cxn ang="0">
                    <a:pos x="11" y="29"/>
                  </a:cxn>
                  <a:cxn ang="0">
                    <a:pos x="0" y="3"/>
                  </a:cxn>
                  <a:cxn ang="0">
                    <a:pos x="861" y="0"/>
                  </a:cxn>
                  <a:cxn ang="0">
                    <a:pos x="883" y="13"/>
                  </a:cxn>
                  <a:cxn ang="0">
                    <a:pos x="882" y="18"/>
                  </a:cxn>
                  <a:cxn ang="0">
                    <a:pos x="880" y="23"/>
                  </a:cxn>
                  <a:cxn ang="0">
                    <a:pos x="876" y="25"/>
                  </a:cxn>
                  <a:cxn ang="0">
                    <a:pos x="872" y="26"/>
                  </a:cxn>
                  <a:cxn ang="0">
                    <a:pos x="11" y="29"/>
                  </a:cxn>
                </a:cxnLst>
                <a:rect l="0" t="0" r="r" b="b"/>
                <a:pathLst>
                  <a:path w="883" h="29">
                    <a:moveTo>
                      <a:pt x="11" y="29"/>
                    </a:moveTo>
                    <a:lnTo>
                      <a:pt x="0" y="3"/>
                    </a:lnTo>
                    <a:lnTo>
                      <a:pt x="861" y="0"/>
                    </a:lnTo>
                    <a:lnTo>
                      <a:pt x="883" y="13"/>
                    </a:lnTo>
                    <a:lnTo>
                      <a:pt x="882" y="18"/>
                    </a:lnTo>
                    <a:lnTo>
                      <a:pt x="880" y="23"/>
                    </a:lnTo>
                    <a:lnTo>
                      <a:pt x="876" y="25"/>
                    </a:lnTo>
                    <a:lnTo>
                      <a:pt x="872" y="26"/>
                    </a:lnTo>
                    <a:lnTo>
                      <a:pt x="11" y="29"/>
                    </a:lnTo>
                    <a:close/>
                  </a:path>
                </a:pathLst>
              </a:custGeom>
              <a:noFill/>
              <a:ln w="9525">
                <a:noFill/>
                <a:round/>
                <a:headEnd/>
                <a:tailEnd/>
              </a:ln>
            </p:spPr>
            <p:txBody>
              <a:bodyPr/>
              <a:lstStyle/>
              <a:p>
                <a:endParaRPr lang="en-US"/>
              </a:p>
            </p:txBody>
          </p:sp>
          <p:sp>
            <p:nvSpPr>
              <p:cNvPr id="213" name="Freeform 390"/>
              <p:cNvSpPr>
                <a:spLocks/>
              </p:cNvSpPr>
              <p:nvPr/>
            </p:nvSpPr>
            <p:spPr bwMode="auto">
              <a:xfrm>
                <a:off x="1023" y="664"/>
                <a:ext cx="6" cy="133"/>
              </a:xfrm>
              <a:custGeom>
                <a:avLst/>
                <a:gdLst/>
                <a:ahLst/>
                <a:cxnLst>
                  <a:cxn ang="0">
                    <a:pos x="22" y="664"/>
                  </a:cxn>
                  <a:cxn ang="0">
                    <a:pos x="0" y="651"/>
                  </a:cxn>
                  <a:cxn ang="0">
                    <a:pos x="0" y="26"/>
                  </a:cxn>
                  <a:cxn ang="0">
                    <a:pos x="11" y="0"/>
                  </a:cxn>
                  <a:cxn ang="0">
                    <a:pos x="15" y="1"/>
                  </a:cxn>
                  <a:cxn ang="0">
                    <a:pos x="19" y="4"/>
                  </a:cxn>
                  <a:cxn ang="0">
                    <a:pos x="21" y="7"/>
                  </a:cxn>
                  <a:cxn ang="0">
                    <a:pos x="22" y="12"/>
                  </a:cxn>
                  <a:cxn ang="0">
                    <a:pos x="22" y="664"/>
                  </a:cxn>
                </a:cxnLst>
                <a:rect l="0" t="0" r="r" b="b"/>
                <a:pathLst>
                  <a:path w="22" h="664">
                    <a:moveTo>
                      <a:pt x="22" y="664"/>
                    </a:moveTo>
                    <a:lnTo>
                      <a:pt x="0" y="651"/>
                    </a:lnTo>
                    <a:lnTo>
                      <a:pt x="0" y="26"/>
                    </a:lnTo>
                    <a:lnTo>
                      <a:pt x="11" y="0"/>
                    </a:lnTo>
                    <a:lnTo>
                      <a:pt x="15" y="1"/>
                    </a:lnTo>
                    <a:lnTo>
                      <a:pt x="19" y="4"/>
                    </a:lnTo>
                    <a:lnTo>
                      <a:pt x="21" y="7"/>
                    </a:lnTo>
                    <a:lnTo>
                      <a:pt x="22" y="12"/>
                    </a:lnTo>
                    <a:lnTo>
                      <a:pt x="22" y="664"/>
                    </a:lnTo>
                    <a:close/>
                  </a:path>
                </a:pathLst>
              </a:custGeom>
              <a:noFill/>
              <a:ln w="9525">
                <a:noFill/>
                <a:round/>
                <a:headEnd/>
                <a:tailEnd/>
              </a:ln>
            </p:spPr>
            <p:txBody>
              <a:bodyPr/>
              <a:lstStyle/>
              <a:p>
                <a:endParaRPr lang="en-US"/>
              </a:p>
            </p:txBody>
          </p:sp>
          <p:sp>
            <p:nvSpPr>
              <p:cNvPr id="214" name="Freeform 391"/>
              <p:cNvSpPr>
                <a:spLocks/>
              </p:cNvSpPr>
              <p:nvPr/>
            </p:nvSpPr>
            <p:spPr bwMode="auto">
              <a:xfrm>
                <a:off x="669" y="663"/>
                <a:ext cx="357" cy="6"/>
              </a:xfrm>
              <a:custGeom>
                <a:avLst/>
                <a:gdLst/>
                <a:ahLst/>
                <a:cxnLst>
                  <a:cxn ang="0">
                    <a:pos x="1427" y="5"/>
                  </a:cxn>
                  <a:cxn ang="0">
                    <a:pos x="1416" y="31"/>
                  </a:cxn>
                  <a:cxn ang="0">
                    <a:pos x="21" y="26"/>
                  </a:cxn>
                  <a:cxn ang="0">
                    <a:pos x="0" y="14"/>
                  </a:cxn>
                  <a:cxn ang="0">
                    <a:pos x="0" y="9"/>
                  </a:cxn>
                  <a:cxn ang="0">
                    <a:pos x="3" y="4"/>
                  </a:cxn>
                  <a:cxn ang="0">
                    <a:pos x="6" y="1"/>
                  </a:cxn>
                  <a:cxn ang="0">
                    <a:pos x="10" y="0"/>
                  </a:cxn>
                  <a:cxn ang="0">
                    <a:pos x="1427" y="5"/>
                  </a:cxn>
                </a:cxnLst>
                <a:rect l="0" t="0" r="r" b="b"/>
                <a:pathLst>
                  <a:path w="1427" h="31">
                    <a:moveTo>
                      <a:pt x="1427" y="5"/>
                    </a:moveTo>
                    <a:lnTo>
                      <a:pt x="1416" y="31"/>
                    </a:lnTo>
                    <a:lnTo>
                      <a:pt x="21" y="26"/>
                    </a:lnTo>
                    <a:lnTo>
                      <a:pt x="0" y="14"/>
                    </a:lnTo>
                    <a:lnTo>
                      <a:pt x="0" y="9"/>
                    </a:lnTo>
                    <a:lnTo>
                      <a:pt x="3" y="4"/>
                    </a:lnTo>
                    <a:lnTo>
                      <a:pt x="6" y="1"/>
                    </a:lnTo>
                    <a:lnTo>
                      <a:pt x="10" y="0"/>
                    </a:lnTo>
                    <a:lnTo>
                      <a:pt x="1427" y="5"/>
                    </a:lnTo>
                    <a:close/>
                  </a:path>
                </a:pathLst>
              </a:custGeom>
              <a:noFill/>
              <a:ln w="9525">
                <a:noFill/>
                <a:round/>
                <a:headEnd/>
                <a:tailEnd/>
              </a:ln>
            </p:spPr>
            <p:txBody>
              <a:bodyPr/>
              <a:lstStyle/>
              <a:p>
                <a:endParaRPr lang="en-US"/>
              </a:p>
            </p:txBody>
          </p:sp>
          <p:sp>
            <p:nvSpPr>
              <p:cNvPr id="215" name="Freeform 392"/>
              <p:cNvSpPr>
                <a:spLocks/>
              </p:cNvSpPr>
              <p:nvPr/>
            </p:nvSpPr>
            <p:spPr bwMode="auto">
              <a:xfrm>
                <a:off x="256" y="245"/>
                <a:ext cx="355" cy="362"/>
              </a:xfrm>
              <a:custGeom>
                <a:avLst/>
                <a:gdLst/>
                <a:ahLst/>
                <a:cxnLst>
                  <a:cxn ang="0">
                    <a:pos x="2" y="1808"/>
                  </a:cxn>
                  <a:cxn ang="0">
                    <a:pos x="0" y="1143"/>
                  </a:cxn>
                  <a:cxn ang="0">
                    <a:pos x="860" y="1143"/>
                  </a:cxn>
                  <a:cxn ang="0">
                    <a:pos x="860" y="0"/>
                  </a:cxn>
                  <a:cxn ang="0">
                    <a:pos x="1419" y="2"/>
                  </a:cxn>
                  <a:cxn ang="0">
                    <a:pos x="1419" y="1808"/>
                  </a:cxn>
                  <a:cxn ang="0">
                    <a:pos x="2" y="1808"/>
                  </a:cxn>
                </a:cxnLst>
                <a:rect l="0" t="0" r="r" b="b"/>
                <a:pathLst>
                  <a:path w="1419" h="1808">
                    <a:moveTo>
                      <a:pt x="2" y="1808"/>
                    </a:moveTo>
                    <a:lnTo>
                      <a:pt x="0" y="1143"/>
                    </a:lnTo>
                    <a:lnTo>
                      <a:pt x="860" y="1143"/>
                    </a:lnTo>
                    <a:lnTo>
                      <a:pt x="860" y="0"/>
                    </a:lnTo>
                    <a:lnTo>
                      <a:pt x="1419" y="2"/>
                    </a:lnTo>
                    <a:lnTo>
                      <a:pt x="1419" y="1808"/>
                    </a:lnTo>
                    <a:lnTo>
                      <a:pt x="2" y="1808"/>
                    </a:lnTo>
                    <a:close/>
                  </a:path>
                </a:pathLst>
              </a:custGeom>
              <a:solidFill>
                <a:srgbClr val="A7E3F7"/>
              </a:solidFill>
              <a:ln w="9525">
                <a:noFill/>
                <a:round/>
                <a:headEnd/>
                <a:tailEnd/>
              </a:ln>
            </p:spPr>
            <p:txBody>
              <a:bodyPr/>
              <a:lstStyle/>
              <a:p>
                <a:endParaRPr lang="en-US"/>
              </a:p>
            </p:txBody>
          </p:sp>
          <p:sp>
            <p:nvSpPr>
              <p:cNvPr id="216" name="Freeform 393"/>
              <p:cNvSpPr>
                <a:spLocks/>
              </p:cNvSpPr>
              <p:nvPr/>
            </p:nvSpPr>
            <p:spPr bwMode="auto">
              <a:xfrm>
                <a:off x="256" y="471"/>
                <a:ext cx="218" cy="6"/>
              </a:xfrm>
              <a:custGeom>
                <a:avLst/>
                <a:gdLst/>
                <a:ahLst/>
                <a:cxnLst>
                  <a:cxn ang="0">
                    <a:pos x="11" y="28"/>
                  </a:cxn>
                  <a:cxn ang="0">
                    <a:pos x="0" y="0"/>
                  </a:cxn>
                  <a:cxn ang="0">
                    <a:pos x="850" y="0"/>
                  </a:cxn>
                  <a:cxn ang="0">
                    <a:pos x="871" y="14"/>
                  </a:cxn>
                  <a:cxn ang="0">
                    <a:pos x="870" y="19"/>
                  </a:cxn>
                  <a:cxn ang="0">
                    <a:pos x="868" y="24"/>
                  </a:cxn>
                  <a:cxn ang="0">
                    <a:pos x="865" y="26"/>
                  </a:cxn>
                  <a:cxn ang="0">
                    <a:pos x="860" y="28"/>
                  </a:cxn>
                  <a:cxn ang="0">
                    <a:pos x="11" y="28"/>
                  </a:cxn>
                </a:cxnLst>
                <a:rect l="0" t="0" r="r" b="b"/>
                <a:pathLst>
                  <a:path w="871" h="28">
                    <a:moveTo>
                      <a:pt x="11" y="28"/>
                    </a:moveTo>
                    <a:lnTo>
                      <a:pt x="0" y="0"/>
                    </a:lnTo>
                    <a:lnTo>
                      <a:pt x="850" y="0"/>
                    </a:lnTo>
                    <a:lnTo>
                      <a:pt x="871" y="14"/>
                    </a:lnTo>
                    <a:lnTo>
                      <a:pt x="870" y="19"/>
                    </a:lnTo>
                    <a:lnTo>
                      <a:pt x="868" y="24"/>
                    </a:lnTo>
                    <a:lnTo>
                      <a:pt x="865" y="26"/>
                    </a:lnTo>
                    <a:lnTo>
                      <a:pt x="860" y="28"/>
                    </a:lnTo>
                    <a:lnTo>
                      <a:pt x="11" y="28"/>
                    </a:lnTo>
                    <a:close/>
                  </a:path>
                </a:pathLst>
              </a:custGeom>
              <a:noFill/>
              <a:ln w="9525">
                <a:noFill/>
                <a:round/>
                <a:headEnd/>
                <a:tailEnd/>
              </a:ln>
            </p:spPr>
            <p:txBody>
              <a:bodyPr/>
              <a:lstStyle/>
              <a:p>
                <a:endParaRPr lang="en-US"/>
              </a:p>
            </p:txBody>
          </p:sp>
          <p:sp>
            <p:nvSpPr>
              <p:cNvPr id="217" name="Freeform 394"/>
              <p:cNvSpPr>
                <a:spLocks/>
              </p:cNvSpPr>
              <p:nvPr/>
            </p:nvSpPr>
            <p:spPr bwMode="auto">
              <a:xfrm>
                <a:off x="469" y="242"/>
                <a:ext cx="5" cy="232"/>
              </a:xfrm>
              <a:custGeom>
                <a:avLst/>
                <a:gdLst/>
                <a:ahLst/>
                <a:cxnLst>
                  <a:cxn ang="0">
                    <a:pos x="21" y="1157"/>
                  </a:cxn>
                  <a:cxn ang="0">
                    <a:pos x="0" y="1143"/>
                  </a:cxn>
                  <a:cxn ang="0">
                    <a:pos x="0" y="14"/>
                  </a:cxn>
                  <a:cxn ang="0">
                    <a:pos x="1" y="9"/>
                  </a:cxn>
                  <a:cxn ang="0">
                    <a:pos x="3" y="5"/>
                  </a:cxn>
                  <a:cxn ang="0">
                    <a:pos x="6" y="2"/>
                  </a:cxn>
                  <a:cxn ang="0">
                    <a:pos x="10" y="0"/>
                  </a:cxn>
                  <a:cxn ang="0">
                    <a:pos x="21" y="28"/>
                  </a:cxn>
                  <a:cxn ang="0">
                    <a:pos x="21" y="1157"/>
                  </a:cxn>
                </a:cxnLst>
                <a:rect l="0" t="0" r="r" b="b"/>
                <a:pathLst>
                  <a:path w="21" h="1157">
                    <a:moveTo>
                      <a:pt x="21" y="1157"/>
                    </a:moveTo>
                    <a:lnTo>
                      <a:pt x="0" y="1143"/>
                    </a:lnTo>
                    <a:lnTo>
                      <a:pt x="0" y="14"/>
                    </a:lnTo>
                    <a:lnTo>
                      <a:pt x="1" y="9"/>
                    </a:lnTo>
                    <a:lnTo>
                      <a:pt x="3" y="5"/>
                    </a:lnTo>
                    <a:lnTo>
                      <a:pt x="6" y="2"/>
                    </a:lnTo>
                    <a:lnTo>
                      <a:pt x="10" y="0"/>
                    </a:lnTo>
                    <a:lnTo>
                      <a:pt x="21" y="28"/>
                    </a:lnTo>
                    <a:lnTo>
                      <a:pt x="21" y="1157"/>
                    </a:lnTo>
                    <a:close/>
                  </a:path>
                </a:pathLst>
              </a:custGeom>
              <a:noFill/>
              <a:ln w="9525">
                <a:noFill/>
                <a:round/>
                <a:headEnd/>
                <a:tailEnd/>
              </a:ln>
            </p:spPr>
            <p:txBody>
              <a:bodyPr/>
              <a:lstStyle/>
              <a:p>
                <a:endParaRPr lang="en-US"/>
              </a:p>
            </p:txBody>
          </p:sp>
          <p:sp>
            <p:nvSpPr>
              <p:cNvPr id="218" name="Freeform 395"/>
              <p:cNvSpPr>
                <a:spLocks/>
              </p:cNvSpPr>
              <p:nvPr/>
            </p:nvSpPr>
            <p:spPr bwMode="auto">
              <a:xfrm>
                <a:off x="472" y="242"/>
                <a:ext cx="142" cy="6"/>
              </a:xfrm>
              <a:custGeom>
                <a:avLst/>
                <a:gdLst/>
                <a:ahLst/>
                <a:cxnLst>
                  <a:cxn ang="0">
                    <a:pos x="11" y="28"/>
                  </a:cxn>
                  <a:cxn ang="0">
                    <a:pos x="0" y="0"/>
                  </a:cxn>
                  <a:cxn ang="0">
                    <a:pos x="559" y="3"/>
                  </a:cxn>
                  <a:cxn ang="0">
                    <a:pos x="563" y="4"/>
                  </a:cxn>
                  <a:cxn ang="0">
                    <a:pos x="566" y="7"/>
                  </a:cxn>
                  <a:cxn ang="0">
                    <a:pos x="569" y="11"/>
                  </a:cxn>
                  <a:cxn ang="0">
                    <a:pos x="569" y="16"/>
                  </a:cxn>
                  <a:cxn ang="0">
                    <a:pos x="548" y="30"/>
                  </a:cxn>
                  <a:cxn ang="0">
                    <a:pos x="11" y="28"/>
                  </a:cxn>
                </a:cxnLst>
                <a:rect l="0" t="0" r="r" b="b"/>
                <a:pathLst>
                  <a:path w="569" h="30">
                    <a:moveTo>
                      <a:pt x="11" y="28"/>
                    </a:moveTo>
                    <a:lnTo>
                      <a:pt x="0" y="0"/>
                    </a:lnTo>
                    <a:lnTo>
                      <a:pt x="559" y="3"/>
                    </a:lnTo>
                    <a:lnTo>
                      <a:pt x="563" y="4"/>
                    </a:lnTo>
                    <a:lnTo>
                      <a:pt x="566" y="7"/>
                    </a:lnTo>
                    <a:lnTo>
                      <a:pt x="569" y="11"/>
                    </a:lnTo>
                    <a:lnTo>
                      <a:pt x="569" y="16"/>
                    </a:lnTo>
                    <a:lnTo>
                      <a:pt x="548" y="30"/>
                    </a:lnTo>
                    <a:lnTo>
                      <a:pt x="11" y="28"/>
                    </a:lnTo>
                    <a:close/>
                  </a:path>
                </a:pathLst>
              </a:custGeom>
              <a:noFill/>
              <a:ln w="9525">
                <a:noFill/>
                <a:round/>
                <a:headEnd/>
                <a:tailEnd/>
              </a:ln>
            </p:spPr>
            <p:txBody>
              <a:bodyPr/>
              <a:lstStyle/>
              <a:p>
                <a:endParaRPr lang="en-US"/>
              </a:p>
            </p:txBody>
          </p:sp>
          <p:sp>
            <p:nvSpPr>
              <p:cNvPr id="219" name="Freeform 396"/>
              <p:cNvSpPr>
                <a:spLocks/>
              </p:cNvSpPr>
              <p:nvPr/>
            </p:nvSpPr>
            <p:spPr bwMode="auto">
              <a:xfrm>
                <a:off x="608" y="246"/>
                <a:ext cx="6" cy="364"/>
              </a:xfrm>
              <a:custGeom>
                <a:avLst/>
                <a:gdLst/>
                <a:ahLst/>
                <a:cxnLst>
                  <a:cxn ang="0">
                    <a:pos x="0" y="14"/>
                  </a:cxn>
                  <a:cxn ang="0">
                    <a:pos x="21" y="0"/>
                  </a:cxn>
                  <a:cxn ang="0">
                    <a:pos x="21" y="1806"/>
                  </a:cxn>
                  <a:cxn ang="0">
                    <a:pos x="21" y="1812"/>
                  </a:cxn>
                  <a:cxn ang="0">
                    <a:pos x="18" y="1816"/>
                  </a:cxn>
                  <a:cxn ang="0">
                    <a:pos x="15" y="1818"/>
                  </a:cxn>
                  <a:cxn ang="0">
                    <a:pos x="11" y="1820"/>
                  </a:cxn>
                  <a:cxn ang="0">
                    <a:pos x="0" y="1793"/>
                  </a:cxn>
                  <a:cxn ang="0">
                    <a:pos x="0" y="14"/>
                  </a:cxn>
                </a:cxnLst>
                <a:rect l="0" t="0" r="r" b="b"/>
                <a:pathLst>
                  <a:path w="21" h="1820">
                    <a:moveTo>
                      <a:pt x="0" y="14"/>
                    </a:moveTo>
                    <a:lnTo>
                      <a:pt x="21" y="0"/>
                    </a:lnTo>
                    <a:lnTo>
                      <a:pt x="21" y="1806"/>
                    </a:lnTo>
                    <a:lnTo>
                      <a:pt x="21" y="1812"/>
                    </a:lnTo>
                    <a:lnTo>
                      <a:pt x="18" y="1816"/>
                    </a:lnTo>
                    <a:lnTo>
                      <a:pt x="15" y="1818"/>
                    </a:lnTo>
                    <a:lnTo>
                      <a:pt x="11" y="1820"/>
                    </a:lnTo>
                    <a:lnTo>
                      <a:pt x="0" y="1793"/>
                    </a:lnTo>
                    <a:lnTo>
                      <a:pt x="0" y="14"/>
                    </a:lnTo>
                    <a:close/>
                  </a:path>
                </a:pathLst>
              </a:custGeom>
              <a:noFill/>
              <a:ln w="9525">
                <a:noFill/>
                <a:round/>
                <a:headEnd/>
                <a:tailEnd/>
              </a:ln>
            </p:spPr>
            <p:txBody>
              <a:bodyPr/>
              <a:lstStyle/>
              <a:p>
                <a:endParaRPr lang="en-US"/>
              </a:p>
            </p:txBody>
          </p:sp>
          <p:sp>
            <p:nvSpPr>
              <p:cNvPr id="220" name="Freeform 397"/>
              <p:cNvSpPr>
                <a:spLocks/>
              </p:cNvSpPr>
              <p:nvPr/>
            </p:nvSpPr>
            <p:spPr bwMode="auto">
              <a:xfrm>
                <a:off x="254" y="604"/>
                <a:ext cx="357" cy="6"/>
              </a:xfrm>
              <a:custGeom>
                <a:avLst/>
                <a:gdLst/>
                <a:ahLst/>
                <a:cxnLst>
                  <a:cxn ang="0">
                    <a:pos x="1417" y="0"/>
                  </a:cxn>
                  <a:cxn ang="0">
                    <a:pos x="1428" y="27"/>
                  </a:cxn>
                  <a:cxn ang="0">
                    <a:pos x="11" y="27"/>
                  </a:cxn>
                  <a:cxn ang="0">
                    <a:pos x="7" y="25"/>
                  </a:cxn>
                  <a:cxn ang="0">
                    <a:pos x="3" y="23"/>
                  </a:cxn>
                  <a:cxn ang="0">
                    <a:pos x="1" y="19"/>
                  </a:cxn>
                  <a:cxn ang="0">
                    <a:pos x="0" y="13"/>
                  </a:cxn>
                  <a:cxn ang="0">
                    <a:pos x="22" y="0"/>
                  </a:cxn>
                  <a:cxn ang="0">
                    <a:pos x="1417" y="0"/>
                  </a:cxn>
                </a:cxnLst>
                <a:rect l="0" t="0" r="r" b="b"/>
                <a:pathLst>
                  <a:path w="1428" h="27">
                    <a:moveTo>
                      <a:pt x="1417" y="0"/>
                    </a:moveTo>
                    <a:lnTo>
                      <a:pt x="1428" y="27"/>
                    </a:lnTo>
                    <a:lnTo>
                      <a:pt x="11" y="27"/>
                    </a:lnTo>
                    <a:lnTo>
                      <a:pt x="7" y="25"/>
                    </a:lnTo>
                    <a:lnTo>
                      <a:pt x="3" y="23"/>
                    </a:lnTo>
                    <a:lnTo>
                      <a:pt x="1" y="19"/>
                    </a:lnTo>
                    <a:lnTo>
                      <a:pt x="0" y="13"/>
                    </a:lnTo>
                    <a:lnTo>
                      <a:pt x="22" y="0"/>
                    </a:lnTo>
                    <a:lnTo>
                      <a:pt x="1417" y="0"/>
                    </a:lnTo>
                    <a:close/>
                  </a:path>
                </a:pathLst>
              </a:custGeom>
              <a:noFill/>
              <a:ln w="9525">
                <a:noFill/>
                <a:round/>
                <a:headEnd/>
                <a:tailEnd/>
              </a:ln>
            </p:spPr>
            <p:txBody>
              <a:bodyPr/>
              <a:lstStyle/>
              <a:p>
                <a:endParaRPr lang="en-US"/>
              </a:p>
            </p:txBody>
          </p:sp>
          <p:sp>
            <p:nvSpPr>
              <p:cNvPr id="221" name="Freeform 398"/>
              <p:cNvSpPr>
                <a:spLocks/>
              </p:cNvSpPr>
              <p:nvPr/>
            </p:nvSpPr>
            <p:spPr bwMode="auto">
              <a:xfrm>
                <a:off x="254" y="471"/>
                <a:ext cx="6" cy="136"/>
              </a:xfrm>
              <a:custGeom>
                <a:avLst/>
                <a:gdLst/>
                <a:ahLst/>
                <a:cxnLst>
                  <a:cxn ang="0">
                    <a:pos x="23" y="666"/>
                  </a:cxn>
                  <a:cxn ang="0">
                    <a:pos x="1" y="679"/>
                  </a:cxn>
                  <a:cxn ang="0">
                    <a:pos x="0" y="14"/>
                  </a:cxn>
                  <a:cxn ang="0">
                    <a:pos x="0" y="9"/>
                  </a:cxn>
                  <a:cxn ang="0">
                    <a:pos x="3" y="4"/>
                  </a:cxn>
                  <a:cxn ang="0">
                    <a:pos x="6" y="2"/>
                  </a:cxn>
                  <a:cxn ang="0">
                    <a:pos x="10" y="0"/>
                  </a:cxn>
                  <a:cxn ang="0">
                    <a:pos x="21" y="28"/>
                  </a:cxn>
                  <a:cxn ang="0">
                    <a:pos x="23" y="666"/>
                  </a:cxn>
                </a:cxnLst>
                <a:rect l="0" t="0" r="r" b="b"/>
                <a:pathLst>
                  <a:path w="23" h="679">
                    <a:moveTo>
                      <a:pt x="23" y="666"/>
                    </a:moveTo>
                    <a:lnTo>
                      <a:pt x="1" y="679"/>
                    </a:lnTo>
                    <a:lnTo>
                      <a:pt x="0" y="14"/>
                    </a:lnTo>
                    <a:lnTo>
                      <a:pt x="0" y="9"/>
                    </a:lnTo>
                    <a:lnTo>
                      <a:pt x="3" y="4"/>
                    </a:lnTo>
                    <a:lnTo>
                      <a:pt x="6" y="2"/>
                    </a:lnTo>
                    <a:lnTo>
                      <a:pt x="10" y="0"/>
                    </a:lnTo>
                    <a:lnTo>
                      <a:pt x="21" y="28"/>
                    </a:lnTo>
                    <a:lnTo>
                      <a:pt x="23" y="666"/>
                    </a:lnTo>
                    <a:close/>
                  </a:path>
                </a:pathLst>
              </a:custGeom>
              <a:noFill/>
              <a:ln w="9525">
                <a:noFill/>
                <a:round/>
                <a:headEnd/>
                <a:tailEnd/>
              </a:ln>
            </p:spPr>
            <p:txBody>
              <a:bodyPr/>
              <a:lstStyle/>
              <a:p>
                <a:endParaRPr lang="en-US"/>
              </a:p>
            </p:txBody>
          </p:sp>
          <p:sp>
            <p:nvSpPr>
              <p:cNvPr id="222" name="Freeform 399"/>
              <p:cNvSpPr>
                <a:spLocks/>
              </p:cNvSpPr>
              <p:nvPr/>
            </p:nvSpPr>
            <p:spPr bwMode="auto">
              <a:xfrm>
                <a:off x="256" y="666"/>
                <a:ext cx="355" cy="360"/>
              </a:xfrm>
              <a:custGeom>
                <a:avLst/>
                <a:gdLst/>
                <a:ahLst/>
                <a:cxnLst>
                  <a:cxn ang="0">
                    <a:pos x="1417" y="1800"/>
                  </a:cxn>
                  <a:cxn ang="0">
                    <a:pos x="860" y="1800"/>
                  </a:cxn>
                  <a:cxn ang="0">
                    <a:pos x="860" y="658"/>
                  </a:cxn>
                  <a:cxn ang="0">
                    <a:pos x="0" y="658"/>
                  </a:cxn>
                  <a:cxn ang="0">
                    <a:pos x="2" y="2"/>
                  </a:cxn>
                  <a:cxn ang="0">
                    <a:pos x="1417" y="0"/>
                  </a:cxn>
                  <a:cxn ang="0">
                    <a:pos x="1417" y="1800"/>
                  </a:cxn>
                </a:cxnLst>
                <a:rect l="0" t="0" r="r" b="b"/>
                <a:pathLst>
                  <a:path w="1417" h="1800">
                    <a:moveTo>
                      <a:pt x="1417" y="1800"/>
                    </a:moveTo>
                    <a:lnTo>
                      <a:pt x="860" y="1800"/>
                    </a:lnTo>
                    <a:lnTo>
                      <a:pt x="860" y="658"/>
                    </a:lnTo>
                    <a:lnTo>
                      <a:pt x="0" y="658"/>
                    </a:lnTo>
                    <a:lnTo>
                      <a:pt x="2" y="2"/>
                    </a:lnTo>
                    <a:lnTo>
                      <a:pt x="1417" y="0"/>
                    </a:lnTo>
                    <a:lnTo>
                      <a:pt x="1417" y="1800"/>
                    </a:lnTo>
                    <a:close/>
                  </a:path>
                </a:pathLst>
              </a:custGeom>
              <a:solidFill>
                <a:srgbClr val="A7E3F7"/>
              </a:solidFill>
              <a:ln w="9525">
                <a:noFill/>
                <a:round/>
                <a:headEnd/>
                <a:tailEnd/>
              </a:ln>
            </p:spPr>
            <p:txBody>
              <a:bodyPr/>
              <a:lstStyle/>
              <a:p>
                <a:endParaRPr lang="en-US"/>
              </a:p>
            </p:txBody>
          </p:sp>
          <p:sp>
            <p:nvSpPr>
              <p:cNvPr id="223" name="Freeform 400"/>
              <p:cNvSpPr>
                <a:spLocks/>
              </p:cNvSpPr>
              <p:nvPr/>
            </p:nvSpPr>
            <p:spPr bwMode="auto">
              <a:xfrm>
                <a:off x="469" y="795"/>
                <a:ext cx="5" cy="231"/>
              </a:xfrm>
              <a:custGeom>
                <a:avLst/>
                <a:gdLst/>
                <a:ahLst/>
                <a:cxnLst>
                  <a:cxn ang="0">
                    <a:pos x="21" y="1143"/>
                  </a:cxn>
                  <a:cxn ang="0">
                    <a:pos x="0" y="1155"/>
                  </a:cxn>
                  <a:cxn ang="0">
                    <a:pos x="0" y="26"/>
                  </a:cxn>
                  <a:cxn ang="0">
                    <a:pos x="10" y="0"/>
                  </a:cxn>
                  <a:cxn ang="0">
                    <a:pos x="15" y="1"/>
                  </a:cxn>
                  <a:cxn ang="0">
                    <a:pos x="18" y="3"/>
                  </a:cxn>
                  <a:cxn ang="0">
                    <a:pos x="20" y="7"/>
                  </a:cxn>
                  <a:cxn ang="0">
                    <a:pos x="21" y="13"/>
                  </a:cxn>
                  <a:cxn ang="0">
                    <a:pos x="21" y="1143"/>
                  </a:cxn>
                </a:cxnLst>
                <a:rect l="0" t="0" r="r" b="b"/>
                <a:pathLst>
                  <a:path w="21" h="1155">
                    <a:moveTo>
                      <a:pt x="21" y="1143"/>
                    </a:moveTo>
                    <a:lnTo>
                      <a:pt x="0" y="1155"/>
                    </a:lnTo>
                    <a:lnTo>
                      <a:pt x="0" y="26"/>
                    </a:lnTo>
                    <a:lnTo>
                      <a:pt x="10" y="0"/>
                    </a:lnTo>
                    <a:lnTo>
                      <a:pt x="15" y="1"/>
                    </a:lnTo>
                    <a:lnTo>
                      <a:pt x="18" y="3"/>
                    </a:lnTo>
                    <a:lnTo>
                      <a:pt x="20" y="7"/>
                    </a:lnTo>
                    <a:lnTo>
                      <a:pt x="21" y="13"/>
                    </a:lnTo>
                    <a:lnTo>
                      <a:pt x="21" y="1143"/>
                    </a:lnTo>
                    <a:close/>
                  </a:path>
                </a:pathLst>
              </a:custGeom>
              <a:noFill/>
              <a:ln w="9525">
                <a:noFill/>
                <a:round/>
                <a:headEnd/>
                <a:tailEnd/>
              </a:ln>
            </p:spPr>
            <p:txBody>
              <a:bodyPr/>
              <a:lstStyle/>
              <a:p>
                <a:endParaRPr lang="en-US"/>
              </a:p>
            </p:txBody>
          </p:sp>
          <p:sp>
            <p:nvSpPr>
              <p:cNvPr id="224" name="Freeform 401"/>
              <p:cNvSpPr>
                <a:spLocks/>
              </p:cNvSpPr>
              <p:nvPr/>
            </p:nvSpPr>
            <p:spPr bwMode="auto">
              <a:xfrm>
                <a:off x="254" y="795"/>
                <a:ext cx="218" cy="5"/>
              </a:xfrm>
              <a:custGeom>
                <a:avLst/>
                <a:gdLst/>
                <a:ahLst/>
                <a:cxnLst>
                  <a:cxn ang="0">
                    <a:pos x="870" y="0"/>
                  </a:cxn>
                  <a:cxn ang="0">
                    <a:pos x="860" y="26"/>
                  </a:cxn>
                  <a:cxn ang="0">
                    <a:pos x="10" y="26"/>
                  </a:cxn>
                  <a:cxn ang="0">
                    <a:pos x="6" y="25"/>
                  </a:cxn>
                  <a:cxn ang="0">
                    <a:pos x="3" y="22"/>
                  </a:cxn>
                  <a:cxn ang="0">
                    <a:pos x="0" y="18"/>
                  </a:cxn>
                  <a:cxn ang="0">
                    <a:pos x="0" y="13"/>
                  </a:cxn>
                  <a:cxn ang="0">
                    <a:pos x="21" y="0"/>
                  </a:cxn>
                  <a:cxn ang="0">
                    <a:pos x="870" y="0"/>
                  </a:cxn>
                </a:cxnLst>
                <a:rect l="0" t="0" r="r" b="b"/>
                <a:pathLst>
                  <a:path w="870" h="26">
                    <a:moveTo>
                      <a:pt x="870" y="0"/>
                    </a:moveTo>
                    <a:lnTo>
                      <a:pt x="860" y="26"/>
                    </a:lnTo>
                    <a:lnTo>
                      <a:pt x="10" y="26"/>
                    </a:lnTo>
                    <a:lnTo>
                      <a:pt x="6" y="25"/>
                    </a:lnTo>
                    <a:lnTo>
                      <a:pt x="3" y="22"/>
                    </a:lnTo>
                    <a:lnTo>
                      <a:pt x="0" y="18"/>
                    </a:lnTo>
                    <a:lnTo>
                      <a:pt x="0" y="13"/>
                    </a:lnTo>
                    <a:lnTo>
                      <a:pt x="21" y="0"/>
                    </a:lnTo>
                    <a:lnTo>
                      <a:pt x="870" y="0"/>
                    </a:lnTo>
                    <a:close/>
                  </a:path>
                </a:pathLst>
              </a:custGeom>
              <a:noFill/>
              <a:ln w="9525">
                <a:noFill/>
                <a:round/>
                <a:headEnd/>
                <a:tailEnd/>
              </a:ln>
            </p:spPr>
            <p:txBody>
              <a:bodyPr/>
              <a:lstStyle/>
              <a:p>
                <a:endParaRPr lang="en-US"/>
              </a:p>
            </p:txBody>
          </p:sp>
          <p:sp>
            <p:nvSpPr>
              <p:cNvPr id="225" name="Freeform 402"/>
              <p:cNvSpPr>
                <a:spLocks/>
              </p:cNvSpPr>
              <p:nvPr/>
            </p:nvSpPr>
            <p:spPr bwMode="auto">
              <a:xfrm>
                <a:off x="254" y="663"/>
                <a:ext cx="6" cy="134"/>
              </a:xfrm>
              <a:custGeom>
                <a:avLst/>
                <a:gdLst/>
                <a:ahLst/>
                <a:cxnLst>
                  <a:cxn ang="0">
                    <a:pos x="21" y="657"/>
                  </a:cxn>
                  <a:cxn ang="0">
                    <a:pos x="0" y="670"/>
                  </a:cxn>
                  <a:cxn ang="0">
                    <a:pos x="1" y="13"/>
                  </a:cxn>
                  <a:cxn ang="0">
                    <a:pos x="2" y="8"/>
                  </a:cxn>
                  <a:cxn ang="0">
                    <a:pos x="4" y="4"/>
                  </a:cxn>
                  <a:cxn ang="0">
                    <a:pos x="8" y="2"/>
                  </a:cxn>
                  <a:cxn ang="0">
                    <a:pos x="12" y="0"/>
                  </a:cxn>
                  <a:cxn ang="0">
                    <a:pos x="23" y="26"/>
                  </a:cxn>
                  <a:cxn ang="0">
                    <a:pos x="21" y="657"/>
                  </a:cxn>
                </a:cxnLst>
                <a:rect l="0" t="0" r="r" b="b"/>
                <a:pathLst>
                  <a:path w="23" h="670">
                    <a:moveTo>
                      <a:pt x="21" y="657"/>
                    </a:moveTo>
                    <a:lnTo>
                      <a:pt x="0" y="670"/>
                    </a:lnTo>
                    <a:lnTo>
                      <a:pt x="1" y="13"/>
                    </a:lnTo>
                    <a:lnTo>
                      <a:pt x="2" y="8"/>
                    </a:lnTo>
                    <a:lnTo>
                      <a:pt x="4" y="4"/>
                    </a:lnTo>
                    <a:lnTo>
                      <a:pt x="8" y="2"/>
                    </a:lnTo>
                    <a:lnTo>
                      <a:pt x="12" y="0"/>
                    </a:lnTo>
                    <a:lnTo>
                      <a:pt x="23" y="26"/>
                    </a:lnTo>
                    <a:lnTo>
                      <a:pt x="21" y="657"/>
                    </a:lnTo>
                    <a:close/>
                  </a:path>
                </a:pathLst>
              </a:custGeom>
              <a:noFill/>
              <a:ln w="9525">
                <a:noFill/>
                <a:round/>
                <a:headEnd/>
                <a:tailEnd/>
              </a:ln>
            </p:spPr>
            <p:txBody>
              <a:bodyPr/>
              <a:lstStyle/>
              <a:p>
                <a:endParaRPr lang="en-US"/>
              </a:p>
            </p:txBody>
          </p:sp>
          <p:sp>
            <p:nvSpPr>
              <p:cNvPr id="226" name="Freeform 403"/>
              <p:cNvSpPr>
                <a:spLocks/>
              </p:cNvSpPr>
              <p:nvPr/>
            </p:nvSpPr>
            <p:spPr bwMode="auto">
              <a:xfrm>
                <a:off x="257" y="663"/>
                <a:ext cx="356" cy="6"/>
              </a:xfrm>
              <a:custGeom>
                <a:avLst/>
                <a:gdLst/>
                <a:ahLst/>
                <a:cxnLst>
                  <a:cxn ang="0">
                    <a:pos x="11" y="28"/>
                  </a:cxn>
                  <a:cxn ang="0">
                    <a:pos x="0" y="2"/>
                  </a:cxn>
                  <a:cxn ang="0">
                    <a:pos x="1415" y="0"/>
                  </a:cxn>
                  <a:cxn ang="0">
                    <a:pos x="1419" y="1"/>
                  </a:cxn>
                  <a:cxn ang="0">
                    <a:pos x="1422" y="4"/>
                  </a:cxn>
                  <a:cxn ang="0">
                    <a:pos x="1425" y="9"/>
                  </a:cxn>
                  <a:cxn ang="0">
                    <a:pos x="1426" y="14"/>
                  </a:cxn>
                  <a:cxn ang="0">
                    <a:pos x="1404" y="26"/>
                  </a:cxn>
                  <a:cxn ang="0">
                    <a:pos x="11" y="28"/>
                  </a:cxn>
                </a:cxnLst>
                <a:rect l="0" t="0" r="r" b="b"/>
                <a:pathLst>
                  <a:path w="1426" h="28">
                    <a:moveTo>
                      <a:pt x="11" y="28"/>
                    </a:moveTo>
                    <a:lnTo>
                      <a:pt x="0" y="2"/>
                    </a:lnTo>
                    <a:lnTo>
                      <a:pt x="1415" y="0"/>
                    </a:lnTo>
                    <a:lnTo>
                      <a:pt x="1419" y="1"/>
                    </a:lnTo>
                    <a:lnTo>
                      <a:pt x="1422" y="4"/>
                    </a:lnTo>
                    <a:lnTo>
                      <a:pt x="1425" y="9"/>
                    </a:lnTo>
                    <a:lnTo>
                      <a:pt x="1426" y="14"/>
                    </a:lnTo>
                    <a:lnTo>
                      <a:pt x="1404" y="26"/>
                    </a:lnTo>
                    <a:lnTo>
                      <a:pt x="11" y="28"/>
                    </a:lnTo>
                    <a:close/>
                  </a:path>
                </a:pathLst>
              </a:custGeom>
              <a:noFill/>
              <a:ln w="9525">
                <a:noFill/>
                <a:round/>
                <a:headEnd/>
                <a:tailEnd/>
              </a:ln>
            </p:spPr>
            <p:txBody>
              <a:bodyPr/>
              <a:lstStyle/>
              <a:p>
                <a:endParaRPr lang="en-US"/>
              </a:p>
            </p:txBody>
          </p:sp>
          <p:sp>
            <p:nvSpPr>
              <p:cNvPr id="227" name="Freeform 404"/>
              <p:cNvSpPr>
                <a:spLocks/>
              </p:cNvSpPr>
              <p:nvPr/>
            </p:nvSpPr>
            <p:spPr bwMode="auto">
              <a:xfrm>
                <a:off x="608" y="666"/>
                <a:ext cx="5" cy="363"/>
              </a:xfrm>
              <a:custGeom>
                <a:avLst/>
                <a:gdLst/>
                <a:ahLst/>
                <a:cxnLst>
                  <a:cxn ang="0">
                    <a:pos x="0" y="12"/>
                  </a:cxn>
                  <a:cxn ang="0">
                    <a:pos x="22" y="0"/>
                  </a:cxn>
                  <a:cxn ang="0">
                    <a:pos x="22" y="1800"/>
                  </a:cxn>
                  <a:cxn ang="0">
                    <a:pos x="21" y="1806"/>
                  </a:cxn>
                  <a:cxn ang="0">
                    <a:pos x="18" y="1810"/>
                  </a:cxn>
                  <a:cxn ang="0">
                    <a:pos x="15" y="1812"/>
                  </a:cxn>
                  <a:cxn ang="0">
                    <a:pos x="11" y="1814"/>
                  </a:cxn>
                  <a:cxn ang="0">
                    <a:pos x="0" y="1788"/>
                  </a:cxn>
                  <a:cxn ang="0">
                    <a:pos x="0" y="12"/>
                  </a:cxn>
                </a:cxnLst>
                <a:rect l="0" t="0" r="r" b="b"/>
                <a:pathLst>
                  <a:path w="22" h="1814">
                    <a:moveTo>
                      <a:pt x="0" y="12"/>
                    </a:moveTo>
                    <a:lnTo>
                      <a:pt x="22" y="0"/>
                    </a:lnTo>
                    <a:lnTo>
                      <a:pt x="22" y="1800"/>
                    </a:lnTo>
                    <a:lnTo>
                      <a:pt x="21" y="1806"/>
                    </a:lnTo>
                    <a:lnTo>
                      <a:pt x="18" y="1810"/>
                    </a:lnTo>
                    <a:lnTo>
                      <a:pt x="15" y="1812"/>
                    </a:lnTo>
                    <a:lnTo>
                      <a:pt x="11" y="1814"/>
                    </a:lnTo>
                    <a:lnTo>
                      <a:pt x="0" y="1788"/>
                    </a:lnTo>
                    <a:lnTo>
                      <a:pt x="0" y="12"/>
                    </a:lnTo>
                    <a:close/>
                  </a:path>
                </a:pathLst>
              </a:custGeom>
              <a:noFill/>
              <a:ln w="9525">
                <a:noFill/>
                <a:round/>
                <a:headEnd/>
                <a:tailEnd/>
              </a:ln>
            </p:spPr>
            <p:txBody>
              <a:bodyPr/>
              <a:lstStyle/>
              <a:p>
                <a:endParaRPr lang="en-US"/>
              </a:p>
            </p:txBody>
          </p:sp>
          <p:sp>
            <p:nvSpPr>
              <p:cNvPr id="228" name="Freeform 405"/>
              <p:cNvSpPr>
                <a:spLocks/>
              </p:cNvSpPr>
              <p:nvPr/>
            </p:nvSpPr>
            <p:spPr bwMode="auto">
              <a:xfrm>
                <a:off x="469" y="1023"/>
                <a:ext cx="142" cy="6"/>
              </a:xfrm>
              <a:custGeom>
                <a:avLst/>
                <a:gdLst/>
                <a:ahLst/>
                <a:cxnLst>
                  <a:cxn ang="0">
                    <a:pos x="556" y="0"/>
                  </a:cxn>
                  <a:cxn ang="0">
                    <a:pos x="567" y="26"/>
                  </a:cxn>
                  <a:cxn ang="0">
                    <a:pos x="10" y="26"/>
                  </a:cxn>
                  <a:cxn ang="0">
                    <a:pos x="6" y="24"/>
                  </a:cxn>
                  <a:cxn ang="0">
                    <a:pos x="3" y="22"/>
                  </a:cxn>
                  <a:cxn ang="0">
                    <a:pos x="1" y="18"/>
                  </a:cxn>
                  <a:cxn ang="0">
                    <a:pos x="0" y="12"/>
                  </a:cxn>
                  <a:cxn ang="0">
                    <a:pos x="21" y="0"/>
                  </a:cxn>
                  <a:cxn ang="0">
                    <a:pos x="556" y="0"/>
                  </a:cxn>
                </a:cxnLst>
                <a:rect l="0" t="0" r="r" b="b"/>
                <a:pathLst>
                  <a:path w="567" h="26">
                    <a:moveTo>
                      <a:pt x="556" y="0"/>
                    </a:moveTo>
                    <a:lnTo>
                      <a:pt x="567" y="26"/>
                    </a:lnTo>
                    <a:lnTo>
                      <a:pt x="10" y="26"/>
                    </a:lnTo>
                    <a:lnTo>
                      <a:pt x="6" y="24"/>
                    </a:lnTo>
                    <a:lnTo>
                      <a:pt x="3" y="22"/>
                    </a:lnTo>
                    <a:lnTo>
                      <a:pt x="1" y="18"/>
                    </a:lnTo>
                    <a:lnTo>
                      <a:pt x="0" y="12"/>
                    </a:lnTo>
                    <a:lnTo>
                      <a:pt x="21" y="0"/>
                    </a:lnTo>
                    <a:lnTo>
                      <a:pt x="556" y="0"/>
                    </a:lnTo>
                    <a:close/>
                  </a:path>
                </a:pathLst>
              </a:custGeom>
              <a:noFill/>
              <a:ln w="9525">
                <a:noFill/>
                <a:round/>
                <a:headEnd/>
                <a:tailEnd/>
              </a:ln>
            </p:spPr>
            <p:txBody>
              <a:bodyPr/>
              <a:lstStyle/>
              <a:p>
                <a:endParaRPr lang="en-US"/>
              </a:p>
            </p:txBody>
          </p:sp>
          <p:sp>
            <p:nvSpPr>
              <p:cNvPr id="229" name="Freeform 406"/>
              <p:cNvSpPr>
                <a:spLocks/>
              </p:cNvSpPr>
              <p:nvPr/>
            </p:nvSpPr>
            <p:spPr bwMode="auto">
              <a:xfrm>
                <a:off x="646" y="220"/>
                <a:ext cx="350" cy="362"/>
              </a:xfrm>
              <a:custGeom>
                <a:avLst/>
                <a:gdLst/>
                <a:ahLst/>
                <a:cxnLst>
                  <a:cxn ang="0">
                    <a:pos x="1399" y="1809"/>
                  </a:cxn>
                  <a:cxn ang="0">
                    <a:pos x="0" y="1809"/>
                  </a:cxn>
                  <a:cxn ang="0">
                    <a:pos x="0" y="0"/>
                  </a:cxn>
                  <a:cxn ang="0">
                    <a:pos x="541" y="0"/>
                  </a:cxn>
                  <a:cxn ang="0">
                    <a:pos x="541" y="1143"/>
                  </a:cxn>
                  <a:cxn ang="0">
                    <a:pos x="1401" y="1143"/>
                  </a:cxn>
                  <a:cxn ang="0">
                    <a:pos x="1399" y="1809"/>
                  </a:cxn>
                </a:cxnLst>
                <a:rect l="0" t="0" r="r" b="b"/>
                <a:pathLst>
                  <a:path w="1401" h="1809">
                    <a:moveTo>
                      <a:pt x="1399" y="1809"/>
                    </a:moveTo>
                    <a:lnTo>
                      <a:pt x="0" y="1809"/>
                    </a:lnTo>
                    <a:lnTo>
                      <a:pt x="0" y="0"/>
                    </a:lnTo>
                    <a:lnTo>
                      <a:pt x="541" y="0"/>
                    </a:lnTo>
                    <a:lnTo>
                      <a:pt x="541" y="1143"/>
                    </a:lnTo>
                    <a:lnTo>
                      <a:pt x="1401" y="1143"/>
                    </a:lnTo>
                    <a:lnTo>
                      <a:pt x="1399" y="1809"/>
                    </a:lnTo>
                    <a:close/>
                  </a:path>
                </a:pathLst>
              </a:custGeom>
              <a:solidFill>
                <a:srgbClr val="FF0000"/>
              </a:solidFill>
              <a:ln w="9525">
                <a:noFill/>
                <a:round/>
                <a:headEnd/>
                <a:tailEnd/>
              </a:ln>
            </p:spPr>
            <p:txBody>
              <a:bodyPr/>
              <a:lstStyle/>
              <a:p>
                <a:endParaRPr lang="en-US"/>
              </a:p>
            </p:txBody>
          </p:sp>
          <p:sp>
            <p:nvSpPr>
              <p:cNvPr id="230" name="Freeform 407"/>
              <p:cNvSpPr>
                <a:spLocks/>
              </p:cNvSpPr>
              <p:nvPr/>
            </p:nvSpPr>
            <p:spPr bwMode="auto">
              <a:xfrm>
                <a:off x="643" y="217"/>
                <a:ext cx="6" cy="365"/>
              </a:xfrm>
              <a:custGeom>
                <a:avLst/>
                <a:gdLst/>
                <a:ahLst/>
                <a:cxnLst>
                  <a:cxn ang="0">
                    <a:pos x="22" y="1808"/>
                  </a:cxn>
                  <a:cxn ang="0">
                    <a:pos x="0" y="1822"/>
                  </a:cxn>
                  <a:cxn ang="0">
                    <a:pos x="0" y="13"/>
                  </a:cxn>
                  <a:cxn ang="0">
                    <a:pos x="1" y="8"/>
                  </a:cxn>
                  <a:cxn ang="0">
                    <a:pos x="3" y="4"/>
                  </a:cxn>
                  <a:cxn ang="0">
                    <a:pos x="7" y="0"/>
                  </a:cxn>
                  <a:cxn ang="0">
                    <a:pos x="11" y="0"/>
                  </a:cxn>
                  <a:cxn ang="0">
                    <a:pos x="22" y="26"/>
                  </a:cxn>
                  <a:cxn ang="0">
                    <a:pos x="22" y="1808"/>
                  </a:cxn>
                </a:cxnLst>
                <a:rect l="0" t="0" r="r" b="b"/>
                <a:pathLst>
                  <a:path w="22" h="1822">
                    <a:moveTo>
                      <a:pt x="22" y="1808"/>
                    </a:moveTo>
                    <a:lnTo>
                      <a:pt x="0" y="1822"/>
                    </a:lnTo>
                    <a:lnTo>
                      <a:pt x="0" y="13"/>
                    </a:lnTo>
                    <a:lnTo>
                      <a:pt x="1" y="8"/>
                    </a:lnTo>
                    <a:lnTo>
                      <a:pt x="3" y="4"/>
                    </a:lnTo>
                    <a:lnTo>
                      <a:pt x="7" y="0"/>
                    </a:lnTo>
                    <a:lnTo>
                      <a:pt x="11" y="0"/>
                    </a:lnTo>
                    <a:lnTo>
                      <a:pt x="22" y="26"/>
                    </a:lnTo>
                    <a:lnTo>
                      <a:pt x="22" y="1808"/>
                    </a:lnTo>
                    <a:close/>
                  </a:path>
                </a:pathLst>
              </a:custGeom>
              <a:noFill/>
              <a:ln w="9525">
                <a:noFill/>
                <a:round/>
                <a:headEnd/>
                <a:tailEnd/>
              </a:ln>
            </p:spPr>
            <p:txBody>
              <a:bodyPr/>
              <a:lstStyle/>
              <a:p>
                <a:endParaRPr lang="en-US"/>
              </a:p>
            </p:txBody>
          </p:sp>
          <p:sp>
            <p:nvSpPr>
              <p:cNvPr id="231" name="Freeform 408"/>
              <p:cNvSpPr>
                <a:spLocks/>
              </p:cNvSpPr>
              <p:nvPr/>
            </p:nvSpPr>
            <p:spPr bwMode="auto">
              <a:xfrm>
                <a:off x="646" y="217"/>
                <a:ext cx="138" cy="6"/>
              </a:xfrm>
              <a:custGeom>
                <a:avLst/>
                <a:gdLst/>
                <a:ahLst/>
                <a:cxnLst>
                  <a:cxn ang="0">
                    <a:pos x="11" y="26"/>
                  </a:cxn>
                  <a:cxn ang="0">
                    <a:pos x="0" y="0"/>
                  </a:cxn>
                  <a:cxn ang="0">
                    <a:pos x="541" y="0"/>
                  </a:cxn>
                  <a:cxn ang="0">
                    <a:pos x="545" y="0"/>
                  </a:cxn>
                  <a:cxn ang="0">
                    <a:pos x="549" y="4"/>
                  </a:cxn>
                  <a:cxn ang="0">
                    <a:pos x="551" y="8"/>
                  </a:cxn>
                  <a:cxn ang="0">
                    <a:pos x="552" y="13"/>
                  </a:cxn>
                  <a:cxn ang="0">
                    <a:pos x="530" y="26"/>
                  </a:cxn>
                  <a:cxn ang="0">
                    <a:pos x="11" y="26"/>
                  </a:cxn>
                </a:cxnLst>
                <a:rect l="0" t="0" r="r" b="b"/>
                <a:pathLst>
                  <a:path w="552" h="26">
                    <a:moveTo>
                      <a:pt x="11" y="26"/>
                    </a:moveTo>
                    <a:lnTo>
                      <a:pt x="0" y="0"/>
                    </a:lnTo>
                    <a:lnTo>
                      <a:pt x="541" y="0"/>
                    </a:lnTo>
                    <a:lnTo>
                      <a:pt x="545" y="0"/>
                    </a:lnTo>
                    <a:lnTo>
                      <a:pt x="549" y="4"/>
                    </a:lnTo>
                    <a:lnTo>
                      <a:pt x="551" y="8"/>
                    </a:lnTo>
                    <a:lnTo>
                      <a:pt x="552" y="13"/>
                    </a:lnTo>
                    <a:lnTo>
                      <a:pt x="530" y="26"/>
                    </a:lnTo>
                    <a:lnTo>
                      <a:pt x="11" y="26"/>
                    </a:lnTo>
                    <a:close/>
                  </a:path>
                </a:pathLst>
              </a:custGeom>
              <a:noFill/>
              <a:ln w="9525">
                <a:noFill/>
                <a:round/>
                <a:headEnd/>
                <a:tailEnd/>
              </a:ln>
            </p:spPr>
            <p:txBody>
              <a:bodyPr/>
              <a:lstStyle/>
              <a:p>
                <a:endParaRPr lang="en-US"/>
              </a:p>
            </p:txBody>
          </p:sp>
          <p:sp>
            <p:nvSpPr>
              <p:cNvPr id="232" name="Freeform 409"/>
              <p:cNvSpPr>
                <a:spLocks/>
              </p:cNvSpPr>
              <p:nvPr/>
            </p:nvSpPr>
            <p:spPr bwMode="auto">
              <a:xfrm>
                <a:off x="778" y="220"/>
                <a:ext cx="6" cy="231"/>
              </a:xfrm>
              <a:custGeom>
                <a:avLst/>
                <a:gdLst/>
                <a:ahLst/>
                <a:cxnLst>
                  <a:cxn ang="0">
                    <a:pos x="0" y="13"/>
                  </a:cxn>
                  <a:cxn ang="0">
                    <a:pos x="22" y="0"/>
                  </a:cxn>
                  <a:cxn ang="0">
                    <a:pos x="22" y="1129"/>
                  </a:cxn>
                  <a:cxn ang="0">
                    <a:pos x="11" y="1156"/>
                  </a:cxn>
                  <a:cxn ang="0">
                    <a:pos x="7" y="1155"/>
                  </a:cxn>
                  <a:cxn ang="0">
                    <a:pos x="4" y="1153"/>
                  </a:cxn>
                  <a:cxn ang="0">
                    <a:pos x="1" y="1148"/>
                  </a:cxn>
                  <a:cxn ang="0">
                    <a:pos x="0" y="1143"/>
                  </a:cxn>
                  <a:cxn ang="0">
                    <a:pos x="0" y="13"/>
                  </a:cxn>
                </a:cxnLst>
                <a:rect l="0" t="0" r="r" b="b"/>
                <a:pathLst>
                  <a:path w="22" h="1156">
                    <a:moveTo>
                      <a:pt x="0" y="13"/>
                    </a:moveTo>
                    <a:lnTo>
                      <a:pt x="22" y="0"/>
                    </a:lnTo>
                    <a:lnTo>
                      <a:pt x="22" y="1129"/>
                    </a:lnTo>
                    <a:lnTo>
                      <a:pt x="11" y="1156"/>
                    </a:lnTo>
                    <a:lnTo>
                      <a:pt x="7" y="1155"/>
                    </a:lnTo>
                    <a:lnTo>
                      <a:pt x="4" y="1153"/>
                    </a:lnTo>
                    <a:lnTo>
                      <a:pt x="1" y="1148"/>
                    </a:lnTo>
                    <a:lnTo>
                      <a:pt x="0" y="1143"/>
                    </a:lnTo>
                    <a:lnTo>
                      <a:pt x="0" y="13"/>
                    </a:lnTo>
                    <a:close/>
                  </a:path>
                </a:pathLst>
              </a:custGeom>
              <a:noFill/>
              <a:ln w="9525">
                <a:noFill/>
                <a:round/>
                <a:headEnd/>
                <a:tailEnd/>
              </a:ln>
            </p:spPr>
            <p:txBody>
              <a:bodyPr/>
              <a:lstStyle/>
              <a:p>
                <a:endParaRPr lang="en-US"/>
              </a:p>
            </p:txBody>
          </p:sp>
          <p:sp>
            <p:nvSpPr>
              <p:cNvPr id="233" name="Freeform 410"/>
              <p:cNvSpPr>
                <a:spLocks/>
              </p:cNvSpPr>
              <p:nvPr/>
            </p:nvSpPr>
            <p:spPr bwMode="auto">
              <a:xfrm>
                <a:off x="781" y="446"/>
                <a:ext cx="218" cy="5"/>
              </a:xfrm>
              <a:custGeom>
                <a:avLst/>
                <a:gdLst/>
                <a:ahLst/>
                <a:cxnLst>
                  <a:cxn ang="0">
                    <a:pos x="0" y="27"/>
                  </a:cxn>
                  <a:cxn ang="0">
                    <a:pos x="11" y="0"/>
                  </a:cxn>
                  <a:cxn ang="0">
                    <a:pos x="860" y="0"/>
                  </a:cxn>
                  <a:cxn ang="0">
                    <a:pos x="864" y="1"/>
                  </a:cxn>
                  <a:cxn ang="0">
                    <a:pos x="868" y="5"/>
                  </a:cxn>
                  <a:cxn ang="0">
                    <a:pos x="870" y="9"/>
                  </a:cxn>
                  <a:cxn ang="0">
                    <a:pos x="871" y="14"/>
                  </a:cxn>
                  <a:cxn ang="0">
                    <a:pos x="850" y="27"/>
                  </a:cxn>
                  <a:cxn ang="0">
                    <a:pos x="0" y="27"/>
                  </a:cxn>
                </a:cxnLst>
                <a:rect l="0" t="0" r="r" b="b"/>
                <a:pathLst>
                  <a:path w="871" h="27">
                    <a:moveTo>
                      <a:pt x="0" y="27"/>
                    </a:moveTo>
                    <a:lnTo>
                      <a:pt x="11" y="0"/>
                    </a:lnTo>
                    <a:lnTo>
                      <a:pt x="860" y="0"/>
                    </a:lnTo>
                    <a:lnTo>
                      <a:pt x="864" y="1"/>
                    </a:lnTo>
                    <a:lnTo>
                      <a:pt x="868" y="5"/>
                    </a:lnTo>
                    <a:lnTo>
                      <a:pt x="870" y="9"/>
                    </a:lnTo>
                    <a:lnTo>
                      <a:pt x="871" y="14"/>
                    </a:lnTo>
                    <a:lnTo>
                      <a:pt x="850" y="27"/>
                    </a:lnTo>
                    <a:lnTo>
                      <a:pt x="0" y="27"/>
                    </a:lnTo>
                    <a:close/>
                  </a:path>
                </a:pathLst>
              </a:custGeom>
              <a:noFill/>
              <a:ln w="9525">
                <a:noFill/>
                <a:round/>
                <a:headEnd/>
                <a:tailEnd/>
              </a:ln>
            </p:spPr>
            <p:txBody>
              <a:bodyPr/>
              <a:lstStyle/>
              <a:p>
                <a:endParaRPr lang="en-US"/>
              </a:p>
            </p:txBody>
          </p:sp>
          <p:sp>
            <p:nvSpPr>
              <p:cNvPr id="234" name="Freeform 411"/>
              <p:cNvSpPr>
                <a:spLocks/>
              </p:cNvSpPr>
              <p:nvPr/>
            </p:nvSpPr>
            <p:spPr bwMode="auto">
              <a:xfrm>
                <a:off x="993" y="449"/>
                <a:ext cx="6" cy="135"/>
              </a:xfrm>
              <a:custGeom>
                <a:avLst/>
                <a:gdLst/>
                <a:ahLst/>
                <a:cxnLst>
                  <a:cxn ang="0">
                    <a:pos x="2" y="13"/>
                  </a:cxn>
                  <a:cxn ang="0">
                    <a:pos x="23" y="0"/>
                  </a:cxn>
                  <a:cxn ang="0">
                    <a:pos x="21" y="666"/>
                  </a:cxn>
                  <a:cxn ang="0">
                    <a:pos x="20" y="671"/>
                  </a:cxn>
                  <a:cxn ang="0">
                    <a:pos x="18" y="674"/>
                  </a:cxn>
                  <a:cxn ang="0">
                    <a:pos x="15" y="677"/>
                  </a:cxn>
                  <a:cxn ang="0">
                    <a:pos x="10" y="678"/>
                  </a:cxn>
                  <a:cxn ang="0">
                    <a:pos x="0" y="652"/>
                  </a:cxn>
                  <a:cxn ang="0">
                    <a:pos x="2" y="13"/>
                  </a:cxn>
                </a:cxnLst>
                <a:rect l="0" t="0" r="r" b="b"/>
                <a:pathLst>
                  <a:path w="23" h="678">
                    <a:moveTo>
                      <a:pt x="2" y="13"/>
                    </a:moveTo>
                    <a:lnTo>
                      <a:pt x="23" y="0"/>
                    </a:lnTo>
                    <a:lnTo>
                      <a:pt x="21" y="666"/>
                    </a:lnTo>
                    <a:lnTo>
                      <a:pt x="20" y="671"/>
                    </a:lnTo>
                    <a:lnTo>
                      <a:pt x="18" y="674"/>
                    </a:lnTo>
                    <a:lnTo>
                      <a:pt x="15" y="677"/>
                    </a:lnTo>
                    <a:lnTo>
                      <a:pt x="10" y="678"/>
                    </a:lnTo>
                    <a:lnTo>
                      <a:pt x="0" y="652"/>
                    </a:lnTo>
                    <a:lnTo>
                      <a:pt x="2" y="13"/>
                    </a:lnTo>
                    <a:close/>
                  </a:path>
                </a:pathLst>
              </a:custGeom>
              <a:noFill/>
              <a:ln w="9525">
                <a:noFill/>
                <a:round/>
                <a:headEnd/>
                <a:tailEnd/>
              </a:ln>
            </p:spPr>
            <p:txBody>
              <a:bodyPr/>
              <a:lstStyle/>
              <a:p>
                <a:endParaRPr lang="en-US"/>
              </a:p>
            </p:txBody>
          </p:sp>
        </p:grpSp>
        <p:sp>
          <p:nvSpPr>
            <p:cNvPr id="13" name="Freeform 412"/>
            <p:cNvSpPr>
              <a:spLocks/>
            </p:cNvSpPr>
            <p:nvPr/>
          </p:nvSpPr>
          <p:spPr bwMode="auto">
            <a:xfrm>
              <a:off x="643" y="579"/>
              <a:ext cx="353" cy="5"/>
            </a:xfrm>
            <a:custGeom>
              <a:avLst/>
              <a:gdLst/>
              <a:ahLst/>
              <a:cxnLst>
                <a:cxn ang="0">
                  <a:pos x="1400" y="0"/>
                </a:cxn>
                <a:cxn ang="0">
                  <a:pos x="1410" y="26"/>
                </a:cxn>
                <a:cxn ang="0">
                  <a:pos x="11" y="26"/>
                </a:cxn>
                <a:cxn ang="0">
                  <a:pos x="7" y="25"/>
                </a:cxn>
                <a:cxn ang="0">
                  <a:pos x="3" y="22"/>
                </a:cxn>
                <a:cxn ang="0">
                  <a:pos x="1" y="19"/>
                </a:cxn>
                <a:cxn ang="0">
                  <a:pos x="0" y="14"/>
                </a:cxn>
                <a:cxn ang="0">
                  <a:pos x="22" y="0"/>
                </a:cxn>
                <a:cxn ang="0">
                  <a:pos x="1400" y="0"/>
                </a:cxn>
              </a:cxnLst>
              <a:rect l="0" t="0" r="r" b="b"/>
              <a:pathLst>
                <a:path w="1410" h="26">
                  <a:moveTo>
                    <a:pt x="1400" y="0"/>
                  </a:moveTo>
                  <a:lnTo>
                    <a:pt x="1410" y="26"/>
                  </a:lnTo>
                  <a:lnTo>
                    <a:pt x="11" y="26"/>
                  </a:lnTo>
                  <a:lnTo>
                    <a:pt x="7" y="25"/>
                  </a:lnTo>
                  <a:lnTo>
                    <a:pt x="3" y="22"/>
                  </a:lnTo>
                  <a:lnTo>
                    <a:pt x="1" y="19"/>
                  </a:lnTo>
                  <a:lnTo>
                    <a:pt x="0" y="14"/>
                  </a:lnTo>
                  <a:lnTo>
                    <a:pt x="22" y="0"/>
                  </a:lnTo>
                  <a:lnTo>
                    <a:pt x="1400" y="0"/>
                  </a:lnTo>
                  <a:close/>
                </a:path>
              </a:pathLst>
            </a:custGeom>
            <a:noFill/>
            <a:ln w="9525">
              <a:noFill/>
              <a:round/>
              <a:headEnd/>
              <a:tailEnd/>
            </a:ln>
          </p:spPr>
          <p:txBody>
            <a:bodyPr/>
            <a:lstStyle/>
            <a:p>
              <a:endParaRPr lang="en-US"/>
            </a:p>
          </p:txBody>
        </p:sp>
        <p:sp>
          <p:nvSpPr>
            <p:cNvPr id="14" name="Freeform 413"/>
            <p:cNvSpPr>
              <a:spLocks/>
            </p:cNvSpPr>
            <p:nvPr/>
          </p:nvSpPr>
          <p:spPr bwMode="auto">
            <a:xfrm>
              <a:off x="645" y="640"/>
              <a:ext cx="354" cy="361"/>
            </a:xfrm>
            <a:custGeom>
              <a:avLst/>
              <a:gdLst/>
              <a:ahLst/>
              <a:cxnLst>
                <a:cxn ang="0">
                  <a:pos x="1417" y="4"/>
                </a:cxn>
                <a:cxn ang="0">
                  <a:pos x="0" y="0"/>
                </a:cxn>
                <a:cxn ang="0">
                  <a:pos x="0" y="1802"/>
                </a:cxn>
                <a:cxn ang="0">
                  <a:pos x="545" y="1802"/>
                </a:cxn>
                <a:cxn ang="0">
                  <a:pos x="545" y="659"/>
                </a:cxn>
                <a:cxn ang="0">
                  <a:pos x="1417" y="655"/>
                </a:cxn>
                <a:cxn ang="0">
                  <a:pos x="1417" y="4"/>
                </a:cxn>
              </a:cxnLst>
              <a:rect l="0" t="0" r="r" b="b"/>
              <a:pathLst>
                <a:path w="1417" h="1802">
                  <a:moveTo>
                    <a:pt x="1417" y="4"/>
                  </a:moveTo>
                  <a:lnTo>
                    <a:pt x="0" y="0"/>
                  </a:lnTo>
                  <a:lnTo>
                    <a:pt x="0" y="1802"/>
                  </a:lnTo>
                  <a:lnTo>
                    <a:pt x="545" y="1802"/>
                  </a:lnTo>
                  <a:lnTo>
                    <a:pt x="545" y="659"/>
                  </a:lnTo>
                  <a:lnTo>
                    <a:pt x="1417" y="655"/>
                  </a:lnTo>
                  <a:lnTo>
                    <a:pt x="1417" y="4"/>
                  </a:lnTo>
                  <a:close/>
                </a:path>
              </a:pathLst>
            </a:custGeom>
            <a:solidFill>
              <a:srgbClr val="FF0000"/>
            </a:solidFill>
            <a:ln w="9525">
              <a:noFill/>
              <a:round/>
              <a:headEnd/>
              <a:tailEnd/>
            </a:ln>
          </p:spPr>
          <p:txBody>
            <a:bodyPr/>
            <a:lstStyle/>
            <a:p>
              <a:endParaRPr lang="en-US"/>
            </a:p>
          </p:txBody>
        </p:sp>
        <p:sp>
          <p:nvSpPr>
            <p:cNvPr id="15" name="Freeform 414"/>
            <p:cNvSpPr>
              <a:spLocks/>
            </p:cNvSpPr>
            <p:nvPr/>
          </p:nvSpPr>
          <p:spPr bwMode="auto">
            <a:xfrm>
              <a:off x="643" y="640"/>
              <a:ext cx="5" cy="363"/>
            </a:xfrm>
            <a:custGeom>
              <a:avLst/>
              <a:gdLst/>
              <a:ahLst/>
              <a:cxnLst>
                <a:cxn ang="0">
                  <a:pos x="0" y="0"/>
                </a:cxn>
                <a:cxn ang="0">
                  <a:pos x="21" y="13"/>
                </a:cxn>
                <a:cxn ang="0">
                  <a:pos x="21" y="1788"/>
                </a:cxn>
                <a:cxn ang="0">
                  <a:pos x="10" y="1814"/>
                </a:cxn>
                <a:cxn ang="0">
                  <a:pos x="6" y="1813"/>
                </a:cxn>
                <a:cxn ang="0">
                  <a:pos x="3" y="1811"/>
                </a:cxn>
                <a:cxn ang="0">
                  <a:pos x="0" y="1807"/>
                </a:cxn>
                <a:cxn ang="0">
                  <a:pos x="0" y="1802"/>
                </a:cxn>
                <a:cxn ang="0">
                  <a:pos x="0" y="0"/>
                </a:cxn>
              </a:cxnLst>
              <a:rect l="0" t="0" r="r" b="b"/>
              <a:pathLst>
                <a:path w="21" h="1814">
                  <a:moveTo>
                    <a:pt x="0" y="0"/>
                  </a:moveTo>
                  <a:lnTo>
                    <a:pt x="21" y="13"/>
                  </a:lnTo>
                  <a:lnTo>
                    <a:pt x="21" y="1788"/>
                  </a:lnTo>
                  <a:lnTo>
                    <a:pt x="10" y="1814"/>
                  </a:lnTo>
                  <a:lnTo>
                    <a:pt x="6" y="1813"/>
                  </a:lnTo>
                  <a:lnTo>
                    <a:pt x="3" y="1811"/>
                  </a:lnTo>
                  <a:lnTo>
                    <a:pt x="0" y="1807"/>
                  </a:lnTo>
                  <a:lnTo>
                    <a:pt x="0" y="1802"/>
                  </a:lnTo>
                  <a:lnTo>
                    <a:pt x="0" y="0"/>
                  </a:lnTo>
                  <a:close/>
                </a:path>
              </a:pathLst>
            </a:custGeom>
            <a:noFill/>
            <a:ln w="9525">
              <a:noFill/>
              <a:round/>
              <a:headEnd/>
              <a:tailEnd/>
            </a:ln>
          </p:spPr>
          <p:txBody>
            <a:bodyPr/>
            <a:lstStyle/>
            <a:p>
              <a:endParaRPr lang="en-US"/>
            </a:p>
          </p:txBody>
        </p:sp>
        <p:sp>
          <p:nvSpPr>
            <p:cNvPr id="16" name="Freeform 415"/>
            <p:cNvSpPr>
              <a:spLocks/>
            </p:cNvSpPr>
            <p:nvPr/>
          </p:nvSpPr>
          <p:spPr bwMode="auto">
            <a:xfrm>
              <a:off x="645" y="998"/>
              <a:ext cx="139" cy="5"/>
            </a:xfrm>
            <a:custGeom>
              <a:avLst/>
              <a:gdLst/>
              <a:ahLst/>
              <a:cxnLst>
                <a:cxn ang="0">
                  <a:pos x="0" y="26"/>
                </a:cxn>
                <a:cxn ang="0">
                  <a:pos x="11" y="0"/>
                </a:cxn>
                <a:cxn ang="0">
                  <a:pos x="534" y="0"/>
                </a:cxn>
                <a:cxn ang="0">
                  <a:pos x="556" y="14"/>
                </a:cxn>
                <a:cxn ang="0">
                  <a:pos x="555" y="19"/>
                </a:cxn>
                <a:cxn ang="0">
                  <a:pos x="553" y="23"/>
                </a:cxn>
                <a:cxn ang="0">
                  <a:pos x="549" y="25"/>
                </a:cxn>
                <a:cxn ang="0">
                  <a:pos x="545" y="26"/>
                </a:cxn>
                <a:cxn ang="0">
                  <a:pos x="0" y="26"/>
                </a:cxn>
              </a:cxnLst>
              <a:rect l="0" t="0" r="r" b="b"/>
              <a:pathLst>
                <a:path w="556" h="26">
                  <a:moveTo>
                    <a:pt x="0" y="26"/>
                  </a:moveTo>
                  <a:lnTo>
                    <a:pt x="11" y="0"/>
                  </a:lnTo>
                  <a:lnTo>
                    <a:pt x="534" y="0"/>
                  </a:lnTo>
                  <a:lnTo>
                    <a:pt x="556" y="14"/>
                  </a:lnTo>
                  <a:lnTo>
                    <a:pt x="555" y="19"/>
                  </a:lnTo>
                  <a:lnTo>
                    <a:pt x="553" y="23"/>
                  </a:lnTo>
                  <a:lnTo>
                    <a:pt x="549" y="25"/>
                  </a:lnTo>
                  <a:lnTo>
                    <a:pt x="545" y="26"/>
                  </a:lnTo>
                  <a:lnTo>
                    <a:pt x="0" y="26"/>
                  </a:lnTo>
                  <a:close/>
                </a:path>
              </a:pathLst>
            </a:custGeom>
            <a:noFill/>
            <a:ln w="9525">
              <a:noFill/>
              <a:round/>
              <a:headEnd/>
              <a:tailEnd/>
            </a:ln>
          </p:spPr>
          <p:txBody>
            <a:bodyPr/>
            <a:lstStyle/>
            <a:p>
              <a:endParaRPr lang="en-US"/>
            </a:p>
          </p:txBody>
        </p:sp>
        <p:sp>
          <p:nvSpPr>
            <p:cNvPr id="17" name="Freeform 416"/>
            <p:cNvSpPr>
              <a:spLocks/>
            </p:cNvSpPr>
            <p:nvPr/>
          </p:nvSpPr>
          <p:spPr bwMode="auto">
            <a:xfrm>
              <a:off x="778" y="769"/>
              <a:ext cx="6" cy="232"/>
            </a:xfrm>
            <a:custGeom>
              <a:avLst/>
              <a:gdLst/>
              <a:ahLst/>
              <a:cxnLst>
                <a:cxn ang="0">
                  <a:pos x="22" y="1157"/>
                </a:cxn>
                <a:cxn ang="0">
                  <a:pos x="0" y="1143"/>
                </a:cxn>
                <a:cxn ang="0">
                  <a:pos x="0" y="14"/>
                </a:cxn>
                <a:cxn ang="0">
                  <a:pos x="1" y="9"/>
                </a:cxn>
                <a:cxn ang="0">
                  <a:pos x="4" y="4"/>
                </a:cxn>
                <a:cxn ang="0">
                  <a:pos x="7" y="2"/>
                </a:cxn>
                <a:cxn ang="0">
                  <a:pos x="11" y="0"/>
                </a:cxn>
                <a:cxn ang="0">
                  <a:pos x="22" y="26"/>
                </a:cxn>
                <a:cxn ang="0">
                  <a:pos x="22" y="1157"/>
                </a:cxn>
              </a:cxnLst>
              <a:rect l="0" t="0" r="r" b="b"/>
              <a:pathLst>
                <a:path w="22" h="1157">
                  <a:moveTo>
                    <a:pt x="22" y="1157"/>
                  </a:moveTo>
                  <a:lnTo>
                    <a:pt x="0" y="1143"/>
                  </a:lnTo>
                  <a:lnTo>
                    <a:pt x="0" y="14"/>
                  </a:lnTo>
                  <a:lnTo>
                    <a:pt x="1" y="9"/>
                  </a:lnTo>
                  <a:lnTo>
                    <a:pt x="4" y="4"/>
                  </a:lnTo>
                  <a:lnTo>
                    <a:pt x="7" y="2"/>
                  </a:lnTo>
                  <a:lnTo>
                    <a:pt x="11" y="0"/>
                  </a:lnTo>
                  <a:lnTo>
                    <a:pt x="22" y="26"/>
                  </a:lnTo>
                  <a:lnTo>
                    <a:pt x="22" y="1157"/>
                  </a:lnTo>
                  <a:close/>
                </a:path>
              </a:pathLst>
            </a:custGeom>
            <a:noFill/>
            <a:ln w="9525">
              <a:noFill/>
              <a:round/>
              <a:headEnd/>
              <a:tailEnd/>
            </a:ln>
          </p:spPr>
          <p:txBody>
            <a:bodyPr/>
            <a:lstStyle/>
            <a:p>
              <a:endParaRPr lang="en-US"/>
            </a:p>
          </p:txBody>
        </p:sp>
        <p:sp>
          <p:nvSpPr>
            <p:cNvPr id="18" name="Freeform 417"/>
            <p:cNvSpPr>
              <a:spLocks/>
            </p:cNvSpPr>
            <p:nvPr/>
          </p:nvSpPr>
          <p:spPr bwMode="auto">
            <a:xfrm>
              <a:off x="781" y="769"/>
              <a:ext cx="221" cy="6"/>
            </a:xfrm>
            <a:custGeom>
              <a:avLst/>
              <a:gdLst/>
              <a:ahLst/>
              <a:cxnLst>
                <a:cxn ang="0">
                  <a:pos x="11" y="28"/>
                </a:cxn>
                <a:cxn ang="0">
                  <a:pos x="0" y="2"/>
                </a:cxn>
                <a:cxn ang="0">
                  <a:pos x="861" y="0"/>
                </a:cxn>
                <a:cxn ang="0">
                  <a:pos x="883" y="12"/>
                </a:cxn>
                <a:cxn ang="0">
                  <a:pos x="882" y="17"/>
                </a:cxn>
                <a:cxn ang="0">
                  <a:pos x="879" y="22"/>
                </a:cxn>
                <a:cxn ang="0">
                  <a:pos x="876" y="25"/>
                </a:cxn>
                <a:cxn ang="0">
                  <a:pos x="872" y="26"/>
                </a:cxn>
                <a:cxn ang="0">
                  <a:pos x="11" y="28"/>
                </a:cxn>
              </a:cxnLst>
              <a:rect l="0" t="0" r="r" b="b"/>
              <a:pathLst>
                <a:path w="883" h="28">
                  <a:moveTo>
                    <a:pt x="11" y="28"/>
                  </a:moveTo>
                  <a:lnTo>
                    <a:pt x="0" y="2"/>
                  </a:lnTo>
                  <a:lnTo>
                    <a:pt x="861" y="0"/>
                  </a:lnTo>
                  <a:lnTo>
                    <a:pt x="883" y="12"/>
                  </a:lnTo>
                  <a:lnTo>
                    <a:pt x="882" y="17"/>
                  </a:lnTo>
                  <a:lnTo>
                    <a:pt x="879" y="22"/>
                  </a:lnTo>
                  <a:lnTo>
                    <a:pt x="876" y="25"/>
                  </a:lnTo>
                  <a:lnTo>
                    <a:pt x="872" y="26"/>
                  </a:lnTo>
                  <a:lnTo>
                    <a:pt x="11" y="28"/>
                  </a:lnTo>
                  <a:close/>
                </a:path>
              </a:pathLst>
            </a:custGeom>
            <a:noFill/>
            <a:ln w="9525">
              <a:noFill/>
              <a:round/>
              <a:headEnd/>
              <a:tailEnd/>
            </a:ln>
          </p:spPr>
          <p:txBody>
            <a:bodyPr/>
            <a:lstStyle/>
            <a:p>
              <a:endParaRPr lang="en-US"/>
            </a:p>
          </p:txBody>
        </p:sp>
        <p:sp>
          <p:nvSpPr>
            <p:cNvPr id="19" name="Freeform 418"/>
            <p:cNvSpPr>
              <a:spLocks/>
            </p:cNvSpPr>
            <p:nvPr/>
          </p:nvSpPr>
          <p:spPr bwMode="auto">
            <a:xfrm>
              <a:off x="997" y="639"/>
              <a:ext cx="5" cy="132"/>
            </a:xfrm>
            <a:custGeom>
              <a:avLst/>
              <a:gdLst/>
              <a:ahLst/>
              <a:cxnLst>
                <a:cxn ang="0">
                  <a:pos x="22" y="663"/>
                </a:cxn>
                <a:cxn ang="0">
                  <a:pos x="0" y="651"/>
                </a:cxn>
                <a:cxn ang="0">
                  <a:pos x="0" y="26"/>
                </a:cxn>
                <a:cxn ang="0">
                  <a:pos x="11" y="0"/>
                </a:cxn>
                <a:cxn ang="0">
                  <a:pos x="15" y="1"/>
                </a:cxn>
                <a:cxn ang="0">
                  <a:pos x="18" y="3"/>
                </a:cxn>
                <a:cxn ang="0">
                  <a:pos x="21" y="7"/>
                </a:cxn>
                <a:cxn ang="0">
                  <a:pos x="22" y="12"/>
                </a:cxn>
                <a:cxn ang="0">
                  <a:pos x="22" y="663"/>
                </a:cxn>
              </a:cxnLst>
              <a:rect l="0" t="0" r="r" b="b"/>
              <a:pathLst>
                <a:path w="22" h="663">
                  <a:moveTo>
                    <a:pt x="22" y="663"/>
                  </a:moveTo>
                  <a:lnTo>
                    <a:pt x="0" y="651"/>
                  </a:lnTo>
                  <a:lnTo>
                    <a:pt x="0" y="26"/>
                  </a:lnTo>
                  <a:lnTo>
                    <a:pt x="11" y="0"/>
                  </a:lnTo>
                  <a:lnTo>
                    <a:pt x="15" y="1"/>
                  </a:lnTo>
                  <a:lnTo>
                    <a:pt x="18" y="3"/>
                  </a:lnTo>
                  <a:lnTo>
                    <a:pt x="21" y="7"/>
                  </a:lnTo>
                  <a:lnTo>
                    <a:pt x="22" y="12"/>
                  </a:lnTo>
                  <a:lnTo>
                    <a:pt x="22" y="663"/>
                  </a:lnTo>
                  <a:close/>
                </a:path>
              </a:pathLst>
            </a:custGeom>
            <a:noFill/>
            <a:ln w="9525">
              <a:noFill/>
              <a:round/>
              <a:headEnd/>
              <a:tailEnd/>
            </a:ln>
          </p:spPr>
          <p:txBody>
            <a:bodyPr/>
            <a:lstStyle/>
            <a:p>
              <a:endParaRPr lang="en-US"/>
            </a:p>
          </p:txBody>
        </p:sp>
        <p:sp>
          <p:nvSpPr>
            <p:cNvPr id="20" name="Freeform 419"/>
            <p:cNvSpPr>
              <a:spLocks/>
            </p:cNvSpPr>
            <p:nvPr/>
          </p:nvSpPr>
          <p:spPr bwMode="auto">
            <a:xfrm>
              <a:off x="643" y="638"/>
              <a:ext cx="356" cy="6"/>
            </a:xfrm>
            <a:custGeom>
              <a:avLst/>
              <a:gdLst/>
              <a:ahLst/>
              <a:cxnLst>
                <a:cxn ang="0">
                  <a:pos x="1427" y="5"/>
                </a:cxn>
                <a:cxn ang="0">
                  <a:pos x="1416" y="31"/>
                </a:cxn>
                <a:cxn ang="0">
                  <a:pos x="21" y="26"/>
                </a:cxn>
                <a:cxn ang="0">
                  <a:pos x="0" y="13"/>
                </a:cxn>
                <a:cxn ang="0">
                  <a:pos x="0" y="8"/>
                </a:cxn>
                <a:cxn ang="0">
                  <a:pos x="3" y="3"/>
                </a:cxn>
                <a:cxn ang="0">
                  <a:pos x="6" y="1"/>
                </a:cxn>
                <a:cxn ang="0">
                  <a:pos x="10" y="0"/>
                </a:cxn>
                <a:cxn ang="0">
                  <a:pos x="1427" y="5"/>
                </a:cxn>
              </a:cxnLst>
              <a:rect l="0" t="0" r="r" b="b"/>
              <a:pathLst>
                <a:path w="1427" h="31">
                  <a:moveTo>
                    <a:pt x="1427" y="5"/>
                  </a:moveTo>
                  <a:lnTo>
                    <a:pt x="1416" y="31"/>
                  </a:lnTo>
                  <a:lnTo>
                    <a:pt x="21" y="26"/>
                  </a:lnTo>
                  <a:lnTo>
                    <a:pt x="0" y="13"/>
                  </a:lnTo>
                  <a:lnTo>
                    <a:pt x="0" y="8"/>
                  </a:lnTo>
                  <a:lnTo>
                    <a:pt x="3" y="3"/>
                  </a:lnTo>
                  <a:lnTo>
                    <a:pt x="6" y="1"/>
                  </a:lnTo>
                  <a:lnTo>
                    <a:pt x="10" y="0"/>
                  </a:lnTo>
                  <a:lnTo>
                    <a:pt x="1427" y="5"/>
                  </a:lnTo>
                  <a:close/>
                </a:path>
              </a:pathLst>
            </a:custGeom>
            <a:noFill/>
            <a:ln w="9525">
              <a:noFill/>
              <a:round/>
              <a:headEnd/>
              <a:tailEnd/>
            </a:ln>
          </p:spPr>
          <p:txBody>
            <a:bodyPr/>
            <a:lstStyle/>
            <a:p>
              <a:endParaRPr lang="en-US"/>
            </a:p>
          </p:txBody>
        </p:sp>
        <p:sp>
          <p:nvSpPr>
            <p:cNvPr id="21" name="Freeform 420"/>
            <p:cNvSpPr>
              <a:spLocks/>
            </p:cNvSpPr>
            <p:nvPr/>
          </p:nvSpPr>
          <p:spPr bwMode="auto">
            <a:xfrm>
              <a:off x="230" y="220"/>
              <a:ext cx="355" cy="362"/>
            </a:xfrm>
            <a:custGeom>
              <a:avLst/>
              <a:gdLst/>
              <a:ahLst/>
              <a:cxnLst>
                <a:cxn ang="0">
                  <a:pos x="2" y="1809"/>
                </a:cxn>
                <a:cxn ang="0">
                  <a:pos x="0" y="1143"/>
                </a:cxn>
                <a:cxn ang="0">
                  <a:pos x="860" y="1143"/>
                </a:cxn>
                <a:cxn ang="0">
                  <a:pos x="860" y="0"/>
                </a:cxn>
                <a:cxn ang="0">
                  <a:pos x="1418" y="2"/>
                </a:cxn>
                <a:cxn ang="0">
                  <a:pos x="1418" y="1809"/>
                </a:cxn>
                <a:cxn ang="0">
                  <a:pos x="2" y="1809"/>
                </a:cxn>
              </a:cxnLst>
              <a:rect l="0" t="0" r="r" b="b"/>
              <a:pathLst>
                <a:path w="1418" h="1809">
                  <a:moveTo>
                    <a:pt x="2" y="1809"/>
                  </a:moveTo>
                  <a:lnTo>
                    <a:pt x="0" y="1143"/>
                  </a:lnTo>
                  <a:lnTo>
                    <a:pt x="860" y="1143"/>
                  </a:lnTo>
                  <a:lnTo>
                    <a:pt x="860" y="0"/>
                  </a:lnTo>
                  <a:lnTo>
                    <a:pt x="1418" y="2"/>
                  </a:lnTo>
                  <a:lnTo>
                    <a:pt x="1418" y="1809"/>
                  </a:lnTo>
                  <a:lnTo>
                    <a:pt x="2" y="1809"/>
                  </a:lnTo>
                  <a:close/>
                </a:path>
              </a:pathLst>
            </a:custGeom>
            <a:solidFill>
              <a:srgbClr val="FF0000"/>
            </a:solidFill>
            <a:ln w="9525">
              <a:noFill/>
              <a:round/>
              <a:headEnd/>
              <a:tailEnd/>
            </a:ln>
          </p:spPr>
          <p:txBody>
            <a:bodyPr/>
            <a:lstStyle/>
            <a:p>
              <a:endParaRPr lang="en-US"/>
            </a:p>
          </p:txBody>
        </p:sp>
        <p:sp>
          <p:nvSpPr>
            <p:cNvPr id="22" name="Freeform 421"/>
            <p:cNvSpPr>
              <a:spLocks/>
            </p:cNvSpPr>
            <p:nvPr/>
          </p:nvSpPr>
          <p:spPr bwMode="auto">
            <a:xfrm>
              <a:off x="230" y="446"/>
              <a:ext cx="218" cy="5"/>
            </a:xfrm>
            <a:custGeom>
              <a:avLst/>
              <a:gdLst/>
              <a:ahLst/>
              <a:cxnLst>
                <a:cxn ang="0">
                  <a:pos x="11" y="27"/>
                </a:cxn>
                <a:cxn ang="0">
                  <a:pos x="0" y="0"/>
                </a:cxn>
                <a:cxn ang="0">
                  <a:pos x="850" y="0"/>
                </a:cxn>
                <a:cxn ang="0">
                  <a:pos x="871" y="14"/>
                </a:cxn>
                <a:cxn ang="0">
                  <a:pos x="870" y="19"/>
                </a:cxn>
                <a:cxn ang="0">
                  <a:pos x="868" y="24"/>
                </a:cxn>
                <a:cxn ang="0">
                  <a:pos x="864" y="26"/>
                </a:cxn>
                <a:cxn ang="0">
                  <a:pos x="860" y="27"/>
                </a:cxn>
                <a:cxn ang="0">
                  <a:pos x="11" y="27"/>
                </a:cxn>
              </a:cxnLst>
              <a:rect l="0" t="0" r="r" b="b"/>
              <a:pathLst>
                <a:path w="871" h="27">
                  <a:moveTo>
                    <a:pt x="11" y="27"/>
                  </a:moveTo>
                  <a:lnTo>
                    <a:pt x="0" y="0"/>
                  </a:lnTo>
                  <a:lnTo>
                    <a:pt x="850" y="0"/>
                  </a:lnTo>
                  <a:lnTo>
                    <a:pt x="871" y="14"/>
                  </a:lnTo>
                  <a:lnTo>
                    <a:pt x="870" y="19"/>
                  </a:lnTo>
                  <a:lnTo>
                    <a:pt x="868" y="24"/>
                  </a:lnTo>
                  <a:lnTo>
                    <a:pt x="864" y="26"/>
                  </a:lnTo>
                  <a:lnTo>
                    <a:pt x="860" y="27"/>
                  </a:lnTo>
                  <a:lnTo>
                    <a:pt x="11" y="27"/>
                  </a:lnTo>
                  <a:close/>
                </a:path>
              </a:pathLst>
            </a:custGeom>
            <a:noFill/>
            <a:ln w="9525">
              <a:noFill/>
              <a:round/>
              <a:headEnd/>
              <a:tailEnd/>
            </a:ln>
          </p:spPr>
          <p:txBody>
            <a:bodyPr/>
            <a:lstStyle/>
            <a:p>
              <a:endParaRPr lang="en-US"/>
            </a:p>
          </p:txBody>
        </p:sp>
        <p:sp>
          <p:nvSpPr>
            <p:cNvPr id="23" name="Freeform 422"/>
            <p:cNvSpPr>
              <a:spLocks/>
            </p:cNvSpPr>
            <p:nvPr/>
          </p:nvSpPr>
          <p:spPr bwMode="auto">
            <a:xfrm>
              <a:off x="442" y="217"/>
              <a:ext cx="6" cy="232"/>
            </a:xfrm>
            <a:custGeom>
              <a:avLst/>
              <a:gdLst/>
              <a:ahLst/>
              <a:cxnLst>
                <a:cxn ang="0">
                  <a:pos x="21" y="1156"/>
                </a:cxn>
                <a:cxn ang="0">
                  <a:pos x="0" y="1142"/>
                </a:cxn>
                <a:cxn ang="0">
                  <a:pos x="0" y="13"/>
                </a:cxn>
                <a:cxn ang="0">
                  <a:pos x="1" y="8"/>
                </a:cxn>
                <a:cxn ang="0">
                  <a:pos x="3" y="4"/>
                </a:cxn>
                <a:cxn ang="0">
                  <a:pos x="6" y="0"/>
                </a:cxn>
                <a:cxn ang="0">
                  <a:pos x="10" y="0"/>
                </a:cxn>
                <a:cxn ang="0">
                  <a:pos x="21" y="26"/>
                </a:cxn>
                <a:cxn ang="0">
                  <a:pos x="21" y="1156"/>
                </a:cxn>
              </a:cxnLst>
              <a:rect l="0" t="0" r="r" b="b"/>
              <a:pathLst>
                <a:path w="21" h="1156">
                  <a:moveTo>
                    <a:pt x="21" y="1156"/>
                  </a:moveTo>
                  <a:lnTo>
                    <a:pt x="0" y="1142"/>
                  </a:lnTo>
                  <a:lnTo>
                    <a:pt x="0" y="13"/>
                  </a:lnTo>
                  <a:lnTo>
                    <a:pt x="1" y="8"/>
                  </a:lnTo>
                  <a:lnTo>
                    <a:pt x="3" y="4"/>
                  </a:lnTo>
                  <a:lnTo>
                    <a:pt x="6" y="0"/>
                  </a:lnTo>
                  <a:lnTo>
                    <a:pt x="10" y="0"/>
                  </a:lnTo>
                  <a:lnTo>
                    <a:pt x="21" y="26"/>
                  </a:lnTo>
                  <a:lnTo>
                    <a:pt x="21" y="1156"/>
                  </a:lnTo>
                  <a:close/>
                </a:path>
              </a:pathLst>
            </a:custGeom>
            <a:noFill/>
            <a:ln w="9525">
              <a:noFill/>
              <a:round/>
              <a:headEnd/>
              <a:tailEnd/>
            </a:ln>
          </p:spPr>
          <p:txBody>
            <a:bodyPr/>
            <a:lstStyle/>
            <a:p>
              <a:endParaRPr lang="en-US"/>
            </a:p>
          </p:txBody>
        </p:sp>
        <p:sp>
          <p:nvSpPr>
            <p:cNvPr id="24" name="Freeform 423"/>
            <p:cNvSpPr>
              <a:spLocks/>
            </p:cNvSpPr>
            <p:nvPr/>
          </p:nvSpPr>
          <p:spPr bwMode="auto">
            <a:xfrm>
              <a:off x="445" y="217"/>
              <a:ext cx="142" cy="6"/>
            </a:xfrm>
            <a:custGeom>
              <a:avLst/>
              <a:gdLst/>
              <a:ahLst/>
              <a:cxnLst>
                <a:cxn ang="0">
                  <a:pos x="11" y="26"/>
                </a:cxn>
                <a:cxn ang="0">
                  <a:pos x="0" y="0"/>
                </a:cxn>
                <a:cxn ang="0">
                  <a:pos x="558" y="1"/>
                </a:cxn>
                <a:cxn ang="0">
                  <a:pos x="563" y="3"/>
                </a:cxn>
                <a:cxn ang="0">
                  <a:pos x="566" y="6"/>
                </a:cxn>
                <a:cxn ang="0">
                  <a:pos x="568" y="10"/>
                </a:cxn>
                <a:cxn ang="0">
                  <a:pos x="569" y="15"/>
                </a:cxn>
                <a:cxn ang="0">
                  <a:pos x="547" y="29"/>
                </a:cxn>
                <a:cxn ang="0">
                  <a:pos x="11" y="26"/>
                </a:cxn>
              </a:cxnLst>
              <a:rect l="0" t="0" r="r" b="b"/>
              <a:pathLst>
                <a:path w="569" h="29">
                  <a:moveTo>
                    <a:pt x="11" y="26"/>
                  </a:moveTo>
                  <a:lnTo>
                    <a:pt x="0" y="0"/>
                  </a:lnTo>
                  <a:lnTo>
                    <a:pt x="558" y="1"/>
                  </a:lnTo>
                  <a:lnTo>
                    <a:pt x="563" y="3"/>
                  </a:lnTo>
                  <a:lnTo>
                    <a:pt x="566" y="6"/>
                  </a:lnTo>
                  <a:lnTo>
                    <a:pt x="568" y="10"/>
                  </a:lnTo>
                  <a:lnTo>
                    <a:pt x="569" y="15"/>
                  </a:lnTo>
                  <a:lnTo>
                    <a:pt x="547" y="29"/>
                  </a:lnTo>
                  <a:lnTo>
                    <a:pt x="11" y="26"/>
                  </a:lnTo>
                  <a:close/>
                </a:path>
              </a:pathLst>
            </a:custGeom>
            <a:noFill/>
            <a:ln w="9525">
              <a:noFill/>
              <a:round/>
              <a:headEnd/>
              <a:tailEnd/>
            </a:ln>
          </p:spPr>
          <p:txBody>
            <a:bodyPr/>
            <a:lstStyle/>
            <a:p>
              <a:endParaRPr lang="en-US"/>
            </a:p>
          </p:txBody>
        </p:sp>
        <p:sp>
          <p:nvSpPr>
            <p:cNvPr id="25" name="Freeform 424"/>
            <p:cNvSpPr>
              <a:spLocks/>
            </p:cNvSpPr>
            <p:nvPr/>
          </p:nvSpPr>
          <p:spPr bwMode="auto">
            <a:xfrm>
              <a:off x="582" y="220"/>
              <a:ext cx="5" cy="364"/>
            </a:xfrm>
            <a:custGeom>
              <a:avLst/>
              <a:gdLst/>
              <a:ahLst/>
              <a:cxnLst>
                <a:cxn ang="0">
                  <a:pos x="0" y="14"/>
                </a:cxn>
                <a:cxn ang="0">
                  <a:pos x="22" y="0"/>
                </a:cxn>
                <a:cxn ang="0">
                  <a:pos x="22" y="1807"/>
                </a:cxn>
                <a:cxn ang="0">
                  <a:pos x="21" y="1812"/>
                </a:cxn>
                <a:cxn ang="0">
                  <a:pos x="19" y="1815"/>
                </a:cxn>
                <a:cxn ang="0">
                  <a:pos x="16" y="1818"/>
                </a:cxn>
                <a:cxn ang="0">
                  <a:pos x="11" y="1819"/>
                </a:cxn>
                <a:cxn ang="0">
                  <a:pos x="0" y="1793"/>
                </a:cxn>
                <a:cxn ang="0">
                  <a:pos x="0" y="14"/>
                </a:cxn>
              </a:cxnLst>
              <a:rect l="0" t="0" r="r" b="b"/>
              <a:pathLst>
                <a:path w="22" h="1819">
                  <a:moveTo>
                    <a:pt x="0" y="14"/>
                  </a:moveTo>
                  <a:lnTo>
                    <a:pt x="22" y="0"/>
                  </a:lnTo>
                  <a:lnTo>
                    <a:pt x="22" y="1807"/>
                  </a:lnTo>
                  <a:lnTo>
                    <a:pt x="21" y="1812"/>
                  </a:lnTo>
                  <a:lnTo>
                    <a:pt x="19" y="1815"/>
                  </a:lnTo>
                  <a:lnTo>
                    <a:pt x="16" y="1818"/>
                  </a:lnTo>
                  <a:lnTo>
                    <a:pt x="11" y="1819"/>
                  </a:lnTo>
                  <a:lnTo>
                    <a:pt x="0" y="1793"/>
                  </a:lnTo>
                  <a:lnTo>
                    <a:pt x="0" y="14"/>
                  </a:lnTo>
                  <a:close/>
                </a:path>
              </a:pathLst>
            </a:custGeom>
            <a:noFill/>
            <a:ln w="9525">
              <a:noFill/>
              <a:round/>
              <a:headEnd/>
              <a:tailEnd/>
            </a:ln>
          </p:spPr>
          <p:txBody>
            <a:bodyPr/>
            <a:lstStyle/>
            <a:p>
              <a:endParaRPr lang="en-US"/>
            </a:p>
          </p:txBody>
        </p:sp>
        <p:sp>
          <p:nvSpPr>
            <p:cNvPr id="26" name="Freeform 425"/>
            <p:cNvSpPr>
              <a:spLocks/>
            </p:cNvSpPr>
            <p:nvPr/>
          </p:nvSpPr>
          <p:spPr bwMode="auto">
            <a:xfrm>
              <a:off x="228" y="579"/>
              <a:ext cx="357" cy="5"/>
            </a:xfrm>
            <a:custGeom>
              <a:avLst/>
              <a:gdLst/>
              <a:ahLst/>
              <a:cxnLst>
                <a:cxn ang="0">
                  <a:pos x="1416" y="0"/>
                </a:cxn>
                <a:cxn ang="0">
                  <a:pos x="1427" y="26"/>
                </a:cxn>
                <a:cxn ang="0">
                  <a:pos x="11" y="26"/>
                </a:cxn>
                <a:cxn ang="0">
                  <a:pos x="7" y="25"/>
                </a:cxn>
                <a:cxn ang="0">
                  <a:pos x="3" y="22"/>
                </a:cxn>
                <a:cxn ang="0">
                  <a:pos x="1" y="19"/>
                </a:cxn>
                <a:cxn ang="0">
                  <a:pos x="0" y="14"/>
                </a:cxn>
                <a:cxn ang="0">
                  <a:pos x="22" y="0"/>
                </a:cxn>
                <a:cxn ang="0">
                  <a:pos x="1416" y="0"/>
                </a:cxn>
              </a:cxnLst>
              <a:rect l="0" t="0" r="r" b="b"/>
              <a:pathLst>
                <a:path w="1427" h="26">
                  <a:moveTo>
                    <a:pt x="1416" y="0"/>
                  </a:moveTo>
                  <a:lnTo>
                    <a:pt x="1427" y="26"/>
                  </a:lnTo>
                  <a:lnTo>
                    <a:pt x="11" y="26"/>
                  </a:lnTo>
                  <a:lnTo>
                    <a:pt x="7" y="25"/>
                  </a:lnTo>
                  <a:lnTo>
                    <a:pt x="3" y="22"/>
                  </a:lnTo>
                  <a:lnTo>
                    <a:pt x="1" y="19"/>
                  </a:lnTo>
                  <a:lnTo>
                    <a:pt x="0" y="14"/>
                  </a:lnTo>
                  <a:lnTo>
                    <a:pt x="22" y="0"/>
                  </a:lnTo>
                  <a:lnTo>
                    <a:pt x="1416" y="0"/>
                  </a:lnTo>
                  <a:close/>
                </a:path>
              </a:pathLst>
            </a:custGeom>
            <a:noFill/>
            <a:ln w="9525">
              <a:noFill/>
              <a:round/>
              <a:headEnd/>
              <a:tailEnd/>
            </a:ln>
          </p:spPr>
          <p:txBody>
            <a:bodyPr/>
            <a:lstStyle/>
            <a:p>
              <a:endParaRPr lang="en-US"/>
            </a:p>
          </p:txBody>
        </p:sp>
        <p:sp>
          <p:nvSpPr>
            <p:cNvPr id="27" name="Freeform 426"/>
            <p:cNvSpPr>
              <a:spLocks/>
            </p:cNvSpPr>
            <p:nvPr/>
          </p:nvSpPr>
          <p:spPr bwMode="auto">
            <a:xfrm>
              <a:off x="227" y="446"/>
              <a:ext cx="6" cy="136"/>
            </a:xfrm>
            <a:custGeom>
              <a:avLst/>
              <a:gdLst/>
              <a:ahLst/>
              <a:cxnLst>
                <a:cxn ang="0">
                  <a:pos x="24" y="666"/>
                </a:cxn>
                <a:cxn ang="0">
                  <a:pos x="2" y="680"/>
                </a:cxn>
                <a:cxn ang="0">
                  <a:pos x="0" y="14"/>
                </a:cxn>
                <a:cxn ang="0">
                  <a:pos x="1" y="9"/>
                </a:cxn>
                <a:cxn ang="0">
                  <a:pos x="4" y="5"/>
                </a:cxn>
                <a:cxn ang="0">
                  <a:pos x="7" y="1"/>
                </a:cxn>
                <a:cxn ang="0">
                  <a:pos x="11" y="0"/>
                </a:cxn>
                <a:cxn ang="0">
                  <a:pos x="22" y="27"/>
                </a:cxn>
                <a:cxn ang="0">
                  <a:pos x="24" y="666"/>
                </a:cxn>
              </a:cxnLst>
              <a:rect l="0" t="0" r="r" b="b"/>
              <a:pathLst>
                <a:path w="24" h="680">
                  <a:moveTo>
                    <a:pt x="24" y="666"/>
                  </a:moveTo>
                  <a:lnTo>
                    <a:pt x="2" y="680"/>
                  </a:lnTo>
                  <a:lnTo>
                    <a:pt x="0" y="14"/>
                  </a:lnTo>
                  <a:lnTo>
                    <a:pt x="1" y="9"/>
                  </a:lnTo>
                  <a:lnTo>
                    <a:pt x="4" y="5"/>
                  </a:lnTo>
                  <a:lnTo>
                    <a:pt x="7" y="1"/>
                  </a:lnTo>
                  <a:lnTo>
                    <a:pt x="11" y="0"/>
                  </a:lnTo>
                  <a:lnTo>
                    <a:pt x="22" y="27"/>
                  </a:lnTo>
                  <a:lnTo>
                    <a:pt x="24" y="666"/>
                  </a:lnTo>
                  <a:close/>
                </a:path>
              </a:pathLst>
            </a:custGeom>
            <a:noFill/>
            <a:ln w="9525">
              <a:noFill/>
              <a:round/>
              <a:headEnd/>
              <a:tailEnd/>
            </a:ln>
          </p:spPr>
          <p:txBody>
            <a:bodyPr/>
            <a:lstStyle/>
            <a:p>
              <a:endParaRPr lang="en-US"/>
            </a:p>
          </p:txBody>
        </p:sp>
        <p:sp>
          <p:nvSpPr>
            <p:cNvPr id="28" name="Freeform 427"/>
            <p:cNvSpPr>
              <a:spLocks/>
            </p:cNvSpPr>
            <p:nvPr/>
          </p:nvSpPr>
          <p:spPr bwMode="auto">
            <a:xfrm>
              <a:off x="230" y="640"/>
              <a:ext cx="354" cy="361"/>
            </a:xfrm>
            <a:custGeom>
              <a:avLst/>
              <a:gdLst/>
              <a:ahLst/>
              <a:cxnLst>
                <a:cxn ang="0">
                  <a:pos x="1416" y="1802"/>
                </a:cxn>
                <a:cxn ang="0">
                  <a:pos x="860" y="1802"/>
                </a:cxn>
                <a:cxn ang="0">
                  <a:pos x="860" y="659"/>
                </a:cxn>
                <a:cxn ang="0">
                  <a:pos x="0" y="659"/>
                </a:cxn>
                <a:cxn ang="0">
                  <a:pos x="2" y="3"/>
                </a:cxn>
                <a:cxn ang="0">
                  <a:pos x="1416" y="0"/>
                </a:cxn>
                <a:cxn ang="0">
                  <a:pos x="1416" y="1802"/>
                </a:cxn>
              </a:cxnLst>
              <a:rect l="0" t="0" r="r" b="b"/>
              <a:pathLst>
                <a:path w="1416" h="1802">
                  <a:moveTo>
                    <a:pt x="1416" y="1802"/>
                  </a:moveTo>
                  <a:lnTo>
                    <a:pt x="860" y="1802"/>
                  </a:lnTo>
                  <a:lnTo>
                    <a:pt x="860" y="659"/>
                  </a:lnTo>
                  <a:lnTo>
                    <a:pt x="0" y="659"/>
                  </a:lnTo>
                  <a:lnTo>
                    <a:pt x="2" y="3"/>
                  </a:lnTo>
                  <a:lnTo>
                    <a:pt x="1416" y="0"/>
                  </a:lnTo>
                  <a:lnTo>
                    <a:pt x="1416" y="1802"/>
                  </a:lnTo>
                  <a:close/>
                </a:path>
              </a:pathLst>
            </a:custGeom>
            <a:solidFill>
              <a:srgbClr val="FF0000"/>
            </a:solidFill>
            <a:ln w="9525">
              <a:noFill/>
              <a:round/>
              <a:headEnd/>
              <a:tailEnd/>
            </a:ln>
          </p:spPr>
          <p:txBody>
            <a:bodyPr/>
            <a:lstStyle/>
            <a:p>
              <a:endParaRPr lang="en-US"/>
            </a:p>
          </p:txBody>
        </p:sp>
        <p:sp>
          <p:nvSpPr>
            <p:cNvPr id="29" name="Freeform 428"/>
            <p:cNvSpPr>
              <a:spLocks/>
            </p:cNvSpPr>
            <p:nvPr/>
          </p:nvSpPr>
          <p:spPr bwMode="auto">
            <a:xfrm>
              <a:off x="442" y="769"/>
              <a:ext cx="6" cy="232"/>
            </a:xfrm>
            <a:custGeom>
              <a:avLst/>
              <a:gdLst/>
              <a:ahLst/>
              <a:cxnLst>
                <a:cxn ang="0">
                  <a:pos x="21" y="1143"/>
                </a:cxn>
                <a:cxn ang="0">
                  <a:pos x="0" y="1157"/>
                </a:cxn>
                <a:cxn ang="0">
                  <a:pos x="0" y="26"/>
                </a:cxn>
                <a:cxn ang="0">
                  <a:pos x="10" y="0"/>
                </a:cxn>
                <a:cxn ang="0">
                  <a:pos x="14" y="2"/>
                </a:cxn>
                <a:cxn ang="0">
                  <a:pos x="18" y="4"/>
                </a:cxn>
                <a:cxn ang="0">
                  <a:pos x="20" y="9"/>
                </a:cxn>
                <a:cxn ang="0">
                  <a:pos x="21" y="14"/>
                </a:cxn>
                <a:cxn ang="0">
                  <a:pos x="21" y="1143"/>
                </a:cxn>
              </a:cxnLst>
              <a:rect l="0" t="0" r="r" b="b"/>
              <a:pathLst>
                <a:path w="21" h="1157">
                  <a:moveTo>
                    <a:pt x="21" y="1143"/>
                  </a:moveTo>
                  <a:lnTo>
                    <a:pt x="0" y="1157"/>
                  </a:lnTo>
                  <a:lnTo>
                    <a:pt x="0" y="26"/>
                  </a:lnTo>
                  <a:lnTo>
                    <a:pt x="10" y="0"/>
                  </a:lnTo>
                  <a:lnTo>
                    <a:pt x="14" y="2"/>
                  </a:lnTo>
                  <a:lnTo>
                    <a:pt x="18" y="4"/>
                  </a:lnTo>
                  <a:lnTo>
                    <a:pt x="20" y="9"/>
                  </a:lnTo>
                  <a:lnTo>
                    <a:pt x="21" y="14"/>
                  </a:lnTo>
                  <a:lnTo>
                    <a:pt x="21" y="1143"/>
                  </a:lnTo>
                  <a:close/>
                </a:path>
              </a:pathLst>
            </a:custGeom>
            <a:noFill/>
            <a:ln w="9525">
              <a:noFill/>
              <a:round/>
              <a:headEnd/>
              <a:tailEnd/>
            </a:ln>
          </p:spPr>
          <p:txBody>
            <a:bodyPr/>
            <a:lstStyle/>
            <a:p>
              <a:endParaRPr lang="en-US"/>
            </a:p>
          </p:txBody>
        </p:sp>
        <p:sp>
          <p:nvSpPr>
            <p:cNvPr id="30" name="Freeform 429"/>
            <p:cNvSpPr>
              <a:spLocks/>
            </p:cNvSpPr>
            <p:nvPr/>
          </p:nvSpPr>
          <p:spPr bwMode="auto">
            <a:xfrm>
              <a:off x="227" y="769"/>
              <a:ext cx="218" cy="6"/>
            </a:xfrm>
            <a:custGeom>
              <a:avLst/>
              <a:gdLst/>
              <a:ahLst/>
              <a:cxnLst>
                <a:cxn ang="0">
                  <a:pos x="871" y="0"/>
                </a:cxn>
                <a:cxn ang="0">
                  <a:pos x="861" y="26"/>
                </a:cxn>
                <a:cxn ang="0">
                  <a:pos x="11" y="26"/>
                </a:cxn>
                <a:cxn ang="0">
                  <a:pos x="7" y="26"/>
                </a:cxn>
                <a:cxn ang="0">
                  <a:pos x="4" y="23"/>
                </a:cxn>
                <a:cxn ang="0">
                  <a:pos x="1" y="19"/>
                </a:cxn>
                <a:cxn ang="0">
                  <a:pos x="0" y="14"/>
                </a:cxn>
                <a:cxn ang="0">
                  <a:pos x="22" y="0"/>
                </a:cxn>
                <a:cxn ang="0">
                  <a:pos x="871" y="0"/>
                </a:cxn>
              </a:cxnLst>
              <a:rect l="0" t="0" r="r" b="b"/>
              <a:pathLst>
                <a:path w="871" h="26">
                  <a:moveTo>
                    <a:pt x="871" y="0"/>
                  </a:moveTo>
                  <a:lnTo>
                    <a:pt x="861" y="26"/>
                  </a:lnTo>
                  <a:lnTo>
                    <a:pt x="11" y="26"/>
                  </a:lnTo>
                  <a:lnTo>
                    <a:pt x="7" y="26"/>
                  </a:lnTo>
                  <a:lnTo>
                    <a:pt x="4" y="23"/>
                  </a:lnTo>
                  <a:lnTo>
                    <a:pt x="1" y="19"/>
                  </a:lnTo>
                  <a:lnTo>
                    <a:pt x="0" y="14"/>
                  </a:lnTo>
                  <a:lnTo>
                    <a:pt x="22" y="0"/>
                  </a:lnTo>
                  <a:lnTo>
                    <a:pt x="871" y="0"/>
                  </a:lnTo>
                  <a:close/>
                </a:path>
              </a:pathLst>
            </a:custGeom>
            <a:noFill/>
            <a:ln w="9525">
              <a:noFill/>
              <a:round/>
              <a:headEnd/>
              <a:tailEnd/>
            </a:ln>
          </p:spPr>
          <p:txBody>
            <a:bodyPr/>
            <a:lstStyle/>
            <a:p>
              <a:endParaRPr lang="en-US"/>
            </a:p>
          </p:txBody>
        </p:sp>
        <p:sp>
          <p:nvSpPr>
            <p:cNvPr id="31" name="Freeform 430"/>
            <p:cNvSpPr>
              <a:spLocks/>
            </p:cNvSpPr>
            <p:nvPr/>
          </p:nvSpPr>
          <p:spPr bwMode="auto">
            <a:xfrm>
              <a:off x="227" y="638"/>
              <a:ext cx="6" cy="134"/>
            </a:xfrm>
            <a:custGeom>
              <a:avLst/>
              <a:gdLst/>
              <a:ahLst/>
              <a:cxnLst>
                <a:cxn ang="0">
                  <a:pos x="22" y="656"/>
                </a:cxn>
                <a:cxn ang="0">
                  <a:pos x="0" y="670"/>
                </a:cxn>
                <a:cxn ang="0">
                  <a:pos x="2" y="14"/>
                </a:cxn>
                <a:cxn ang="0">
                  <a:pos x="3" y="8"/>
                </a:cxn>
                <a:cxn ang="0">
                  <a:pos x="5" y="4"/>
                </a:cxn>
                <a:cxn ang="0">
                  <a:pos x="9" y="1"/>
                </a:cxn>
                <a:cxn ang="0">
                  <a:pos x="13" y="0"/>
                </a:cxn>
                <a:cxn ang="0">
                  <a:pos x="24" y="26"/>
                </a:cxn>
                <a:cxn ang="0">
                  <a:pos x="22" y="656"/>
                </a:cxn>
              </a:cxnLst>
              <a:rect l="0" t="0" r="r" b="b"/>
              <a:pathLst>
                <a:path w="24" h="670">
                  <a:moveTo>
                    <a:pt x="22" y="656"/>
                  </a:moveTo>
                  <a:lnTo>
                    <a:pt x="0" y="670"/>
                  </a:lnTo>
                  <a:lnTo>
                    <a:pt x="2" y="14"/>
                  </a:lnTo>
                  <a:lnTo>
                    <a:pt x="3" y="8"/>
                  </a:lnTo>
                  <a:lnTo>
                    <a:pt x="5" y="4"/>
                  </a:lnTo>
                  <a:lnTo>
                    <a:pt x="9" y="1"/>
                  </a:lnTo>
                  <a:lnTo>
                    <a:pt x="13" y="0"/>
                  </a:lnTo>
                  <a:lnTo>
                    <a:pt x="24" y="26"/>
                  </a:lnTo>
                  <a:lnTo>
                    <a:pt x="22" y="656"/>
                  </a:lnTo>
                  <a:close/>
                </a:path>
              </a:pathLst>
            </a:custGeom>
            <a:noFill/>
            <a:ln w="9525">
              <a:noFill/>
              <a:round/>
              <a:headEnd/>
              <a:tailEnd/>
            </a:ln>
          </p:spPr>
          <p:txBody>
            <a:bodyPr/>
            <a:lstStyle/>
            <a:p>
              <a:endParaRPr lang="en-US"/>
            </a:p>
          </p:txBody>
        </p:sp>
        <p:sp>
          <p:nvSpPr>
            <p:cNvPr id="32" name="Freeform 431"/>
            <p:cNvSpPr>
              <a:spLocks/>
            </p:cNvSpPr>
            <p:nvPr/>
          </p:nvSpPr>
          <p:spPr bwMode="auto">
            <a:xfrm>
              <a:off x="230" y="638"/>
              <a:ext cx="357" cy="5"/>
            </a:xfrm>
            <a:custGeom>
              <a:avLst/>
              <a:gdLst/>
              <a:ahLst/>
              <a:cxnLst>
                <a:cxn ang="0">
                  <a:pos x="11" y="28"/>
                </a:cxn>
                <a:cxn ang="0">
                  <a:pos x="0" y="2"/>
                </a:cxn>
                <a:cxn ang="0">
                  <a:pos x="1414" y="0"/>
                </a:cxn>
                <a:cxn ang="0">
                  <a:pos x="1419" y="1"/>
                </a:cxn>
                <a:cxn ang="0">
                  <a:pos x="1422" y="3"/>
                </a:cxn>
                <a:cxn ang="0">
                  <a:pos x="1425" y="8"/>
                </a:cxn>
                <a:cxn ang="0">
                  <a:pos x="1425" y="13"/>
                </a:cxn>
                <a:cxn ang="0">
                  <a:pos x="1403" y="26"/>
                </a:cxn>
                <a:cxn ang="0">
                  <a:pos x="11" y="28"/>
                </a:cxn>
              </a:cxnLst>
              <a:rect l="0" t="0" r="r" b="b"/>
              <a:pathLst>
                <a:path w="1425" h="28">
                  <a:moveTo>
                    <a:pt x="11" y="28"/>
                  </a:moveTo>
                  <a:lnTo>
                    <a:pt x="0" y="2"/>
                  </a:lnTo>
                  <a:lnTo>
                    <a:pt x="1414" y="0"/>
                  </a:lnTo>
                  <a:lnTo>
                    <a:pt x="1419" y="1"/>
                  </a:lnTo>
                  <a:lnTo>
                    <a:pt x="1422" y="3"/>
                  </a:lnTo>
                  <a:lnTo>
                    <a:pt x="1425" y="8"/>
                  </a:lnTo>
                  <a:lnTo>
                    <a:pt x="1425" y="13"/>
                  </a:lnTo>
                  <a:lnTo>
                    <a:pt x="1403" y="26"/>
                  </a:lnTo>
                  <a:lnTo>
                    <a:pt x="11" y="28"/>
                  </a:lnTo>
                  <a:close/>
                </a:path>
              </a:pathLst>
            </a:custGeom>
            <a:noFill/>
            <a:ln w="9525">
              <a:noFill/>
              <a:round/>
              <a:headEnd/>
              <a:tailEnd/>
            </a:ln>
          </p:spPr>
          <p:txBody>
            <a:bodyPr/>
            <a:lstStyle/>
            <a:p>
              <a:endParaRPr lang="en-US"/>
            </a:p>
          </p:txBody>
        </p:sp>
        <p:sp>
          <p:nvSpPr>
            <p:cNvPr id="33" name="Freeform 432"/>
            <p:cNvSpPr>
              <a:spLocks/>
            </p:cNvSpPr>
            <p:nvPr/>
          </p:nvSpPr>
          <p:spPr bwMode="auto">
            <a:xfrm>
              <a:off x="581" y="640"/>
              <a:ext cx="6" cy="363"/>
            </a:xfrm>
            <a:custGeom>
              <a:avLst/>
              <a:gdLst/>
              <a:ahLst/>
              <a:cxnLst>
                <a:cxn ang="0">
                  <a:pos x="0" y="13"/>
                </a:cxn>
                <a:cxn ang="0">
                  <a:pos x="22" y="0"/>
                </a:cxn>
                <a:cxn ang="0">
                  <a:pos x="22" y="1802"/>
                </a:cxn>
                <a:cxn ang="0">
                  <a:pos x="22" y="1807"/>
                </a:cxn>
                <a:cxn ang="0">
                  <a:pos x="19" y="1811"/>
                </a:cxn>
                <a:cxn ang="0">
                  <a:pos x="16" y="1813"/>
                </a:cxn>
                <a:cxn ang="0">
                  <a:pos x="11" y="1814"/>
                </a:cxn>
                <a:cxn ang="0">
                  <a:pos x="0" y="1788"/>
                </a:cxn>
                <a:cxn ang="0">
                  <a:pos x="0" y="13"/>
                </a:cxn>
              </a:cxnLst>
              <a:rect l="0" t="0" r="r" b="b"/>
              <a:pathLst>
                <a:path w="22" h="1814">
                  <a:moveTo>
                    <a:pt x="0" y="13"/>
                  </a:moveTo>
                  <a:lnTo>
                    <a:pt x="22" y="0"/>
                  </a:lnTo>
                  <a:lnTo>
                    <a:pt x="22" y="1802"/>
                  </a:lnTo>
                  <a:lnTo>
                    <a:pt x="22" y="1807"/>
                  </a:lnTo>
                  <a:lnTo>
                    <a:pt x="19" y="1811"/>
                  </a:lnTo>
                  <a:lnTo>
                    <a:pt x="16" y="1813"/>
                  </a:lnTo>
                  <a:lnTo>
                    <a:pt x="11" y="1814"/>
                  </a:lnTo>
                  <a:lnTo>
                    <a:pt x="0" y="1788"/>
                  </a:lnTo>
                  <a:lnTo>
                    <a:pt x="0" y="13"/>
                  </a:lnTo>
                  <a:close/>
                </a:path>
              </a:pathLst>
            </a:custGeom>
            <a:noFill/>
            <a:ln w="9525">
              <a:noFill/>
              <a:round/>
              <a:headEnd/>
              <a:tailEnd/>
            </a:ln>
          </p:spPr>
          <p:txBody>
            <a:bodyPr/>
            <a:lstStyle/>
            <a:p>
              <a:endParaRPr lang="en-US"/>
            </a:p>
          </p:txBody>
        </p:sp>
        <p:sp>
          <p:nvSpPr>
            <p:cNvPr id="34" name="Freeform 433"/>
            <p:cNvSpPr>
              <a:spLocks/>
            </p:cNvSpPr>
            <p:nvPr/>
          </p:nvSpPr>
          <p:spPr bwMode="auto">
            <a:xfrm>
              <a:off x="442" y="998"/>
              <a:ext cx="142" cy="5"/>
            </a:xfrm>
            <a:custGeom>
              <a:avLst/>
              <a:gdLst/>
              <a:ahLst/>
              <a:cxnLst>
                <a:cxn ang="0">
                  <a:pos x="555" y="0"/>
                </a:cxn>
                <a:cxn ang="0">
                  <a:pos x="566" y="26"/>
                </a:cxn>
                <a:cxn ang="0">
                  <a:pos x="10" y="26"/>
                </a:cxn>
                <a:cxn ang="0">
                  <a:pos x="6" y="25"/>
                </a:cxn>
                <a:cxn ang="0">
                  <a:pos x="3" y="23"/>
                </a:cxn>
                <a:cxn ang="0">
                  <a:pos x="1" y="19"/>
                </a:cxn>
                <a:cxn ang="0">
                  <a:pos x="0" y="14"/>
                </a:cxn>
                <a:cxn ang="0">
                  <a:pos x="21" y="0"/>
                </a:cxn>
                <a:cxn ang="0">
                  <a:pos x="555" y="0"/>
                </a:cxn>
              </a:cxnLst>
              <a:rect l="0" t="0" r="r" b="b"/>
              <a:pathLst>
                <a:path w="566" h="26">
                  <a:moveTo>
                    <a:pt x="555" y="0"/>
                  </a:moveTo>
                  <a:lnTo>
                    <a:pt x="566" y="26"/>
                  </a:lnTo>
                  <a:lnTo>
                    <a:pt x="10" y="26"/>
                  </a:lnTo>
                  <a:lnTo>
                    <a:pt x="6" y="25"/>
                  </a:lnTo>
                  <a:lnTo>
                    <a:pt x="3" y="23"/>
                  </a:lnTo>
                  <a:lnTo>
                    <a:pt x="1" y="19"/>
                  </a:lnTo>
                  <a:lnTo>
                    <a:pt x="0" y="14"/>
                  </a:lnTo>
                  <a:lnTo>
                    <a:pt x="21" y="0"/>
                  </a:lnTo>
                  <a:lnTo>
                    <a:pt x="555" y="0"/>
                  </a:lnTo>
                  <a:close/>
                </a:path>
              </a:pathLst>
            </a:custGeom>
            <a:noFill/>
            <a:ln w="9525">
              <a:noFill/>
              <a:round/>
              <a:headEnd/>
              <a:tailEnd/>
            </a:ln>
          </p:spPr>
          <p:txBody>
            <a:bodyPr/>
            <a:lstStyle/>
            <a:p>
              <a:endParaRPr lang="en-US"/>
            </a:p>
          </p:txBody>
        </p:sp>
      </p:grpSp>
      <p:sp>
        <p:nvSpPr>
          <p:cNvPr id="435" name="Rectangle 434"/>
          <p:cNvSpPr/>
          <p:nvPr/>
        </p:nvSpPr>
        <p:spPr>
          <a:xfrm>
            <a:off x="0" y="6519446"/>
            <a:ext cx="4572000" cy="338554"/>
          </a:xfrm>
          <a:prstGeom prst="rect">
            <a:avLst/>
          </a:prstGeom>
        </p:spPr>
        <p:txBody>
          <a:bodyPr>
            <a:spAutoFit/>
          </a:bodyPr>
          <a:lstStyle/>
          <a:p>
            <a:r>
              <a:rPr lang="en-US" sz="800" b="1" dirty="0" smtClean="0">
                <a:latin typeface="Times New Roman" pitchFamily="18" charset="0"/>
              </a:rPr>
              <a:t>I</a:t>
            </a:r>
            <a:r>
              <a:rPr lang="ro-RO" sz="800" b="1" dirty="0" smtClean="0">
                <a:latin typeface="Times New Roman" pitchFamily="18" charset="0"/>
              </a:rPr>
              <a:t>NSTITUTUL NAŢIONAL   </a:t>
            </a:r>
            <a:endParaRPr lang="en-US" sz="800" b="1" dirty="0" smtClean="0">
              <a:latin typeface="Times New Roman" pitchFamily="18" charset="0"/>
            </a:endParaRPr>
          </a:p>
          <a:p>
            <a:r>
              <a:rPr lang="ro-RO" sz="800" b="1" dirty="0" smtClean="0">
                <a:latin typeface="Times New Roman" pitchFamily="18" charset="0"/>
              </a:rPr>
              <a:t>DE SĂ</a:t>
            </a:r>
            <a:r>
              <a:rPr lang="en-US" sz="800" b="1" dirty="0" smtClean="0">
                <a:latin typeface="Times New Roman" pitchFamily="18" charset="0"/>
              </a:rPr>
              <a:t>N</a:t>
            </a:r>
            <a:r>
              <a:rPr lang="ro-RO" sz="800" b="1" dirty="0" smtClean="0">
                <a:latin typeface="Times New Roman" pitchFamily="18" charset="0"/>
              </a:rPr>
              <a:t>ĂTATE PUBLICĂ</a:t>
            </a:r>
            <a:endParaRPr lang="en-US" sz="800" b="1" dirty="0">
              <a:latin typeface="Times New Roman" pitchFamily="18" charset="0"/>
            </a:endParaRPr>
          </a:p>
        </p:txBody>
      </p:sp>
      <p:sp>
        <p:nvSpPr>
          <p:cNvPr id="436" name="Rectangle 435"/>
          <p:cNvSpPr/>
          <p:nvPr/>
        </p:nvSpPr>
        <p:spPr>
          <a:xfrm>
            <a:off x="7620000" y="6400800"/>
            <a:ext cx="1905000" cy="338554"/>
          </a:xfrm>
          <a:prstGeom prst="rect">
            <a:avLst/>
          </a:prstGeom>
        </p:spPr>
        <p:txBody>
          <a:bodyPr wrap="square">
            <a:spAutoFit/>
          </a:bodyPr>
          <a:lstStyle/>
          <a:p>
            <a:r>
              <a:rPr lang="ro-RO" altLang="ja-JP" sz="800" b="1" dirty="0" smtClean="0">
                <a:latin typeface="Times New Roman" pitchFamily="18" charset="0"/>
              </a:rPr>
              <a:t>CENTRUL REGIONAL DE</a:t>
            </a:r>
            <a:r>
              <a:rPr lang="en-US" altLang="ja-JP" sz="800" b="1" dirty="0" smtClean="0">
                <a:latin typeface="Times New Roman" pitchFamily="18" charset="0"/>
                <a:ea typeface="ＭＳ Ｐゴシック" charset="-128"/>
              </a:rPr>
              <a:t>                                                                                         </a:t>
            </a:r>
            <a:r>
              <a:rPr lang="ro-RO" altLang="ja-JP" sz="800" b="1" dirty="0" smtClean="0">
                <a:latin typeface="Times New Roman" pitchFamily="18" charset="0"/>
              </a:rPr>
              <a:t>SĂNĂTATE PUBLICĂ </a:t>
            </a:r>
            <a:r>
              <a:rPr lang="en-US" altLang="ja-JP" sz="800" b="1" dirty="0" smtClean="0">
                <a:latin typeface="Times New Roman" pitchFamily="18" charset="0"/>
              </a:rPr>
              <a:t>   </a:t>
            </a:r>
            <a:r>
              <a:rPr lang="ro-RO" altLang="ja-JP" sz="800" b="1" dirty="0" smtClean="0">
                <a:latin typeface="Times New Roman" pitchFamily="18" charset="0"/>
              </a:rPr>
              <a:t>IAŞI</a:t>
            </a:r>
            <a:endParaRPr lang="en-US" sz="800" b="1" dirty="0">
              <a:latin typeface="Times New Roman" pitchFamily="18" charset="0"/>
            </a:endParaRPr>
          </a:p>
        </p:txBody>
      </p:sp>
      <p:sp>
        <p:nvSpPr>
          <p:cNvPr id="437" name="Rectangle 436"/>
          <p:cNvSpPr/>
          <p:nvPr/>
        </p:nvSpPr>
        <p:spPr>
          <a:xfrm>
            <a:off x="228600" y="3581400"/>
            <a:ext cx="8915400" cy="461665"/>
          </a:xfrm>
          <a:prstGeom prst="rect">
            <a:avLst/>
          </a:prstGeom>
        </p:spPr>
        <p:txBody>
          <a:bodyPr wrap="square">
            <a:spAutoFit/>
          </a:bodyPr>
          <a:lstStyle/>
          <a:p>
            <a:pPr algn="ctr"/>
            <a:r>
              <a:rPr lang="ro-RO"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ZIUA MONDIALĂ</a:t>
            </a: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ro-RO"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ÎMPOTRIVA TUBERCULOZEI </a:t>
            </a:r>
            <a:endPar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8" name="Rectangle 437"/>
          <p:cNvSpPr/>
          <p:nvPr/>
        </p:nvSpPr>
        <p:spPr>
          <a:xfrm>
            <a:off x="3810000" y="5943600"/>
            <a:ext cx="1646605" cy="369332"/>
          </a:xfrm>
          <a:prstGeom prst="rect">
            <a:avLst/>
          </a:prstGeom>
        </p:spPr>
        <p:txBody>
          <a:bodyPr wrap="none">
            <a:spAutoFit/>
          </a:bodyPr>
          <a:lstStyle/>
          <a:p>
            <a:pPr algn="ctr"/>
            <a:r>
              <a:rPr lang="en-US" b="1" dirty="0" smtClean="0">
                <a:solidFill>
                  <a:srgbClr val="0070C0"/>
                </a:solidFill>
                <a:effectLst>
                  <a:outerShdw blurRad="38100" dist="38100" dir="2700000" algn="tl">
                    <a:srgbClr val="000000"/>
                  </a:outerShdw>
                </a:effectLst>
                <a:latin typeface="Times New Roman" pitchFamily="18" charset="0"/>
              </a:rPr>
              <a:t>24 </a:t>
            </a:r>
            <a:r>
              <a:rPr lang="en-US" b="1" dirty="0" err="1" smtClean="0">
                <a:solidFill>
                  <a:srgbClr val="0070C0"/>
                </a:solidFill>
                <a:effectLst>
                  <a:outerShdw blurRad="38100" dist="38100" dir="2700000" algn="tl">
                    <a:srgbClr val="000000"/>
                  </a:outerShdw>
                </a:effectLst>
                <a:latin typeface="Times New Roman" pitchFamily="18" charset="0"/>
              </a:rPr>
              <a:t>martie</a:t>
            </a:r>
            <a:r>
              <a:rPr lang="en-US" b="1" dirty="0" smtClean="0">
                <a:solidFill>
                  <a:srgbClr val="0070C0"/>
                </a:solidFill>
                <a:effectLst>
                  <a:outerShdw blurRad="38100" dist="38100" dir="2700000" algn="tl">
                    <a:srgbClr val="000000"/>
                  </a:outerShdw>
                </a:effectLst>
                <a:latin typeface="Times New Roman" pitchFamily="18" charset="0"/>
              </a:rPr>
              <a:t> 2017</a:t>
            </a:r>
            <a:endParaRPr lang="en-US" dirty="0" smtClean="0">
              <a:solidFill>
                <a:srgbClr val="0070C0"/>
              </a:solidFill>
            </a:endParaRPr>
          </a:p>
        </p:txBody>
      </p:sp>
      <p:sp>
        <p:nvSpPr>
          <p:cNvPr id="439" name="Rectangle 438"/>
          <p:cNvSpPr/>
          <p:nvPr/>
        </p:nvSpPr>
        <p:spPr>
          <a:xfrm>
            <a:off x="3483847" y="4724400"/>
            <a:ext cx="2438488" cy="523220"/>
          </a:xfrm>
          <a:prstGeom prst="rect">
            <a:avLst/>
          </a:prstGeom>
        </p:spPr>
        <p:txBody>
          <a:bodyPr wrap="none">
            <a:spAutoFit/>
          </a:bodyPr>
          <a:lstStyle/>
          <a:p>
            <a:pPr algn="ctr"/>
            <a:r>
              <a:rPr lang="en-US" sz="2800" b="1" dirty="0" smtClean="0">
                <a:solidFill>
                  <a:schemeClr val="accent6">
                    <a:lumMod val="50000"/>
                  </a:schemeClr>
                </a:solidFill>
                <a:effectLst>
                  <a:outerShdw blurRad="38100" dist="38100" dir="2700000" algn="tl">
                    <a:srgbClr val="000000"/>
                  </a:outerShdw>
                </a:effectLst>
                <a:latin typeface="Times New Roman" pitchFamily="18" charset="0"/>
              </a:rPr>
              <a:t>INFORMARE</a:t>
            </a:r>
            <a:endParaRPr lang="ro-RO" sz="2800" b="1" dirty="0" smtClean="0">
              <a:solidFill>
                <a:schemeClr val="accent6">
                  <a:lumMod val="50000"/>
                </a:schemeClr>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080135" y="2986881"/>
          <a:ext cx="6983730" cy="1752600"/>
        </p:xfrm>
        <a:graphic>
          <a:graphicData uri="http://schemas.openxmlformats.org/drawingml/2006/table">
            <a:tbl>
              <a:tblPr/>
              <a:tblGrid>
                <a:gridCol w="3154680"/>
                <a:gridCol w="971550"/>
                <a:gridCol w="914400"/>
                <a:gridCol w="971550"/>
                <a:gridCol w="971550"/>
              </a:tblGrid>
              <a:tr h="0">
                <a:tc>
                  <a:txBody>
                    <a:bodyPr/>
                    <a:lstStyle/>
                    <a:p>
                      <a:pPr marL="0" marR="0" algn="just">
                        <a:lnSpc>
                          <a:spcPct val="115000"/>
                        </a:lnSpc>
                        <a:spcBef>
                          <a:spcPts val="0"/>
                        </a:spcBef>
                        <a:spcAft>
                          <a:spcPts val="0"/>
                        </a:spcAft>
                      </a:pPr>
                      <a:r>
                        <a:rPr lang="en-US" sz="1000" b="1">
                          <a:latin typeface="Times New Roman"/>
                          <a:ea typeface="Times New Roman"/>
                          <a:cs typeface="Times New Roman"/>
                        </a:rPr>
                        <a:t>VIZIUNE</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a:lnSpc>
                          <a:spcPct val="115000"/>
                        </a:lnSpc>
                        <a:spcBef>
                          <a:spcPts val="0"/>
                        </a:spcBef>
                        <a:spcAft>
                          <a:spcPts val="0"/>
                        </a:spcAft>
                      </a:pPr>
                      <a:r>
                        <a:rPr lang="en-US" sz="1000" b="1">
                          <a:latin typeface="Times New Roman"/>
                          <a:ea typeface="Times New Roman"/>
                          <a:cs typeface="Times New Roman"/>
                        </a:rPr>
                        <a:t>O lume fără tuberculoză</a:t>
                      </a:r>
                      <a:endParaRPr lang="en-US" sz="1100">
                        <a:latin typeface="Calibri"/>
                        <a:ea typeface="Times New Roman"/>
                        <a:cs typeface="Times New Roman"/>
                      </a:endParaRPr>
                    </a:p>
                    <a:p>
                      <a:pPr marL="0" marR="0" algn="just">
                        <a:lnSpc>
                          <a:spcPct val="115000"/>
                        </a:lnSpc>
                        <a:spcBef>
                          <a:spcPts val="0"/>
                        </a:spcBef>
                        <a:spcAft>
                          <a:spcPts val="0"/>
                        </a:spcAft>
                      </a:pPr>
                      <a:r>
                        <a:rPr lang="en-US" sz="1000">
                          <a:latin typeface="Times New Roman"/>
                          <a:ea typeface="Times New Roman"/>
                          <a:cs typeface="Times New Roman"/>
                        </a:rPr>
                        <a:t>-zero decese, boli sau suferințe datorate tuberculozei</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just">
                        <a:lnSpc>
                          <a:spcPct val="115000"/>
                        </a:lnSpc>
                        <a:spcBef>
                          <a:spcPts val="0"/>
                        </a:spcBef>
                        <a:spcAft>
                          <a:spcPts val="0"/>
                        </a:spcAft>
                      </a:pPr>
                      <a:r>
                        <a:rPr lang="en-US" sz="1000" b="1">
                          <a:latin typeface="Times New Roman"/>
                          <a:ea typeface="Times New Roman"/>
                          <a:cs typeface="Times New Roman"/>
                        </a:rPr>
                        <a:t>SCOP</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a:lnSpc>
                          <a:spcPct val="115000"/>
                        </a:lnSpc>
                        <a:spcBef>
                          <a:spcPts val="0"/>
                        </a:spcBef>
                        <a:spcAft>
                          <a:spcPts val="0"/>
                        </a:spcAft>
                      </a:pPr>
                      <a:r>
                        <a:rPr lang="en-US" sz="1000" b="1">
                          <a:latin typeface="Times New Roman"/>
                          <a:ea typeface="Times New Roman"/>
                          <a:cs typeface="Times New Roman"/>
                        </a:rPr>
                        <a:t>Oprirea epidemiei globale de tuberculoză</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just">
                        <a:lnSpc>
                          <a:spcPct val="115000"/>
                        </a:lnSpc>
                        <a:spcBef>
                          <a:spcPts val="0"/>
                        </a:spcBef>
                        <a:spcAft>
                          <a:spcPts val="0"/>
                        </a:spcAft>
                      </a:pPr>
                      <a:r>
                        <a:rPr lang="en-US" sz="1000" b="1">
                          <a:latin typeface="Times New Roman"/>
                          <a:ea typeface="Times New Roman"/>
                          <a:cs typeface="Times New Roman"/>
                        </a:rPr>
                        <a:t>INDICATORI</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0"/>
                        </a:spcBef>
                        <a:spcAft>
                          <a:spcPts val="0"/>
                        </a:spcAft>
                      </a:pPr>
                      <a:r>
                        <a:rPr lang="en-US" sz="1000" b="1">
                          <a:latin typeface="Times New Roman"/>
                          <a:ea typeface="Times New Roman"/>
                          <a:cs typeface="Times New Roman"/>
                        </a:rPr>
                        <a:t>PIETRE DE TEMELIE</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15000"/>
                        </a:lnSpc>
                        <a:spcBef>
                          <a:spcPts val="0"/>
                        </a:spcBef>
                        <a:spcAft>
                          <a:spcPts val="0"/>
                        </a:spcAft>
                      </a:pPr>
                      <a:r>
                        <a:rPr lang="en-US" sz="1000" b="1">
                          <a:solidFill>
                            <a:srgbClr val="FF0000"/>
                          </a:solidFill>
                          <a:latin typeface="Times New Roman"/>
                          <a:ea typeface="Times New Roman"/>
                          <a:cs typeface="Times New Roman"/>
                        </a:rPr>
                        <a:t>ȚINTE</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vMerge="1">
                  <a:txBody>
                    <a:bodyPr/>
                    <a:lstStyle/>
                    <a:p>
                      <a:endParaRPr lang="en-US"/>
                    </a:p>
                  </a:txBody>
                  <a:tcPr/>
                </a:tc>
                <a:tc>
                  <a:txBody>
                    <a:bodyPr/>
                    <a:lstStyle/>
                    <a:p>
                      <a:pPr marL="0" marR="0" algn="ctr">
                        <a:lnSpc>
                          <a:spcPct val="115000"/>
                        </a:lnSpc>
                        <a:spcBef>
                          <a:spcPts val="0"/>
                        </a:spcBef>
                        <a:spcAft>
                          <a:spcPts val="0"/>
                        </a:spcAft>
                      </a:pPr>
                      <a:r>
                        <a:rPr lang="en-US" sz="1000" b="1">
                          <a:latin typeface="Times New Roman"/>
                          <a:ea typeface="Times New Roman"/>
                          <a:cs typeface="Times New Roman"/>
                        </a:rPr>
                        <a:t>2020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Times New Roman"/>
                          <a:cs typeface="Times New Roman"/>
                        </a:rPr>
                        <a:t>2025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SDG</a:t>
                      </a:r>
                      <a:r>
                        <a:rPr lang="en-US" sz="1000" b="1">
                          <a:latin typeface="Times New Roman"/>
                          <a:ea typeface="Times New Roman"/>
                          <a:cs typeface="Times New Roman"/>
                        </a:rPr>
                        <a:t> 2030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END TB</a:t>
                      </a:r>
                      <a:r>
                        <a:rPr lang="en-US" sz="1000" b="1">
                          <a:latin typeface="Times New Roman"/>
                          <a:ea typeface="Times New Roman"/>
                          <a:cs typeface="Times New Roman"/>
                        </a:rPr>
                        <a:t> 2035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000">
                          <a:latin typeface="Times New Roman"/>
                          <a:ea typeface="Times New Roman"/>
                          <a:cs typeface="Times New Roman"/>
                        </a:rPr>
                        <a:t>Reducerea deceselor prin TBC comparative cu 2015 (%)</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35%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75%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90%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95%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000">
                          <a:latin typeface="Times New Roman"/>
                          <a:ea typeface="Times New Roman"/>
                          <a:cs typeface="Times New Roman"/>
                        </a:rPr>
                        <a:t>Reducerea incidenței prin TBC comparative cu 2015 (%)</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20%</a:t>
                      </a:r>
                      <a:endParaRPr lang="en-US" sz="1100">
                        <a:latin typeface="Calibri"/>
                        <a:ea typeface="Times New Roman"/>
                        <a:cs typeface="Times New Roman"/>
                      </a:endParaRPr>
                    </a:p>
                    <a:p>
                      <a:pPr marL="0" marR="0" algn="ctr">
                        <a:lnSpc>
                          <a:spcPct val="115000"/>
                        </a:lnSpc>
                        <a:spcBef>
                          <a:spcPts val="0"/>
                        </a:spcBef>
                        <a:spcAft>
                          <a:spcPts val="0"/>
                        </a:spcAft>
                      </a:pPr>
                      <a:r>
                        <a:rPr lang="en-US" sz="1000">
                          <a:latin typeface="Times New Roman"/>
                          <a:ea typeface="Times New Roman"/>
                          <a:cs typeface="Times New Roman"/>
                        </a:rPr>
                        <a:t>(&lt;85/100.000)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50%</a:t>
                      </a:r>
                      <a:endParaRPr lang="en-US" sz="1100">
                        <a:latin typeface="Calibri"/>
                        <a:ea typeface="Times New Roman"/>
                        <a:cs typeface="Times New Roman"/>
                      </a:endParaRPr>
                    </a:p>
                    <a:p>
                      <a:pPr marL="0" marR="0" algn="ctr">
                        <a:lnSpc>
                          <a:spcPct val="115000"/>
                        </a:lnSpc>
                        <a:spcBef>
                          <a:spcPts val="0"/>
                        </a:spcBef>
                        <a:spcAft>
                          <a:spcPts val="0"/>
                        </a:spcAft>
                      </a:pPr>
                      <a:r>
                        <a:rPr lang="en-US" sz="1000">
                          <a:latin typeface="Times New Roman"/>
                          <a:ea typeface="Times New Roman"/>
                          <a:cs typeface="Times New Roman"/>
                        </a:rPr>
                        <a:t>(&lt;55/100.000)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80%</a:t>
                      </a:r>
                      <a:endParaRPr lang="en-US" sz="1100">
                        <a:latin typeface="Calibri"/>
                        <a:ea typeface="Times New Roman"/>
                        <a:cs typeface="Times New Roman"/>
                      </a:endParaRPr>
                    </a:p>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(&lt;20/100.000)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90%</a:t>
                      </a:r>
                      <a:endParaRPr lang="en-US" sz="1100">
                        <a:latin typeface="Calibri"/>
                        <a:ea typeface="Times New Roman"/>
                        <a:cs typeface="Times New Roman"/>
                      </a:endParaRPr>
                    </a:p>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(&lt;10/100.000)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1000">
                          <a:latin typeface="Times New Roman"/>
                          <a:ea typeface="Times New Roman"/>
                          <a:cs typeface="Times New Roman"/>
                        </a:rPr>
                        <a:t>Familii afectate de TBC care fac față costurilor catastrofice datorate TBC (%)</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Zero</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Times New Roman"/>
                          <a:cs typeface="Times New Roman"/>
                        </a:rPr>
                        <a:t>Zero</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0000"/>
                          </a:solidFill>
                          <a:latin typeface="Times New Roman"/>
                          <a:ea typeface="Times New Roman"/>
                          <a:cs typeface="Times New Roman"/>
                        </a:rPr>
                        <a:t>Zero</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FF0000"/>
                          </a:solidFill>
                          <a:latin typeface="Times New Roman"/>
                          <a:ea typeface="Times New Roman"/>
                          <a:cs typeface="Times New Roman"/>
                        </a:rPr>
                        <a:t>Zero</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46081" name="Rectangle 1"/>
          <p:cNvSpPr>
            <a:spLocks noChangeArrowheads="1"/>
          </p:cNvSpPr>
          <p:nvPr/>
        </p:nvSpPr>
        <p:spPr bwMode="auto">
          <a:xfrm>
            <a:off x="381000" y="1178986"/>
            <a:ext cx="838200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 scopul reducerii până în </a:t>
            </a:r>
            <a:r>
              <a:rPr kumimoji="0" lang="ro-RO"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2035</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deceselor prin tuberculoză, de 95% și reducerii de 90% a ratei de incidență de 110 cazuri/100 000 la mai puțin de 10 de cazuri la 100.000, OMS  propune</a:t>
            </a:r>
            <a:r>
              <a:rPr kumimoji="0" lang="ro-RO" b="0"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următoarea viziune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57200" y="2819400"/>
          <a:ext cx="8458199" cy="2944368"/>
        </p:xfrm>
        <a:graphic>
          <a:graphicData uri="http://schemas.openxmlformats.org/drawingml/2006/table">
            <a:tbl>
              <a:tblPr/>
              <a:tblGrid>
                <a:gridCol w="3820727"/>
                <a:gridCol w="1176672"/>
                <a:gridCol w="1107456"/>
                <a:gridCol w="1176672"/>
                <a:gridCol w="1176672"/>
              </a:tblGrid>
              <a:tr h="305964">
                <a:tc>
                  <a:txBody>
                    <a:bodyPr/>
                    <a:lstStyle/>
                    <a:p>
                      <a:pPr marL="0" marR="0" algn="just">
                        <a:lnSpc>
                          <a:spcPct val="115000"/>
                        </a:lnSpc>
                        <a:spcBef>
                          <a:spcPts val="0"/>
                        </a:spcBef>
                        <a:spcAft>
                          <a:spcPts val="0"/>
                        </a:spcAft>
                      </a:pPr>
                      <a:r>
                        <a:rPr lang="en-US" sz="1400" b="1" dirty="0">
                          <a:latin typeface="Times New Roman"/>
                          <a:ea typeface="Times New Roman"/>
                          <a:cs typeface="Times New Roman"/>
                        </a:rPr>
                        <a:t>VIZIUNE</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a:lnSpc>
                          <a:spcPct val="115000"/>
                        </a:lnSpc>
                        <a:spcBef>
                          <a:spcPts val="0"/>
                        </a:spcBef>
                        <a:spcAft>
                          <a:spcPts val="0"/>
                        </a:spcAft>
                      </a:pPr>
                      <a:r>
                        <a:rPr lang="en-US" sz="1400" b="1">
                          <a:latin typeface="Times New Roman"/>
                          <a:ea typeface="Times New Roman"/>
                          <a:cs typeface="Times New Roman"/>
                        </a:rPr>
                        <a:t>O lume fără tuberculoză</a:t>
                      </a:r>
                      <a:endParaRPr lang="en-US" sz="1400">
                        <a:latin typeface="Calibri"/>
                        <a:ea typeface="Times New Roman"/>
                        <a:cs typeface="Times New Roman"/>
                      </a:endParaRPr>
                    </a:p>
                    <a:p>
                      <a:pPr marL="0" marR="0" algn="just">
                        <a:lnSpc>
                          <a:spcPct val="115000"/>
                        </a:lnSpc>
                        <a:spcBef>
                          <a:spcPts val="0"/>
                        </a:spcBef>
                        <a:spcAft>
                          <a:spcPts val="0"/>
                        </a:spcAft>
                      </a:pPr>
                      <a:r>
                        <a:rPr lang="en-US" sz="1400">
                          <a:latin typeface="Times New Roman"/>
                          <a:ea typeface="Times New Roman"/>
                          <a:cs typeface="Times New Roman"/>
                        </a:rPr>
                        <a:t>-zero decese, boli sau suferințe datorate tuberculozei</a:t>
                      </a:r>
                      <a:endParaRPr lang="en-US" sz="140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2982">
                <a:tc>
                  <a:txBody>
                    <a:bodyPr/>
                    <a:lstStyle/>
                    <a:p>
                      <a:pPr marL="0" marR="0" algn="just">
                        <a:lnSpc>
                          <a:spcPct val="115000"/>
                        </a:lnSpc>
                        <a:spcBef>
                          <a:spcPts val="0"/>
                        </a:spcBef>
                        <a:spcAft>
                          <a:spcPts val="0"/>
                        </a:spcAft>
                      </a:pPr>
                      <a:r>
                        <a:rPr lang="en-US" sz="1400" b="1" dirty="0">
                          <a:latin typeface="Times New Roman"/>
                          <a:ea typeface="Times New Roman"/>
                          <a:cs typeface="Times New Roman"/>
                        </a:rPr>
                        <a:t>SCOP</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a:lnSpc>
                          <a:spcPct val="115000"/>
                        </a:lnSpc>
                        <a:spcBef>
                          <a:spcPts val="0"/>
                        </a:spcBef>
                        <a:spcAft>
                          <a:spcPts val="0"/>
                        </a:spcAft>
                      </a:pPr>
                      <a:r>
                        <a:rPr lang="en-US" sz="1400" b="1" dirty="0" err="1">
                          <a:latin typeface="Times New Roman"/>
                          <a:ea typeface="Times New Roman"/>
                          <a:cs typeface="Times New Roman"/>
                        </a:rPr>
                        <a:t>Oprirea</a:t>
                      </a:r>
                      <a:r>
                        <a:rPr lang="en-US" sz="1400" b="1" dirty="0">
                          <a:latin typeface="Times New Roman"/>
                          <a:ea typeface="Times New Roman"/>
                          <a:cs typeface="Times New Roman"/>
                        </a:rPr>
                        <a:t> </a:t>
                      </a:r>
                      <a:r>
                        <a:rPr lang="en-US" sz="1400" b="1" dirty="0" err="1">
                          <a:latin typeface="Times New Roman"/>
                          <a:ea typeface="Times New Roman"/>
                          <a:cs typeface="Times New Roman"/>
                        </a:rPr>
                        <a:t>epidemiei</a:t>
                      </a:r>
                      <a:r>
                        <a:rPr lang="en-US" sz="1400" b="1" dirty="0">
                          <a:latin typeface="Times New Roman"/>
                          <a:ea typeface="Times New Roman"/>
                          <a:cs typeface="Times New Roman"/>
                        </a:rPr>
                        <a:t> </a:t>
                      </a:r>
                      <a:r>
                        <a:rPr lang="en-US" sz="1400" b="1" dirty="0" err="1">
                          <a:latin typeface="Times New Roman"/>
                          <a:ea typeface="Times New Roman"/>
                          <a:cs typeface="Times New Roman"/>
                        </a:rPr>
                        <a:t>globale</a:t>
                      </a:r>
                      <a:r>
                        <a:rPr lang="en-US" sz="1400" b="1" dirty="0">
                          <a:latin typeface="Times New Roman"/>
                          <a:ea typeface="Times New Roman"/>
                          <a:cs typeface="Times New Roman"/>
                        </a:rPr>
                        <a:t> de </a:t>
                      </a:r>
                      <a:r>
                        <a:rPr lang="en-US" sz="1400" b="1" dirty="0" err="1">
                          <a:latin typeface="Times New Roman"/>
                          <a:ea typeface="Times New Roman"/>
                          <a:cs typeface="Times New Roman"/>
                        </a:rPr>
                        <a:t>tuberculoză</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2982">
                <a:tc rowSpan="2">
                  <a:txBody>
                    <a:bodyPr/>
                    <a:lstStyle/>
                    <a:p>
                      <a:pPr marL="0" marR="0" algn="just">
                        <a:lnSpc>
                          <a:spcPct val="115000"/>
                        </a:lnSpc>
                        <a:spcBef>
                          <a:spcPts val="0"/>
                        </a:spcBef>
                        <a:spcAft>
                          <a:spcPts val="0"/>
                        </a:spcAft>
                      </a:pPr>
                      <a:r>
                        <a:rPr lang="en-US" sz="1400" b="1" dirty="0">
                          <a:latin typeface="Times New Roman"/>
                          <a:ea typeface="Times New Roman"/>
                          <a:cs typeface="Times New Roman"/>
                        </a:rPr>
                        <a:t>INDICATORI</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0"/>
                        </a:spcBef>
                        <a:spcAft>
                          <a:spcPts val="0"/>
                        </a:spcAft>
                      </a:pP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15000"/>
                        </a:lnSpc>
                        <a:spcBef>
                          <a:spcPts val="0"/>
                        </a:spcBef>
                        <a:spcAft>
                          <a:spcPts val="0"/>
                        </a:spcAft>
                      </a:pP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2982">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Times New Roman"/>
                          <a:cs typeface="Times New Roman"/>
                        </a:rPr>
                        <a:t>2020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Times New Roman"/>
                        </a:rPr>
                        <a:t>2025</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SDG</a:t>
                      </a:r>
                      <a:r>
                        <a:rPr lang="en-US" sz="1400" b="1" dirty="0">
                          <a:latin typeface="Times New Roman"/>
                          <a:ea typeface="Times New Roman"/>
                          <a:cs typeface="Times New Roman"/>
                        </a:rPr>
                        <a:t> 2030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FF0000"/>
                          </a:solidFill>
                          <a:latin typeface="Times New Roman"/>
                          <a:ea typeface="Times New Roman"/>
                          <a:cs typeface="Times New Roman"/>
                        </a:rPr>
                        <a:t>END TB</a:t>
                      </a:r>
                      <a:r>
                        <a:rPr lang="en-US" sz="1400" b="1">
                          <a:latin typeface="Times New Roman"/>
                          <a:ea typeface="Times New Roman"/>
                          <a:cs typeface="Times New Roman"/>
                        </a:rPr>
                        <a:t> 2035</a:t>
                      </a:r>
                      <a:endParaRPr lang="en-US" sz="140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982">
                <a:tc>
                  <a:txBody>
                    <a:bodyPr/>
                    <a:lstStyle/>
                    <a:p>
                      <a:pPr marL="0" marR="0" algn="just">
                        <a:lnSpc>
                          <a:spcPct val="115000"/>
                        </a:lnSpc>
                        <a:spcBef>
                          <a:spcPts val="0"/>
                        </a:spcBef>
                        <a:spcAft>
                          <a:spcPts val="0"/>
                        </a:spcAft>
                      </a:pPr>
                      <a:r>
                        <a:rPr lang="en-US" sz="1400" dirty="0" err="1">
                          <a:latin typeface="Times New Roman"/>
                          <a:ea typeface="Times New Roman"/>
                          <a:cs typeface="Times New Roman"/>
                        </a:rPr>
                        <a:t>Reducerea</a:t>
                      </a:r>
                      <a:r>
                        <a:rPr lang="en-US" sz="1400" dirty="0">
                          <a:latin typeface="Times New Roman"/>
                          <a:ea typeface="Times New Roman"/>
                          <a:cs typeface="Times New Roman"/>
                        </a:rPr>
                        <a:t> </a:t>
                      </a:r>
                      <a:r>
                        <a:rPr lang="en-US" sz="1400" dirty="0" err="1">
                          <a:latin typeface="Times New Roman"/>
                          <a:ea typeface="Times New Roman"/>
                          <a:cs typeface="Times New Roman"/>
                        </a:rPr>
                        <a:t>deceselor</a:t>
                      </a:r>
                      <a:r>
                        <a:rPr lang="en-US" sz="1400" dirty="0">
                          <a:latin typeface="Times New Roman"/>
                          <a:ea typeface="Times New Roman"/>
                          <a:cs typeface="Times New Roman"/>
                        </a:rPr>
                        <a:t> </a:t>
                      </a:r>
                      <a:r>
                        <a:rPr lang="en-US" sz="1400" dirty="0" err="1">
                          <a:latin typeface="Times New Roman"/>
                          <a:ea typeface="Times New Roman"/>
                          <a:cs typeface="Times New Roman"/>
                        </a:rPr>
                        <a:t>prin</a:t>
                      </a:r>
                      <a:r>
                        <a:rPr lang="en-US" sz="1400" dirty="0">
                          <a:latin typeface="Times New Roman"/>
                          <a:ea typeface="Times New Roman"/>
                          <a:cs typeface="Times New Roman"/>
                        </a:rPr>
                        <a:t> TBC comparative cu 2015 (%)</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35%</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75%</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90%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95%</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64">
                <a:tc>
                  <a:txBody>
                    <a:bodyPr/>
                    <a:lstStyle/>
                    <a:p>
                      <a:pPr marL="0" marR="0" algn="just">
                        <a:lnSpc>
                          <a:spcPct val="115000"/>
                        </a:lnSpc>
                        <a:spcBef>
                          <a:spcPts val="0"/>
                        </a:spcBef>
                        <a:spcAft>
                          <a:spcPts val="0"/>
                        </a:spcAft>
                      </a:pPr>
                      <a:r>
                        <a:rPr lang="en-US" sz="1400">
                          <a:latin typeface="Times New Roman"/>
                          <a:ea typeface="Times New Roman"/>
                          <a:cs typeface="Times New Roman"/>
                        </a:rPr>
                        <a:t>Reducerea incidenței prin TBC comparative cu 2015 (%)</a:t>
                      </a:r>
                      <a:endParaRPr lang="en-US" sz="140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20%</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dirty="0">
                          <a:latin typeface="Times New Roman"/>
                          <a:ea typeface="Times New Roman"/>
                          <a:cs typeface="Times New Roman"/>
                        </a:rPr>
                        <a:t>(&lt;85/100.000)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Times New Roman"/>
                        </a:rPr>
                        <a:t>50%</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dirty="0">
                          <a:latin typeface="Times New Roman"/>
                          <a:ea typeface="Times New Roman"/>
                          <a:cs typeface="Times New Roman"/>
                        </a:rPr>
                        <a:t>(&lt;55/100.000)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80%</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(&lt;20/100.000)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90%</a:t>
                      </a:r>
                      <a:endParaRPr lang="en-US" sz="1400" dirty="0">
                        <a:latin typeface="Calibri"/>
                        <a:ea typeface="Times New Roman"/>
                        <a:cs typeface="Times New Roman"/>
                      </a:endParaRPr>
                    </a:p>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(&lt;10/100.000)</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64">
                <a:tc>
                  <a:txBody>
                    <a:bodyPr/>
                    <a:lstStyle/>
                    <a:p>
                      <a:pPr marL="0" marR="0" algn="just">
                        <a:lnSpc>
                          <a:spcPct val="115000"/>
                        </a:lnSpc>
                        <a:spcBef>
                          <a:spcPts val="0"/>
                        </a:spcBef>
                        <a:spcAft>
                          <a:spcPts val="0"/>
                        </a:spcAft>
                      </a:pPr>
                      <a:r>
                        <a:rPr lang="en-US" sz="1400" dirty="0" err="1">
                          <a:latin typeface="Times New Roman"/>
                          <a:ea typeface="Times New Roman"/>
                          <a:cs typeface="Times New Roman"/>
                        </a:rPr>
                        <a:t>Familii</a:t>
                      </a:r>
                      <a:r>
                        <a:rPr lang="en-US" sz="1400" dirty="0">
                          <a:latin typeface="Times New Roman"/>
                          <a:ea typeface="Times New Roman"/>
                          <a:cs typeface="Times New Roman"/>
                        </a:rPr>
                        <a:t> </a:t>
                      </a:r>
                      <a:r>
                        <a:rPr lang="en-US" sz="1400" dirty="0" err="1">
                          <a:latin typeface="Times New Roman"/>
                          <a:ea typeface="Times New Roman"/>
                          <a:cs typeface="Times New Roman"/>
                        </a:rPr>
                        <a:t>afectate</a:t>
                      </a:r>
                      <a:r>
                        <a:rPr lang="en-US" sz="1400" dirty="0">
                          <a:latin typeface="Times New Roman"/>
                          <a:ea typeface="Times New Roman"/>
                          <a:cs typeface="Times New Roman"/>
                        </a:rPr>
                        <a:t> de TBC care </a:t>
                      </a:r>
                      <a:r>
                        <a:rPr lang="en-US" sz="1400" dirty="0" err="1">
                          <a:latin typeface="Times New Roman"/>
                          <a:ea typeface="Times New Roman"/>
                          <a:cs typeface="Times New Roman"/>
                        </a:rPr>
                        <a:t>fac</a:t>
                      </a:r>
                      <a:r>
                        <a:rPr lang="en-US" sz="1400" dirty="0">
                          <a:latin typeface="Times New Roman"/>
                          <a:ea typeface="Times New Roman"/>
                          <a:cs typeface="Times New Roman"/>
                        </a:rPr>
                        <a:t> </a:t>
                      </a:r>
                      <a:r>
                        <a:rPr lang="en-US" sz="1400" dirty="0" err="1">
                          <a:latin typeface="Times New Roman"/>
                          <a:ea typeface="Times New Roman"/>
                          <a:cs typeface="Times New Roman"/>
                        </a:rPr>
                        <a:t>față</a:t>
                      </a:r>
                      <a:r>
                        <a:rPr lang="en-US" sz="1400" dirty="0">
                          <a:latin typeface="Times New Roman"/>
                          <a:ea typeface="Times New Roman"/>
                          <a:cs typeface="Times New Roman"/>
                        </a:rPr>
                        <a:t> </a:t>
                      </a:r>
                      <a:r>
                        <a:rPr lang="en-US" sz="1400" dirty="0" err="1">
                          <a:latin typeface="Times New Roman"/>
                          <a:ea typeface="Times New Roman"/>
                          <a:cs typeface="Times New Roman"/>
                        </a:rPr>
                        <a:t>costurilor</a:t>
                      </a:r>
                      <a:r>
                        <a:rPr lang="en-US" sz="1400" dirty="0">
                          <a:latin typeface="Times New Roman"/>
                          <a:ea typeface="Times New Roman"/>
                          <a:cs typeface="Times New Roman"/>
                        </a:rPr>
                        <a:t> </a:t>
                      </a:r>
                      <a:r>
                        <a:rPr lang="en-US" sz="1400" dirty="0" err="1">
                          <a:latin typeface="Times New Roman"/>
                          <a:ea typeface="Times New Roman"/>
                          <a:cs typeface="Times New Roman"/>
                        </a:rPr>
                        <a:t>catastrofice</a:t>
                      </a:r>
                      <a:r>
                        <a:rPr lang="en-US" sz="1400" dirty="0">
                          <a:latin typeface="Times New Roman"/>
                          <a:ea typeface="Times New Roman"/>
                          <a:cs typeface="Times New Roman"/>
                        </a:rPr>
                        <a:t> </a:t>
                      </a:r>
                      <a:r>
                        <a:rPr lang="en-US" sz="1400" dirty="0" err="1">
                          <a:latin typeface="Times New Roman"/>
                          <a:ea typeface="Times New Roman"/>
                          <a:cs typeface="Times New Roman"/>
                        </a:rPr>
                        <a:t>datorate</a:t>
                      </a:r>
                      <a:r>
                        <a:rPr lang="en-US" sz="1400" dirty="0">
                          <a:latin typeface="Times New Roman"/>
                          <a:ea typeface="Times New Roman"/>
                          <a:cs typeface="Times New Roman"/>
                        </a:rPr>
                        <a:t> TBC (%)</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Zero</a:t>
                      </a:r>
                      <a:endParaRPr lang="en-US" sz="140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Times New Roman"/>
                        </a:rPr>
                        <a:t>Zero</a:t>
                      </a:r>
                      <a:endParaRPr lang="en-US" sz="140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Zero</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Times New Roman"/>
                          <a:ea typeface="Times New Roman"/>
                          <a:cs typeface="Times New Roman"/>
                        </a:rPr>
                        <a:t>Zero</a:t>
                      </a:r>
                      <a:endParaRPr lang="en-US" sz="1400" dirty="0">
                        <a:latin typeface="Calibri"/>
                        <a:ea typeface="Times New Roman"/>
                        <a:cs typeface="Times New Roman"/>
                      </a:endParaRPr>
                    </a:p>
                  </a:txBody>
                  <a:tcPr marL="59863" marR="59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81000" y="5867400"/>
            <a:ext cx="2521844" cy="246221"/>
          </a:xfrm>
          <a:prstGeom prst="rect">
            <a:avLst/>
          </a:prstGeom>
        </p:spPr>
        <p:txBody>
          <a:bodyPr wrap="none">
            <a:spAutoFit/>
          </a:bodyPr>
          <a:lstStyle/>
          <a:p>
            <a:pPr lvl="0" indent="457200" fontAlgn="base">
              <a:spcBef>
                <a:spcPct val="0"/>
              </a:spcBef>
              <a:spcAft>
                <a:spcPct val="0"/>
              </a:spcAft>
            </a:pPr>
            <a:r>
              <a:rPr lang="en-US" sz="1000" b="1" dirty="0" err="1" smtClean="0">
                <a:latin typeface="Times New Roman" pitchFamily="18" charset="0"/>
                <a:ea typeface="Times New Roman" pitchFamily="18" charset="0"/>
                <a:cs typeface="Times New Roman" pitchFamily="18" charset="0"/>
              </a:rPr>
              <a:t>Sursa</a:t>
            </a:r>
            <a:r>
              <a:rPr lang="en-US" sz="1000" b="1" dirty="0" smtClean="0">
                <a:latin typeface="Times New Roman" pitchFamily="18" charset="0"/>
                <a:ea typeface="Times New Roman" pitchFamily="18" charset="0"/>
                <a:cs typeface="Times New Roman" pitchFamily="18" charset="0"/>
              </a:rPr>
              <a:t>: </a:t>
            </a:r>
            <a:r>
              <a:rPr lang="en-US" sz="1000" b="1" dirty="0" smtClean="0">
                <a:latin typeface="Times New Roman" pitchFamily="18" charset="0"/>
                <a:ea typeface="Times New Roman" pitchFamily="18" charset="0"/>
                <a:cs typeface="Times New Roman" pitchFamily="18" charset="0"/>
                <a:hlinkClick r:id="rId3"/>
              </a:rPr>
              <a:t>http://www.who.int/tb/data</a:t>
            </a:r>
            <a:endParaRPr lang="en-US" sz="10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2390997"/>
          <a:ext cx="8229600" cy="2944368"/>
        </p:xfrm>
        <a:graphic>
          <a:graphicData uri="http://schemas.openxmlformats.org/drawingml/2006/table">
            <a:tbl>
              <a:tblPr/>
              <a:tblGrid>
                <a:gridCol w="4114800"/>
                <a:gridCol w="4114800"/>
              </a:tblGrid>
              <a:tr h="133610">
                <a:tc gridSpan="2">
                  <a:txBody>
                    <a:bodyPr/>
                    <a:lstStyle/>
                    <a:p>
                      <a:pPr marL="0" marR="0" algn="just">
                        <a:lnSpc>
                          <a:spcPct val="115000"/>
                        </a:lnSpc>
                        <a:spcBef>
                          <a:spcPts val="0"/>
                        </a:spcBef>
                        <a:spcAft>
                          <a:spcPts val="0"/>
                        </a:spcAft>
                      </a:pPr>
                      <a:r>
                        <a:rPr lang="en-US" sz="800" b="1">
                          <a:latin typeface="Times New Roman"/>
                          <a:ea typeface="Times New Roman"/>
                          <a:cs typeface="Times New Roman"/>
                        </a:rPr>
                        <a:t>PLAN DE ACȚIUNE împotriva tuberculozei pentru Regiunea OMS-Europa, 2016-2020</a:t>
                      </a:r>
                      <a:endParaRPr lang="en-US" sz="900">
                        <a:latin typeface="Calibri"/>
                        <a:ea typeface="Times New Roman"/>
                        <a:cs typeface="Times New Roman"/>
                      </a:endParaRPr>
                    </a:p>
                  </a:txBody>
                  <a:tcPr marL="58091" marR="58091" marT="0" marB="0">
                    <a:lnL>
                      <a:noFill/>
                    </a:lnL>
                    <a:lnR>
                      <a:noFill/>
                    </a:lnR>
                    <a:lnT>
                      <a:noFill/>
                    </a:lnT>
                    <a:lnB>
                      <a:noFill/>
                    </a:lnB>
                    <a:solidFill>
                      <a:srgbClr val="B6DDE8"/>
                    </a:solidFill>
                  </a:tcPr>
                </a:tc>
                <a:tc hMerge="1">
                  <a:txBody>
                    <a:bodyPr/>
                    <a:lstStyle/>
                    <a:p>
                      <a:endParaRPr lang="en-US"/>
                    </a:p>
                  </a:txBody>
                  <a:tcPr/>
                </a:tc>
              </a:tr>
              <a:tr h="267220">
                <a:tc>
                  <a:txBody>
                    <a:bodyPr/>
                    <a:lstStyle/>
                    <a:p>
                      <a:pPr marL="0" marR="0" algn="just">
                        <a:lnSpc>
                          <a:spcPct val="115000"/>
                        </a:lnSpc>
                        <a:spcBef>
                          <a:spcPts val="0"/>
                        </a:spcBef>
                        <a:spcAft>
                          <a:spcPts val="0"/>
                        </a:spcAft>
                      </a:pPr>
                      <a:r>
                        <a:rPr lang="en-US" sz="800" b="1">
                          <a:latin typeface="Times New Roman"/>
                          <a:ea typeface="Times New Roman"/>
                          <a:cs typeface="Times New Roman"/>
                        </a:rPr>
                        <a:t>VIZIUNE</a:t>
                      </a:r>
                      <a:endParaRPr lang="en-US" sz="900">
                        <a:latin typeface="Calibri"/>
                        <a:ea typeface="Times New Roman"/>
                        <a:cs typeface="Times New Roman"/>
                      </a:endParaRPr>
                    </a:p>
                  </a:txBody>
                  <a:tcPr marL="58091" marR="58091" marT="0" marB="0">
                    <a:lnL>
                      <a:noFill/>
                    </a:lnL>
                    <a:lnR>
                      <a:noFill/>
                    </a:lnR>
                    <a:lnT>
                      <a:noFill/>
                    </a:lnT>
                    <a:lnB>
                      <a:noFill/>
                    </a:lnB>
                    <a:solidFill>
                      <a:srgbClr val="FFFFCC"/>
                    </a:solidFill>
                  </a:tcPr>
                </a:tc>
                <a:tc>
                  <a:txBody>
                    <a:bodyPr/>
                    <a:lstStyle/>
                    <a:p>
                      <a:pPr marL="0" marR="0" algn="just">
                        <a:lnSpc>
                          <a:spcPct val="115000"/>
                        </a:lnSpc>
                        <a:spcBef>
                          <a:spcPts val="0"/>
                        </a:spcBef>
                        <a:spcAft>
                          <a:spcPts val="0"/>
                        </a:spcAft>
                      </a:pPr>
                      <a:r>
                        <a:rPr lang="en-US" sz="800">
                          <a:latin typeface="Times New Roman"/>
                          <a:ea typeface="Times New Roman"/>
                          <a:cs typeface="Times New Roman"/>
                        </a:rPr>
                        <a:t>Stoparea epidemiei de tuberculoză cu zero familii afectate care se confruntă cu costuri catastrofale din cauza tuberculozei</a:t>
                      </a:r>
                      <a:endParaRPr lang="en-US" sz="900">
                        <a:latin typeface="Calibri"/>
                        <a:ea typeface="Times New Roman"/>
                        <a:cs typeface="Times New Roman"/>
                      </a:endParaRPr>
                    </a:p>
                  </a:txBody>
                  <a:tcPr marL="58091" marR="58091" marT="0" marB="0">
                    <a:lnL>
                      <a:noFill/>
                    </a:lnL>
                    <a:lnR>
                      <a:noFill/>
                    </a:lnR>
                    <a:lnT>
                      <a:noFill/>
                    </a:lnT>
                    <a:lnB>
                      <a:noFill/>
                    </a:lnB>
                  </a:tcPr>
                </a:tc>
              </a:tr>
              <a:tr h="534440">
                <a:tc>
                  <a:txBody>
                    <a:bodyPr/>
                    <a:lstStyle/>
                    <a:p>
                      <a:pPr marL="0" marR="0" algn="just">
                        <a:lnSpc>
                          <a:spcPct val="115000"/>
                        </a:lnSpc>
                        <a:spcBef>
                          <a:spcPts val="0"/>
                        </a:spcBef>
                        <a:spcAft>
                          <a:spcPts val="0"/>
                        </a:spcAft>
                      </a:pPr>
                      <a:r>
                        <a:rPr lang="en-US" sz="800" b="1">
                          <a:latin typeface="Times New Roman"/>
                          <a:ea typeface="Times New Roman"/>
                          <a:cs typeface="Times New Roman"/>
                        </a:rPr>
                        <a:t>SCOP</a:t>
                      </a:r>
                      <a:endParaRPr lang="en-US" sz="900">
                        <a:latin typeface="Calibri"/>
                        <a:ea typeface="Times New Roman"/>
                        <a:cs typeface="Times New Roman"/>
                      </a:endParaRPr>
                    </a:p>
                  </a:txBody>
                  <a:tcPr marL="58091" marR="58091" marT="0" marB="0">
                    <a:lnL>
                      <a:noFill/>
                    </a:lnL>
                    <a:lnR>
                      <a:noFill/>
                    </a:lnR>
                    <a:lnT>
                      <a:noFill/>
                    </a:lnT>
                    <a:lnB>
                      <a:noFill/>
                    </a:lnB>
                    <a:solidFill>
                      <a:srgbClr val="FFFFCC"/>
                    </a:solidFill>
                  </a:tcPr>
                </a:tc>
                <a:tc>
                  <a:txBody>
                    <a:bodyPr/>
                    <a:lstStyle/>
                    <a:p>
                      <a:pPr marL="0" marR="0" algn="just">
                        <a:lnSpc>
                          <a:spcPct val="115000"/>
                        </a:lnSpc>
                        <a:spcBef>
                          <a:spcPts val="0"/>
                        </a:spcBef>
                        <a:spcAft>
                          <a:spcPts val="0"/>
                        </a:spcAft>
                      </a:pPr>
                      <a:r>
                        <a:rPr lang="en-US" sz="800">
                          <a:latin typeface="Times New Roman"/>
                          <a:ea typeface="Times New Roman"/>
                          <a:cs typeface="Times New Roman"/>
                        </a:rPr>
                        <a:t>Stoparea răspândirii tuberculozei sensibile și rezistente la medicamente prin realizarea accesului universal la prevenirea, diagnosticarea și tratamentul bolii în toate statele membre, în regiunea europeană a OMS, contribuind astfel la scopul final al Strategiei End TB, de a pune capăt epidemiei de tuberculoză.</a:t>
                      </a:r>
                      <a:endParaRPr lang="en-US" sz="900">
                        <a:latin typeface="Calibri"/>
                        <a:ea typeface="Times New Roman"/>
                        <a:cs typeface="Times New Roman"/>
                      </a:endParaRPr>
                    </a:p>
                  </a:txBody>
                  <a:tcPr marL="58091" marR="58091" marT="0" marB="0">
                    <a:lnL>
                      <a:noFill/>
                    </a:lnL>
                    <a:lnR>
                      <a:noFill/>
                    </a:lnR>
                    <a:lnT>
                      <a:noFill/>
                    </a:lnT>
                    <a:lnB>
                      <a:noFill/>
                    </a:lnB>
                  </a:tcPr>
                </a:tc>
              </a:tr>
              <a:tr h="133610">
                <a:tc rowSpan="3">
                  <a:txBody>
                    <a:bodyPr/>
                    <a:lstStyle/>
                    <a:p>
                      <a:pPr marL="0" marR="0" algn="just">
                        <a:lnSpc>
                          <a:spcPct val="115000"/>
                        </a:lnSpc>
                        <a:spcBef>
                          <a:spcPts val="0"/>
                        </a:spcBef>
                        <a:spcAft>
                          <a:spcPts val="0"/>
                        </a:spcAft>
                      </a:pPr>
                      <a:r>
                        <a:rPr lang="en-US" sz="800" b="1">
                          <a:latin typeface="Times New Roman"/>
                          <a:ea typeface="Times New Roman"/>
                          <a:cs typeface="Times New Roman"/>
                        </a:rPr>
                        <a:t>ȚINTE</a:t>
                      </a:r>
                      <a:endParaRPr lang="en-US" sz="900">
                        <a:latin typeface="Calibri"/>
                        <a:ea typeface="Times New Roman"/>
                        <a:cs typeface="Times New Roman"/>
                      </a:endParaRPr>
                    </a:p>
                    <a:p>
                      <a:pPr marL="0" marR="0" algn="just">
                        <a:lnSpc>
                          <a:spcPct val="115000"/>
                        </a:lnSpc>
                        <a:spcBef>
                          <a:spcPts val="0"/>
                        </a:spcBef>
                        <a:spcAft>
                          <a:spcPts val="0"/>
                        </a:spcAft>
                      </a:pPr>
                      <a:r>
                        <a:rPr lang="en-US" sz="800" b="1">
                          <a:latin typeface="Times New Roman"/>
                          <a:ea typeface="Times New Roman"/>
                          <a:cs typeface="Times New Roman"/>
                        </a:rPr>
                        <a:t>(care trebuie atinse până în 2020)</a:t>
                      </a:r>
                      <a:endParaRPr lang="en-US" sz="900">
                        <a:latin typeface="Calibri"/>
                        <a:ea typeface="Times New Roman"/>
                        <a:cs typeface="Times New Roman"/>
                      </a:endParaRPr>
                    </a:p>
                  </a:txBody>
                  <a:tcPr marL="58091" marR="58091" marT="0" marB="0">
                    <a:lnL>
                      <a:noFill/>
                    </a:lnL>
                    <a:lnR>
                      <a:noFill/>
                    </a:lnR>
                    <a:lnT>
                      <a:noFill/>
                    </a:lnT>
                    <a:lnB>
                      <a:noFill/>
                    </a:lnB>
                    <a:solidFill>
                      <a:srgbClr val="FFFFCC"/>
                    </a:solidFill>
                  </a:tcPr>
                </a:tc>
                <a:tc>
                  <a:txBody>
                    <a:bodyPr/>
                    <a:lstStyle/>
                    <a:p>
                      <a:pPr marL="0" marR="0" algn="just">
                        <a:lnSpc>
                          <a:spcPct val="115000"/>
                        </a:lnSpc>
                        <a:spcBef>
                          <a:spcPts val="0"/>
                        </a:spcBef>
                        <a:spcAft>
                          <a:spcPts val="0"/>
                        </a:spcAft>
                      </a:pPr>
                      <a:r>
                        <a:rPr lang="en-US" sz="800">
                          <a:latin typeface="Times New Roman"/>
                          <a:ea typeface="Times New Roman"/>
                          <a:cs typeface="Times New Roman"/>
                        </a:rPr>
                        <a:t>Reducere de 35% a numărului de decese prin tuberculoză</a:t>
                      </a:r>
                      <a:endParaRPr lang="en-US" sz="900">
                        <a:latin typeface="Calibri"/>
                        <a:ea typeface="Times New Roman"/>
                        <a:cs typeface="Times New Roman"/>
                      </a:endParaRPr>
                    </a:p>
                  </a:txBody>
                  <a:tcPr marL="58091" marR="58091" marT="0" marB="0">
                    <a:lnL>
                      <a:noFill/>
                    </a:lnL>
                    <a:lnR>
                      <a:noFill/>
                    </a:lnR>
                    <a:lnT>
                      <a:noFill/>
                    </a:lnT>
                    <a:lnB>
                      <a:noFill/>
                    </a:lnB>
                  </a:tcPr>
                </a:tc>
              </a:tr>
              <a:tr h="133610">
                <a:tc vMerge="1">
                  <a:txBody>
                    <a:bodyPr/>
                    <a:lstStyle/>
                    <a:p>
                      <a:endParaRPr lang="en-US"/>
                    </a:p>
                  </a:txBody>
                  <a:tcPr/>
                </a:tc>
                <a:tc>
                  <a:txBody>
                    <a:bodyPr/>
                    <a:lstStyle/>
                    <a:p>
                      <a:pPr marL="0" marR="0" algn="just">
                        <a:lnSpc>
                          <a:spcPct val="115000"/>
                        </a:lnSpc>
                        <a:spcBef>
                          <a:spcPts val="0"/>
                        </a:spcBef>
                        <a:spcAft>
                          <a:spcPts val="0"/>
                        </a:spcAft>
                      </a:pPr>
                      <a:r>
                        <a:rPr lang="en-US" sz="800">
                          <a:latin typeface="Times New Roman"/>
                          <a:ea typeface="Times New Roman"/>
                          <a:cs typeface="Times New Roman"/>
                        </a:rPr>
                        <a:t>Reducerea cu 25% a ratei de incidență a tuberculozei</a:t>
                      </a:r>
                      <a:endParaRPr lang="en-US" sz="900">
                        <a:latin typeface="Calibri"/>
                        <a:ea typeface="Times New Roman"/>
                        <a:cs typeface="Times New Roman"/>
                      </a:endParaRPr>
                    </a:p>
                  </a:txBody>
                  <a:tcPr marL="58091" marR="58091" marT="0" marB="0">
                    <a:lnL>
                      <a:noFill/>
                    </a:lnL>
                    <a:lnR>
                      <a:noFill/>
                    </a:lnR>
                    <a:lnT>
                      <a:noFill/>
                    </a:lnT>
                    <a:lnB>
                      <a:noFill/>
                    </a:lnB>
                  </a:tcPr>
                </a:tc>
              </a:tr>
              <a:tr h="133610">
                <a:tc vMerge="1">
                  <a:txBody>
                    <a:bodyPr/>
                    <a:lstStyle/>
                    <a:p>
                      <a:endParaRPr lang="en-US"/>
                    </a:p>
                  </a:txBody>
                  <a:tcPr/>
                </a:tc>
                <a:tc>
                  <a:txBody>
                    <a:bodyPr/>
                    <a:lstStyle/>
                    <a:p>
                      <a:pPr marL="0" marR="0" algn="just">
                        <a:lnSpc>
                          <a:spcPct val="115000"/>
                        </a:lnSpc>
                        <a:spcBef>
                          <a:spcPts val="0"/>
                        </a:spcBef>
                        <a:spcAft>
                          <a:spcPts val="0"/>
                        </a:spcAft>
                      </a:pPr>
                      <a:r>
                        <a:rPr lang="en-US" sz="800">
                          <a:latin typeface="Times New Roman"/>
                          <a:ea typeface="Times New Roman"/>
                          <a:cs typeface="Times New Roman"/>
                        </a:rPr>
                        <a:t>Rata de succes  a tratamentului de 75% în rândul cohortei de pacienți MDR-TB</a:t>
                      </a:r>
                      <a:endParaRPr lang="en-US" sz="900">
                        <a:latin typeface="Calibri"/>
                        <a:ea typeface="Times New Roman"/>
                        <a:cs typeface="Times New Roman"/>
                      </a:endParaRPr>
                    </a:p>
                  </a:txBody>
                  <a:tcPr marL="58091" marR="58091" marT="0" marB="0">
                    <a:lnL>
                      <a:noFill/>
                    </a:lnL>
                    <a:lnR>
                      <a:noFill/>
                    </a:lnR>
                    <a:lnT>
                      <a:noFill/>
                    </a:lnT>
                    <a:lnB>
                      <a:noFill/>
                    </a:lnB>
                  </a:tcPr>
                </a:tc>
              </a:tr>
              <a:tr h="133610">
                <a:tc gridSpan="2">
                  <a:txBody>
                    <a:bodyPr/>
                    <a:lstStyle/>
                    <a:p>
                      <a:pPr marL="0" marR="0" algn="just">
                        <a:lnSpc>
                          <a:spcPct val="115000"/>
                        </a:lnSpc>
                        <a:spcBef>
                          <a:spcPts val="0"/>
                        </a:spcBef>
                        <a:spcAft>
                          <a:spcPts val="0"/>
                        </a:spcAft>
                      </a:pPr>
                      <a:r>
                        <a:rPr lang="en-US" sz="800" b="1">
                          <a:latin typeface="Times New Roman"/>
                          <a:ea typeface="Times New Roman"/>
                          <a:cs typeface="Times New Roman"/>
                        </a:rPr>
                        <a:t>DIRECTII STRATEGICE</a:t>
                      </a:r>
                      <a:endParaRPr lang="en-US" sz="900">
                        <a:latin typeface="Calibri"/>
                        <a:ea typeface="Times New Roman"/>
                        <a:cs typeface="Times New Roman"/>
                      </a:endParaRPr>
                    </a:p>
                  </a:txBody>
                  <a:tcPr marL="58091" marR="58091" marT="0" marB="0">
                    <a:lnL>
                      <a:noFill/>
                    </a:lnL>
                    <a:lnR>
                      <a:noFill/>
                    </a:lnR>
                    <a:lnT>
                      <a:noFill/>
                    </a:lnT>
                    <a:lnB>
                      <a:noFill/>
                    </a:lnB>
                    <a:solidFill>
                      <a:srgbClr val="B6DDE8"/>
                    </a:solidFill>
                  </a:tcPr>
                </a:tc>
                <a:tc hMerge="1">
                  <a:txBody>
                    <a:bodyPr/>
                    <a:lstStyle/>
                    <a:p>
                      <a:endParaRPr lang="en-US"/>
                    </a:p>
                  </a:txBody>
                  <a:tcPr/>
                </a:tc>
              </a:tr>
              <a:tr h="1336100">
                <a:tc gridSpan="2">
                  <a:txBody>
                    <a:bodyPr/>
                    <a:lstStyle/>
                    <a:p>
                      <a:pPr marL="0" marR="0" algn="just">
                        <a:lnSpc>
                          <a:spcPct val="115000"/>
                        </a:lnSpc>
                        <a:spcBef>
                          <a:spcPts val="0"/>
                        </a:spcBef>
                        <a:spcAft>
                          <a:spcPts val="0"/>
                        </a:spcAft>
                      </a:pPr>
                      <a:r>
                        <a:rPr lang="en-US" sz="800" dirty="0">
                          <a:latin typeface="Times New Roman"/>
                          <a:ea typeface="Times New Roman"/>
                          <a:cs typeface="Times New Roman"/>
                        </a:rPr>
                        <a:t>1.Depunerea de </a:t>
                      </a:r>
                      <a:r>
                        <a:rPr lang="en-US" sz="800" dirty="0" err="1">
                          <a:latin typeface="Times New Roman"/>
                          <a:ea typeface="Times New Roman"/>
                          <a:cs typeface="Times New Roman"/>
                        </a:rPr>
                        <a:t>eforturi</a:t>
                      </a:r>
                      <a:r>
                        <a:rPr lang="en-US" sz="800" dirty="0">
                          <a:latin typeface="Times New Roman"/>
                          <a:ea typeface="Times New Roman"/>
                          <a:cs typeface="Times New Roman"/>
                        </a:rPr>
                        <a:t> </a:t>
                      </a:r>
                      <a:r>
                        <a:rPr lang="en-US" sz="800" dirty="0" err="1">
                          <a:latin typeface="Times New Roman"/>
                          <a:ea typeface="Times New Roman"/>
                          <a:cs typeface="Times New Roman"/>
                        </a:rPr>
                        <a:t>pentru</a:t>
                      </a:r>
                      <a:r>
                        <a:rPr lang="en-US" sz="800" dirty="0">
                          <a:latin typeface="Times New Roman"/>
                          <a:ea typeface="Times New Roman"/>
                          <a:cs typeface="Times New Roman"/>
                        </a:rPr>
                        <a:t> </a:t>
                      </a:r>
                      <a:r>
                        <a:rPr lang="en-US" sz="800" dirty="0" err="1">
                          <a:latin typeface="Times New Roman"/>
                          <a:ea typeface="Times New Roman"/>
                          <a:cs typeface="Times New Roman"/>
                        </a:rPr>
                        <a:t>eliminarea</a:t>
                      </a:r>
                      <a:r>
                        <a:rPr lang="en-US" sz="800" dirty="0">
                          <a:latin typeface="Times New Roman"/>
                          <a:ea typeface="Times New Roman"/>
                          <a:cs typeface="Times New Roman"/>
                        </a:rPr>
                        <a:t> </a:t>
                      </a:r>
                      <a:r>
                        <a:rPr lang="en-US" sz="800" dirty="0" err="1">
                          <a:latin typeface="Times New Roman"/>
                          <a:ea typeface="Times New Roman"/>
                          <a:cs typeface="Times New Roman"/>
                        </a:rPr>
                        <a:t>tuberculozei</a:t>
                      </a:r>
                      <a:r>
                        <a:rPr lang="en-US" sz="800" dirty="0">
                          <a:latin typeface="Times New Roman"/>
                          <a:ea typeface="Times New Roman"/>
                          <a:cs typeface="Times New Roman"/>
                        </a:rPr>
                        <a:t> </a:t>
                      </a:r>
                      <a:r>
                        <a:rPr lang="en-US" sz="800" dirty="0" err="1">
                          <a:latin typeface="Times New Roman"/>
                          <a:ea typeface="Times New Roman"/>
                          <a:cs typeface="Times New Roman"/>
                        </a:rPr>
                        <a:t>prin</a:t>
                      </a:r>
                      <a:r>
                        <a:rPr lang="en-US" sz="800" dirty="0">
                          <a:latin typeface="Times New Roman"/>
                          <a:ea typeface="Times New Roman"/>
                          <a:cs typeface="Times New Roman"/>
                        </a:rPr>
                        <a:t> </a:t>
                      </a:r>
                      <a:r>
                        <a:rPr lang="en-US" sz="800" dirty="0" err="1">
                          <a:latin typeface="Times New Roman"/>
                          <a:ea typeface="Times New Roman"/>
                          <a:cs typeface="Times New Roman"/>
                        </a:rPr>
                        <a:t>consolidarea</a:t>
                      </a:r>
                      <a:r>
                        <a:rPr lang="en-US" sz="800" dirty="0">
                          <a:latin typeface="Times New Roman"/>
                          <a:ea typeface="Times New Roman"/>
                          <a:cs typeface="Times New Roman"/>
                        </a:rPr>
                        <a:t> </a:t>
                      </a:r>
                      <a:r>
                        <a:rPr lang="en-US" sz="800" dirty="0" err="1">
                          <a:latin typeface="Times New Roman"/>
                          <a:ea typeface="Times New Roman"/>
                          <a:cs typeface="Times New Roman"/>
                        </a:rPr>
                        <a:t>sistemelor</a:t>
                      </a:r>
                      <a:r>
                        <a:rPr lang="en-US" sz="800" dirty="0">
                          <a:latin typeface="Times New Roman"/>
                          <a:ea typeface="Times New Roman"/>
                          <a:cs typeface="Times New Roman"/>
                        </a:rPr>
                        <a:t> de </a:t>
                      </a:r>
                      <a:r>
                        <a:rPr lang="en-US" sz="800" dirty="0" err="1">
                          <a:latin typeface="Times New Roman"/>
                          <a:ea typeface="Times New Roman"/>
                          <a:cs typeface="Times New Roman"/>
                        </a:rPr>
                        <a:t>sănătate</a:t>
                      </a:r>
                      <a:r>
                        <a:rPr lang="en-US" sz="800" dirty="0">
                          <a:latin typeface="Times New Roman"/>
                          <a:ea typeface="Times New Roman"/>
                          <a:cs typeface="Times New Roman"/>
                        </a:rPr>
                        <a:t> </a:t>
                      </a:r>
                      <a:r>
                        <a:rPr lang="en-US" sz="800" dirty="0" err="1">
                          <a:latin typeface="Times New Roman"/>
                          <a:ea typeface="Times New Roman"/>
                          <a:cs typeface="Times New Roman"/>
                        </a:rPr>
                        <a:t>pentru</a:t>
                      </a:r>
                      <a:r>
                        <a:rPr lang="en-US" sz="800" dirty="0">
                          <a:latin typeface="Times New Roman"/>
                          <a:ea typeface="Times New Roman"/>
                          <a:cs typeface="Times New Roman"/>
                        </a:rPr>
                        <a:t> a </a:t>
                      </a:r>
                      <a:r>
                        <a:rPr lang="en-US" sz="800" dirty="0" err="1">
                          <a:latin typeface="Times New Roman"/>
                          <a:ea typeface="Times New Roman"/>
                          <a:cs typeface="Times New Roman"/>
                        </a:rPr>
                        <a:t>răspunde</a:t>
                      </a:r>
                      <a:r>
                        <a:rPr lang="en-US" sz="800" dirty="0">
                          <a:latin typeface="Times New Roman"/>
                          <a:ea typeface="Times New Roman"/>
                          <a:cs typeface="Times New Roman"/>
                        </a:rPr>
                        <a:t> </a:t>
                      </a:r>
                      <a:r>
                        <a:rPr lang="en-US" sz="800" dirty="0" err="1">
                          <a:latin typeface="Times New Roman"/>
                          <a:ea typeface="Times New Roman"/>
                          <a:cs typeface="Times New Roman"/>
                        </a:rPr>
                        <a:t>tuberculozei</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prevenirea</a:t>
                      </a:r>
                      <a:r>
                        <a:rPr lang="en-US" sz="800" dirty="0">
                          <a:latin typeface="Times New Roman"/>
                          <a:ea typeface="Times New Roman"/>
                          <a:cs typeface="Times New Roman"/>
                        </a:rPr>
                        <a:t> </a:t>
                      </a:r>
                      <a:r>
                        <a:rPr lang="en-US" sz="800" dirty="0" err="1">
                          <a:latin typeface="Times New Roman"/>
                          <a:ea typeface="Times New Roman"/>
                          <a:cs typeface="Times New Roman"/>
                        </a:rPr>
                        <a:t>tuberculozei</a:t>
                      </a:r>
                      <a:r>
                        <a:rPr lang="en-US" sz="800" dirty="0">
                          <a:latin typeface="Times New Roman"/>
                          <a:ea typeface="Times New Roman"/>
                          <a:cs typeface="Times New Roman"/>
                        </a:rPr>
                        <a:t> </a:t>
                      </a:r>
                      <a:r>
                        <a:rPr lang="en-US" sz="800" dirty="0" err="1">
                          <a:latin typeface="Times New Roman"/>
                          <a:ea typeface="Times New Roman"/>
                          <a:cs typeface="Times New Roman"/>
                        </a:rPr>
                        <a:t>rezistente</a:t>
                      </a:r>
                      <a:r>
                        <a:rPr lang="en-US" sz="800" dirty="0">
                          <a:latin typeface="Times New Roman"/>
                          <a:ea typeface="Times New Roman"/>
                          <a:cs typeface="Times New Roman"/>
                        </a:rPr>
                        <a:t> la </a:t>
                      </a:r>
                      <a:r>
                        <a:rPr lang="en-US" sz="800" dirty="0" err="1">
                          <a:latin typeface="Times New Roman"/>
                          <a:ea typeface="Times New Roman"/>
                          <a:cs typeface="Times New Roman"/>
                        </a:rPr>
                        <a:t>medicamente</a:t>
                      </a:r>
                      <a:r>
                        <a:rPr lang="en-US" sz="800" dirty="0">
                          <a:latin typeface="Times New Roman"/>
                          <a:ea typeface="Times New Roman"/>
                          <a:cs typeface="Times New Roman"/>
                        </a:rPr>
                        <a:t>, control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îngrijire</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2. </a:t>
                      </a:r>
                      <a:r>
                        <a:rPr lang="en-US" sz="800" dirty="0" err="1">
                          <a:latin typeface="Times New Roman"/>
                          <a:ea typeface="Times New Roman"/>
                          <a:cs typeface="Times New Roman"/>
                        </a:rPr>
                        <a:t>Facilitarea</a:t>
                      </a:r>
                      <a:r>
                        <a:rPr lang="en-US" sz="800" dirty="0">
                          <a:latin typeface="Times New Roman"/>
                          <a:ea typeface="Times New Roman"/>
                          <a:cs typeface="Times New Roman"/>
                        </a:rPr>
                        <a:t> </a:t>
                      </a:r>
                      <a:r>
                        <a:rPr lang="en-US" sz="800" dirty="0" err="1">
                          <a:latin typeface="Times New Roman"/>
                          <a:ea typeface="Times New Roman"/>
                          <a:cs typeface="Times New Roman"/>
                        </a:rPr>
                        <a:t>colaborării</a:t>
                      </a:r>
                      <a:r>
                        <a:rPr lang="en-US" sz="800" dirty="0">
                          <a:latin typeface="Times New Roman"/>
                          <a:ea typeface="Times New Roman"/>
                          <a:cs typeface="Times New Roman"/>
                        </a:rPr>
                        <a:t> </a:t>
                      </a:r>
                      <a:r>
                        <a:rPr lang="en-US" sz="800" dirty="0" err="1">
                          <a:latin typeface="Times New Roman"/>
                          <a:ea typeface="Times New Roman"/>
                          <a:cs typeface="Times New Roman"/>
                        </a:rPr>
                        <a:t>intersectoriale</a:t>
                      </a:r>
                      <a:r>
                        <a:rPr lang="en-US" sz="800" dirty="0">
                          <a:latin typeface="Times New Roman"/>
                          <a:ea typeface="Times New Roman"/>
                          <a:cs typeface="Times New Roman"/>
                        </a:rPr>
                        <a:t> </a:t>
                      </a:r>
                      <a:r>
                        <a:rPr lang="en-US" sz="800" dirty="0" err="1">
                          <a:latin typeface="Times New Roman"/>
                          <a:ea typeface="Times New Roman"/>
                          <a:cs typeface="Times New Roman"/>
                        </a:rPr>
                        <a:t>pentru</a:t>
                      </a:r>
                      <a:r>
                        <a:rPr lang="en-US" sz="800" dirty="0">
                          <a:latin typeface="Times New Roman"/>
                          <a:ea typeface="Times New Roman"/>
                          <a:cs typeface="Times New Roman"/>
                        </a:rPr>
                        <a:t> a </a:t>
                      </a:r>
                      <a:r>
                        <a:rPr lang="en-US" sz="800" dirty="0" err="1">
                          <a:latin typeface="Times New Roman"/>
                          <a:ea typeface="Times New Roman"/>
                          <a:cs typeface="Times New Roman"/>
                        </a:rPr>
                        <a:t>aborda</a:t>
                      </a:r>
                      <a:r>
                        <a:rPr lang="en-US" sz="800" dirty="0">
                          <a:latin typeface="Times New Roman"/>
                          <a:ea typeface="Times New Roman"/>
                          <a:cs typeface="Times New Roman"/>
                        </a:rPr>
                        <a:t> </a:t>
                      </a:r>
                      <a:r>
                        <a:rPr lang="en-US" sz="800" dirty="0" err="1">
                          <a:latin typeface="Times New Roman"/>
                          <a:ea typeface="Times New Roman"/>
                          <a:cs typeface="Times New Roman"/>
                        </a:rPr>
                        <a:t>factorii</a:t>
                      </a:r>
                      <a:r>
                        <a:rPr lang="en-US" sz="800" dirty="0">
                          <a:latin typeface="Times New Roman"/>
                          <a:ea typeface="Times New Roman"/>
                          <a:cs typeface="Times New Roman"/>
                        </a:rPr>
                        <a:t> </a:t>
                      </a:r>
                      <a:r>
                        <a:rPr lang="en-US" sz="800" dirty="0" err="1">
                          <a:latin typeface="Times New Roman"/>
                          <a:ea typeface="Times New Roman"/>
                          <a:cs typeface="Times New Roman"/>
                        </a:rPr>
                        <a:t>sociali</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de </a:t>
                      </a:r>
                      <a:r>
                        <a:rPr lang="en-US" sz="800" dirty="0" err="1">
                          <a:latin typeface="Times New Roman"/>
                          <a:ea typeface="Times New Roman"/>
                          <a:cs typeface="Times New Roman"/>
                        </a:rPr>
                        <a:t>risc</a:t>
                      </a:r>
                      <a:r>
                        <a:rPr lang="en-US" sz="800" dirty="0">
                          <a:latin typeface="Times New Roman"/>
                          <a:ea typeface="Times New Roman"/>
                          <a:cs typeface="Times New Roman"/>
                        </a:rPr>
                        <a:t> care </a:t>
                      </a:r>
                      <a:r>
                        <a:rPr lang="en-US" sz="800" dirty="0" err="1">
                          <a:latin typeface="Times New Roman"/>
                          <a:ea typeface="Times New Roman"/>
                          <a:cs typeface="Times New Roman"/>
                        </a:rPr>
                        <a:t>stau</a:t>
                      </a:r>
                      <a:r>
                        <a:rPr lang="en-US" sz="800" dirty="0">
                          <a:latin typeface="Times New Roman"/>
                          <a:ea typeface="Times New Roman"/>
                          <a:cs typeface="Times New Roman"/>
                        </a:rPr>
                        <a:t> la </a:t>
                      </a:r>
                      <a:r>
                        <a:rPr lang="en-US" sz="800" dirty="0" err="1">
                          <a:latin typeface="Times New Roman"/>
                          <a:ea typeface="Times New Roman"/>
                          <a:cs typeface="Times New Roman"/>
                        </a:rPr>
                        <a:t>baza</a:t>
                      </a:r>
                      <a:r>
                        <a:rPr lang="en-US" sz="800" dirty="0">
                          <a:latin typeface="Times New Roman"/>
                          <a:ea typeface="Times New Roman"/>
                          <a:cs typeface="Times New Roman"/>
                        </a:rPr>
                        <a:t> </a:t>
                      </a:r>
                      <a:r>
                        <a:rPr lang="en-US" sz="800" dirty="0" err="1">
                          <a:latin typeface="Times New Roman"/>
                          <a:ea typeface="Times New Roman"/>
                          <a:cs typeface="Times New Roman"/>
                        </a:rPr>
                        <a:t>tuberculozei</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3. </a:t>
                      </a:r>
                      <a:r>
                        <a:rPr lang="en-US" sz="800" dirty="0" err="1">
                          <a:latin typeface="Times New Roman"/>
                          <a:ea typeface="Times New Roman"/>
                          <a:cs typeface="Times New Roman"/>
                        </a:rPr>
                        <a:t>Lucrări</a:t>
                      </a:r>
                      <a:r>
                        <a:rPr lang="en-US" sz="800" dirty="0">
                          <a:latin typeface="Times New Roman"/>
                          <a:ea typeface="Times New Roman"/>
                          <a:cs typeface="Times New Roman"/>
                        </a:rPr>
                        <a:t> </a:t>
                      </a:r>
                      <a:r>
                        <a:rPr lang="en-US" sz="800" dirty="0" err="1">
                          <a:latin typeface="Times New Roman"/>
                          <a:ea typeface="Times New Roman"/>
                          <a:cs typeface="Times New Roman"/>
                        </a:rPr>
                        <a:t>în</a:t>
                      </a:r>
                      <a:r>
                        <a:rPr lang="en-US" sz="800" dirty="0">
                          <a:latin typeface="Times New Roman"/>
                          <a:ea typeface="Times New Roman"/>
                          <a:cs typeface="Times New Roman"/>
                        </a:rPr>
                        <a:t> </a:t>
                      </a:r>
                      <a:r>
                        <a:rPr lang="en-US" sz="800" dirty="0" err="1">
                          <a:latin typeface="Times New Roman"/>
                          <a:ea typeface="Times New Roman"/>
                          <a:cs typeface="Times New Roman"/>
                        </a:rPr>
                        <a:t>parteneriate</a:t>
                      </a:r>
                      <a:r>
                        <a:rPr lang="en-US" sz="800" dirty="0">
                          <a:latin typeface="Times New Roman"/>
                          <a:ea typeface="Times New Roman"/>
                          <a:cs typeface="Times New Roman"/>
                        </a:rPr>
                        <a:t> </a:t>
                      </a:r>
                      <a:r>
                        <a:rPr lang="en-US" sz="800" dirty="0" err="1">
                          <a:latin typeface="Times New Roman"/>
                          <a:ea typeface="Times New Roman"/>
                          <a:cs typeface="Times New Roman"/>
                        </a:rPr>
                        <a:t>naționale</a:t>
                      </a:r>
                      <a:r>
                        <a:rPr lang="en-US" sz="800" dirty="0">
                          <a:latin typeface="Times New Roman"/>
                          <a:ea typeface="Times New Roman"/>
                          <a:cs typeface="Times New Roman"/>
                        </a:rPr>
                        <a:t>, </a:t>
                      </a:r>
                      <a:r>
                        <a:rPr lang="en-US" sz="800" dirty="0" err="1">
                          <a:latin typeface="Times New Roman"/>
                          <a:ea typeface="Times New Roman"/>
                          <a:cs typeface="Times New Roman"/>
                        </a:rPr>
                        <a:t>regionale</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internaționale</a:t>
                      </a:r>
                      <a:r>
                        <a:rPr lang="en-US" sz="800" dirty="0">
                          <a:latin typeface="Times New Roman"/>
                          <a:ea typeface="Times New Roman"/>
                          <a:cs typeface="Times New Roman"/>
                        </a:rPr>
                        <a:t> cu </a:t>
                      </a:r>
                      <a:r>
                        <a:rPr lang="en-US" sz="800" dirty="0" err="1">
                          <a:latin typeface="Times New Roman"/>
                          <a:ea typeface="Times New Roman"/>
                          <a:cs typeface="Times New Roman"/>
                        </a:rPr>
                        <a:t>părțile</a:t>
                      </a:r>
                      <a:r>
                        <a:rPr lang="en-US" sz="800" dirty="0">
                          <a:latin typeface="Times New Roman"/>
                          <a:ea typeface="Times New Roman"/>
                          <a:cs typeface="Times New Roman"/>
                        </a:rPr>
                        <a:t> </a:t>
                      </a:r>
                      <a:r>
                        <a:rPr lang="en-US" sz="800" dirty="0" err="1">
                          <a:latin typeface="Times New Roman"/>
                          <a:ea typeface="Times New Roman"/>
                          <a:cs typeface="Times New Roman"/>
                        </a:rPr>
                        <a:t>interesate</a:t>
                      </a:r>
                      <a:r>
                        <a:rPr lang="en-US" sz="800" dirty="0">
                          <a:latin typeface="Times New Roman"/>
                          <a:ea typeface="Times New Roman"/>
                          <a:cs typeface="Times New Roman"/>
                        </a:rPr>
                        <a:t>, </a:t>
                      </a:r>
                      <a:r>
                        <a:rPr lang="en-US" sz="800" dirty="0" err="1">
                          <a:latin typeface="Times New Roman"/>
                          <a:ea typeface="Times New Roman"/>
                          <a:cs typeface="Times New Roman"/>
                        </a:rPr>
                        <a:t>inclusiv</a:t>
                      </a:r>
                      <a:r>
                        <a:rPr lang="en-US" sz="800" dirty="0">
                          <a:latin typeface="Times New Roman"/>
                          <a:ea typeface="Times New Roman"/>
                          <a:cs typeface="Times New Roman"/>
                        </a:rPr>
                        <a:t> cu </a:t>
                      </a:r>
                      <a:r>
                        <a:rPr lang="en-US" sz="800" dirty="0" err="1">
                          <a:latin typeface="Times New Roman"/>
                          <a:ea typeface="Times New Roman"/>
                          <a:cs typeface="Times New Roman"/>
                        </a:rPr>
                        <a:t>societatea</a:t>
                      </a:r>
                      <a:r>
                        <a:rPr lang="en-US" sz="800" dirty="0">
                          <a:latin typeface="Times New Roman"/>
                          <a:ea typeface="Times New Roman"/>
                          <a:cs typeface="Times New Roman"/>
                        </a:rPr>
                        <a:t> </a:t>
                      </a:r>
                      <a:r>
                        <a:rPr lang="en-US" sz="800" dirty="0" err="1">
                          <a:latin typeface="Times New Roman"/>
                          <a:ea typeface="Times New Roman"/>
                          <a:cs typeface="Times New Roman"/>
                        </a:rPr>
                        <a:t>civilă</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comunități</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4. </a:t>
                      </a:r>
                      <a:r>
                        <a:rPr lang="en-US" sz="800" dirty="0" err="1">
                          <a:latin typeface="Times New Roman"/>
                          <a:ea typeface="Times New Roman"/>
                          <a:cs typeface="Times New Roman"/>
                        </a:rPr>
                        <a:t>Colaborare</a:t>
                      </a:r>
                      <a:r>
                        <a:rPr lang="en-US" sz="800" dirty="0">
                          <a:latin typeface="Times New Roman"/>
                          <a:ea typeface="Times New Roman"/>
                          <a:cs typeface="Times New Roman"/>
                        </a:rPr>
                        <a:t> </a:t>
                      </a:r>
                      <a:r>
                        <a:rPr lang="en-US" sz="800" dirty="0" err="1">
                          <a:latin typeface="Times New Roman"/>
                          <a:ea typeface="Times New Roman"/>
                          <a:cs typeface="Times New Roman"/>
                        </a:rPr>
                        <a:t>pentru</a:t>
                      </a:r>
                      <a:r>
                        <a:rPr lang="en-US" sz="800" dirty="0">
                          <a:latin typeface="Times New Roman"/>
                          <a:ea typeface="Times New Roman"/>
                          <a:cs typeface="Times New Roman"/>
                        </a:rPr>
                        <a:t> </a:t>
                      </a:r>
                      <a:r>
                        <a:rPr lang="en-US" sz="800" dirty="0" err="1">
                          <a:latin typeface="Times New Roman"/>
                          <a:ea typeface="Times New Roman"/>
                          <a:cs typeface="Times New Roman"/>
                        </a:rPr>
                        <a:t>dezvoltarea</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utilizarea</a:t>
                      </a:r>
                      <a:r>
                        <a:rPr lang="en-US" sz="800" dirty="0">
                          <a:latin typeface="Times New Roman"/>
                          <a:ea typeface="Times New Roman"/>
                          <a:cs typeface="Times New Roman"/>
                        </a:rPr>
                        <a:t> de </a:t>
                      </a:r>
                      <a:r>
                        <a:rPr lang="en-US" sz="800" dirty="0" err="1">
                          <a:latin typeface="Times New Roman"/>
                          <a:ea typeface="Times New Roman"/>
                          <a:cs typeface="Times New Roman"/>
                        </a:rPr>
                        <a:t>noi</a:t>
                      </a:r>
                      <a:r>
                        <a:rPr lang="en-US" sz="800" dirty="0">
                          <a:latin typeface="Times New Roman"/>
                          <a:ea typeface="Times New Roman"/>
                          <a:cs typeface="Times New Roman"/>
                        </a:rPr>
                        <a:t> </a:t>
                      </a:r>
                      <a:r>
                        <a:rPr lang="en-US" sz="800" dirty="0" err="1">
                          <a:latin typeface="Times New Roman"/>
                          <a:ea typeface="Times New Roman"/>
                          <a:cs typeface="Times New Roman"/>
                        </a:rPr>
                        <a:t>instrumente</a:t>
                      </a:r>
                      <a:r>
                        <a:rPr lang="en-US" sz="800" dirty="0">
                          <a:latin typeface="Times New Roman"/>
                          <a:ea typeface="Times New Roman"/>
                          <a:cs typeface="Times New Roman"/>
                        </a:rPr>
                        <a:t> de diagnostic, </a:t>
                      </a:r>
                      <a:r>
                        <a:rPr lang="en-US" sz="800" dirty="0" err="1">
                          <a:latin typeface="Times New Roman"/>
                          <a:ea typeface="Times New Roman"/>
                          <a:cs typeface="Times New Roman"/>
                        </a:rPr>
                        <a:t>medicamente</a:t>
                      </a:r>
                      <a:r>
                        <a:rPr lang="en-US" sz="800" dirty="0">
                          <a:latin typeface="Times New Roman"/>
                          <a:ea typeface="Times New Roman"/>
                          <a:cs typeface="Times New Roman"/>
                        </a:rPr>
                        <a:t>, </a:t>
                      </a:r>
                      <a:r>
                        <a:rPr lang="en-US" sz="800" dirty="0" err="1">
                          <a:latin typeface="Times New Roman"/>
                          <a:ea typeface="Times New Roman"/>
                          <a:cs typeface="Times New Roman"/>
                        </a:rPr>
                        <a:t>vaccinuri</a:t>
                      </a:r>
                      <a:r>
                        <a:rPr lang="en-US" sz="800" dirty="0">
                          <a:latin typeface="Times New Roman"/>
                          <a:ea typeface="Times New Roman"/>
                          <a:cs typeface="Times New Roman"/>
                        </a:rPr>
                        <a:t> </a:t>
                      </a:r>
                      <a:r>
                        <a:rPr lang="en-US" sz="800" dirty="0" err="1">
                          <a:latin typeface="Times New Roman"/>
                          <a:ea typeface="Times New Roman"/>
                          <a:cs typeface="Times New Roman"/>
                        </a:rPr>
                        <a:t>și</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err="1">
                          <a:latin typeface="Times New Roman"/>
                          <a:ea typeface="Times New Roman"/>
                          <a:cs typeface="Times New Roman"/>
                        </a:rPr>
                        <a:t>alte</a:t>
                      </a:r>
                      <a:r>
                        <a:rPr lang="en-US" sz="800" dirty="0">
                          <a:latin typeface="Times New Roman"/>
                          <a:ea typeface="Times New Roman"/>
                          <a:cs typeface="Times New Roman"/>
                        </a:rPr>
                        <a:t> </a:t>
                      </a:r>
                      <a:r>
                        <a:rPr lang="en-US" sz="800" dirty="0" err="1">
                          <a:latin typeface="Times New Roman"/>
                          <a:ea typeface="Times New Roman"/>
                          <a:cs typeface="Times New Roman"/>
                        </a:rPr>
                        <a:t>tratamente</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metode</a:t>
                      </a:r>
                      <a:r>
                        <a:rPr lang="en-US" sz="800" dirty="0">
                          <a:latin typeface="Times New Roman"/>
                          <a:ea typeface="Times New Roman"/>
                          <a:cs typeface="Times New Roman"/>
                        </a:rPr>
                        <a:t> de </a:t>
                      </a:r>
                      <a:r>
                        <a:rPr lang="en-US" sz="800" dirty="0" err="1">
                          <a:latin typeface="Times New Roman"/>
                          <a:ea typeface="Times New Roman"/>
                          <a:cs typeface="Times New Roman"/>
                        </a:rPr>
                        <a:t>prevenire</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5. </a:t>
                      </a:r>
                      <a:r>
                        <a:rPr lang="en-US" sz="800" dirty="0" err="1">
                          <a:latin typeface="Times New Roman"/>
                          <a:ea typeface="Times New Roman"/>
                          <a:cs typeface="Times New Roman"/>
                        </a:rPr>
                        <a:t>Promovarea</a:t>
                      </a:r>
                      <a:r>
                        <a:rPr lang="en-US" sz="800" dirty="0">
                          <a:latin typeface="Times New Roman"/>
                          <a:ea typeface="Times New Roman"/>
                          <a:cs typeface="Times New Roman"/>
                        </a:rPr>
                        <a:t> </a:t>
                      </a:r>
                      <a:r>
                        <a:rPr lang="en-US" sz="800" dirty="0" err="1">
                          <a:latin typeface="Times New Roman"/>
                          <a:ea typeface="Times New Roman"/>
                          <a:cs typeface="Times New Roman"/>
                        </a:rPr>
                        <a:t>utilizării</a:t>
                      </a:r>
                      <a:r>
                        <a:rPr lang="en-US" sz="800" dirty="0">
                          <a:latin typeface="Times New Roman"/>
                          <a:ea typeface="Times New Roman"/>
                          <a:cs typeface="Times New Roman"/>
                        </a:rPr>
                        <a:t> </a:t>
                      </a:r>
                      <a:r>
                        <a:rPr lang="en-US" sz="800" dirty="0" err="1">
                          <a:latin typeface="Times New Roman"/>
                          <a:ea typeface="Times New Roman"/>
                          <a:cs typeface="Times New Roman"/>
                        </a:rPr>
                        <a:t>raționale</a:t>
                      </a:r>
                      <a:r>
                        <a:rPr lang="en-US" sz="800" dirty="0">
                          <a:latin typeface="Times New Roman"/>
                          <a:ea typeface="Times New Roman"/>
                          <a:cs typeface="Times New Roman"/>
                        </a:rPr>
                        <a:t> a </a:t>
                      </a:r>
                      <a:r>
                        <a:rPr lang="en-US" sz="800" dirty="0" err="1">
                          <a:latin typeface="Times New Roman"/>
                          <a:ea typeface="Times New Roman"/>
                          <a:cs typeface="Times New Roman"/>
                        </a:rPr>
                        <a:t>resurselor</a:t>
                      </a:r>
                      <a:r>
                        <a:rPr lang="en-US" sz="800" dirty="0">
                          <a:latin typeface="Times New Roman"/>
                          <a:ea typeface="Times New Roman"/>
                          <a:cs typeface="Times New Roman"/>
                        </a:rPr>
                        <a:t> </a:t>
                      </a:r>
                      <a:r>
                        <a:rPr lang="en-US" sz="800" dirty="0" err="1">
                          <a:latin typeface="Times New Roman"/>
                          <a:ea typeface="Times New Roman"/>
                          <a:cs typeface="Times New Roman"/>
                        </a:rPr>
                        <a:t>existente</a:t>
                      </a:r>
                      <a:r>
                        <a:rPr lang="en-US" sz="800" dirty="0">
                          <a:latin typeface="Times New Roman"/>
                          <a:ea typeface="Times New Roman"/>
                          <a:cs typeface="Times New Roman"/>
                        </a:rPr>
                        <a:t>, </a:t>
                      </a:r>
                      <a:r>
                        <a:rPr lang="en-US" sz="800" dirty="0" err="1">
                          <a:latin typeface="Times New Roman"/>
                          <a:ea typeface="Times New Roman"/>
                          <a:cs typeface="Times New Roman"/>
                        </a:rPr>
                        <a:t>identificarea</a:t>
                      </a:r>
                      <a:r>
                        <a:rPr lang="en-US" sz="800" dirty="0">
                          <a:latin typeface="Times New Roman"/>
                          <a:ea typeface="Times New Roman"/>
                          <a:cs typeface="Times New Roman"/>
                        </a:rPr>
                        <a:t> </a:t>
                      </a:r>
                      <a:r>
                        <a:rPr lang="en-US" sz="800" dirty="0" err="1">
                          <a:latin typeface="Times New Roman"/>
                          <a:ea typeface="Times New Roman"/>
                          <a:cs typeface="Times New Roman"/>
                        </a:rPr>
                        <a:t>lacunelor</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mobilizarea</a:t>
                      </a:r>
                      <a:r>
                        <a:rPr lang="en-US" sz="800" dirty="0">
                          <a:latin typeface="Times New Roman"/>
                          <a:ea typeface="Times New Roman"/>
                          <a:cs typeface="Times New Roman"/>
                        </a:rPr>
                        <a:t> </a:t>
                      </a:r>
                      <a:r>
                        <a:rPr lang="en-US" sz="800" dirty="0" err="1">
                          <a:latin typeface="Times New Roman"/>
                          <a:ea typeface="Times New Roman"/>
                          <a:cs typeface="Times New Roman"/>
                        </a:rPr>
                        <a:t>resurselor</a:t>
                      </a:r>
                      <a:r>
                        <a:rPr lang="en-US" sz="800" dirty="0">
                          <a:latin typeface="Times New Roman"/>
                          <a:ea typeface="Times New Roman"/>
                          <a:cs typeface="Times New Roman"/>
                        </a:rPr>
                        <a:t> </a:t>
                      </a:r>
                      <a:r>
                        <a:rPr lang="en-US" sz="800" dirty="0" err="1">
                          <a:latin typeface="Times New Roman"/>
                          <a:ea typeface="Times New Roman"/>
                          <a:cs typeface="Times New Roman"/>
                        </a:rPr>
                        <a:t>suplimentare</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care </a:t>
                      </a:r>
                      <a:r>
                        <a:rPr lang="en-US" sz="800" dirty="0" err="1">
                          <a:latin typeface="Times New Roman"/>
                          <a:ea typeface="Times New Roman"/>
                          <a:cs typeface="Times New Roman"/>
                        </a:rPr>
                        <a:t>să</a:t>
                      </a:r>
                      <a:r>
                        <a:rPr lang="en-US" sz="800" dirty="0">
                          <a:latin typeface="Times New Roman"/>
                          <a:ea typeface="Times New Roman"/>
                          <a:cs typeface="Times New Roman"/>
                        </a:rPr>
                        <a:t> </a:t>
                      </a:r>
                      <a:r>
                        <a:rPr lang="en-US" sz="800" dirty="0" err="1">
                          <a:latin typeface="Times New Roman"/>
                          <a:ea typeface="Times New Roman"/>
                          <a:cs typeface="Times New Roman"/>
                        </a:rPr>
                        <a:t>asigure</a:t>
                      </a:r>
                      <a:r>
                        <a:rPr lang="en-US" sz="800" dirty="0">
                          <a:latin typeface="Times New Roman"/>
                          <a:ea typeface="Times New Roman"/>
                          <a:cs typeface="Times New Roman"/>
                        </a:rPr>
                        <a:t> </a:t>
                      </a:r>
                      <a:r>
                        <a:rPr lang="en-US" sz="800" dirty="0" err="1">
                          <a:latin typeface="Times New Roman"/>
                          <a:ea typeface="Times New Roman"/>
                          <a:cs typeface="Times New Roman"/>
                        </a:rPr>
                        <a:t>sustenabilitatea</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a:latin typeface="Times New Roman"/>
                          <a:ea typeface="Times New Roman"/>
                          <a:cs typeface="Times New Roman"/>
                        </a:rPr>
                        <a:t>6. </a:t>
                      </a:r>
                      <a:r>
                        <a:rPr lang="en-US" sz="800" dirty="0" err="1">
                          <a:latin typeface="Times New Roman"/>
                          <a:ea typeface="Times New Roman"/>
                          <a:cs typeface="Times New Roman"/>
                        </a:rPr>
                        <a:t>Promovarea</a:t>
                      </a:r>
                      <a:r>
                        <a:rPr lang="en-US" sz="800" dirty="0">
                          <a:latin typeface="Times New Roman"/>
                          <a:ea typeface="Times New Roman"/>
                          <a:cs typeface="Times New Roman"/>
                        </a:rPr>
                        <a:t> </a:t>
                      </a:r>
                      <a:r>
                        <a:rPr lang="en-US" sz="800" dirty="0" err="1">
                          <a:latin typeface="Times New Roman"/>
                          <a:ea typeface="Times New Roman"/>
                          <a:cs typeface="Times New Roman"/>
                        </a:rPr>
                        <a:t>eticii</a:t>
                      </a:r>
                      <a:r>
                        <a:rPr lang="en-US" sz="800" dirty="0">
                          <a:latin typeface="Times New Roman"/>
                          <a:ea typeface="Times New Roman"/>
                          <a:cs typeface="Times New Roman"/>
                        </a:rPr>
                        <a:t> legate de </a:t>
                      </a:r>
                      <a:r>
                        <a:rPr lang="en-US" sz="800" dirty="0" err="1">
                          <a:latin typeface="Times New Roman"/>
                          <a:ea typeface="Times New Roman"/>
                          <a:cs typeface="Times New Roman"/>
                        </a:rPr>
                        <a:t>tuberculoză</a:t>
                      </a:r>
                      <a:r>
                        <a:rPr lang="en-US" sz="800" dirty="0">
                          <a:latin typeface="Times New Roman"/>
                          <a:ea typeface="Times New Roman"/>
                          <a:cs typeface="Times New Roman"/>
                        </a:rPr>
                        <a:t>, a </a:t>
                      </a:r>
                      <a:r>
                        <a:rPr lang="en-US" sz="800" dirty="0" err="1">
                          <a:latin typeface="Times New Roman"/>
                          <a:ea typeface="Times New Roman"/>
                          <a:cs typeface="Times New Roman"/>
                        </a:rPr>
                        <a:t>drepturilor</a:t>
                      </a:r>
                      <a:r>
                        <a:rPr lang="en-US" sz="800" dirty="0">
                          <a:latin typeface="Times New Roman"/>
                          <a:ea typeface="Times New Roman"/>
                          <a:cs typeface="Times New Roman"/>
                        </a:rPr>
                        <a:t> </a:t>
                      </a:r>
                      <a:r>
                        <a:rPr lang="en-US" sz="800" dirty="0" err="1">
                          <a:latin typeface="Times New Roman"/>
                          <a:ea typeface="Times New Roman"/>
                          <a:cs typeface="Times New Roman"/>
                        </a:rPr>
                        <a:t>omului</a:t>
                      </a:r>
                      <a:r>
                        <a:rPr lang="en-US" sz="800" dirty="0">
                          <a:latin typeface="Times New Roman"/>
                          <a:ea typeface="Times New Roman"/>
                          <a:cs typeface="Times New Roman"/>
                        </a:rPr>
                        <a:t> </a:t>
                      </a:r>
                      <a:r>
                        <a:rPr lang="en-US" sz="800" dirty="0" err="1">
                          <a:latin typeface="Times New Roman"/>
                          <a:ea typeface="Times New Roman"/>
                          <a:cs typeface="Times New Roman"/>
                        </a:rPr>
                        <a:t>și</a:t>
                      </a:r>
                      <a:r>
                        <a:rPr lang="en-US" sz="800" dirty="0">
                          <a:latin typeface="Times New Roman"/>
                          <a:ea typeface="Times New Roman"/>
                          <a:cs typeface="Times New Roman"/>
                        </a:rPr>
                        <a:t> </a:t>
                      </a:r>
                      <a:r>
                        <a:rPr lang="en-US" sz="800" dirty="0" err="1">
                          <a:latin typeface="Times New Roman"/>
                          <a:ea typeface="Times New Roman"/>
                          <a:cs typeface="Times New Roman"/>
                        </a:rPr>
                        <a:t>echității</a:t>
                      </a:r>
                      <a:r>
                        <a:rPr lang="en-US" sz="800" dirty="0">
                          <a:latin typeface="Times New Roman"/>
                          <a:ea typeface="Times New Roman"/>
                          <a:cs typeface="Times New Roman"/>
                        </a:rPr>
                        <a:t>, care </a:t>
                      </a:r>
                      <a:r>
                        <a:rPr lang="en-US" sz="800" dirty="0" err="1">
                          <a:latin typeface="Times New Roman"/>
                          <a:ea typeface="Times New Roman"/>
                          <a:cs typeface="Times New Roman"/>
                        </a:rPr>
                        <a:t>să</a:t>
                      </a:r>
                      <a:r>
                        <a:rPr lang="en-US" sz="800" dirty="0">
                          <a:latin typeface="Times New Roman"/>
                          <a:ea typeface="Times New Roman"/>
                          <a:cs typeface="Times New Roman"/>
                        </a:rPr>
                        <a:t> fie </a:t>
                      </a:r>
                      <a:r>
                        <a:rPr lang="en-US" sz="800" dirty="0" err="1">
                          <a:latin typeface="Times New Roman"/>
                          <a:ea typeface="Times New Roman"/>
                          <a:cs typeface="Times New Roman"/>
                        </a:rPr>
                        <a:t>încorporate</a:t>
                      </a:r>
                      <a:r>
                        <a:rPr lang="en-US" sz="800" dirty="0">
                          <a:latin typeface="Times New Roman"/>
                          <a:ea typeface="Times New Roman"/>
                          <a:cs typeface="Times New Roman"/>
                        </a:rPr>
                        <a:t> </a:t>
                      </a:r>
                      <a:r>
                        <a:rPr lang="en-US" sz="800" dirty="0" err="1">
                          <a:latin typeface="Times New Roman"/>
                          <a:ea typeface="Times New Roman"/>
                          <a:cs typeface="Times New Roman"/>
                        </a:rPr>
                        <a:t>în</a:t>
                      </a:r>
                      <a:r>
                        <a:rPr lang="en-US" sz="800" dirty="0">
                          <a:latin typeface="Times New Roman"/>
                          <a:ea typeface="Times New Roman"/>
                          <a:cs typeface="Times New Roman"/>
                        </a:rPr>
                        <a:t> </a:t>
                      </a:r>
                      <a:r>
                        <a:rPr lang="en-US" sz="800" dirty="0" err="1">
                          <a:latin typeface="Times New Roman"/>
                          <a:ea typeface="Times New Roman"/>
                          <a:cs typeface="Times New Roman"/>
                        </a:rPr>
                        <a:t>toate</a:t>
                      </a:r>
                      <a:endParaRPr lang="en-US" sz="900" dirty="0">
                        <a:latin typeface="Calibri"/>
                        <a:ea typeface="Times New Roman"/>
                        <a:cs typeface="Times New Roman"/>
                      </a:endParaRPr>
                    </a:p>
                    <a:p>
                      <a:pPr marL="0" marR="0" algn="just">
                        <a:lnSpc>
                          <a:spcPct val="115000"/>
                        </a:lnSpc>
                        <a:spcBef>
                          <a:spcPts val="0"/>
                        </a:spcBef>
                        <a:spcAft>
                          <a:spcPts val="0"/>
                        </a:spcAft>
                      </a:pPr>
                      <a:r>
                        <a:rPr lang="en-US" sz="800" dirty="0" err="1">
                          <a:latin typeface="Times New Roman"/>
                          <a:ea typeface="Times New Roman"/>
                          <a:cs typeface="Times New Roman"/>
                        </a:rPr>
                        <a:t>intervențiile</a:t>
                      </a:r>
                      <a:r>
                        <a:rPr lang="en-US" sz="800" dirty="0">
                          <a:latin typeface="Times New Roman"/>
                          <a:ea typeface="Times New Roman"/>
                          <a:cs typeface="Times New Roman"/>
                        </a:rPr>
                        <a:t> </a:t>
                      </a:r>
                      <a:r>
                        <a:rPr lang="en-US" sz="800" dirty="0" err="1">
                          <a:latin typeface="Times New Roman"/>
                          <a:ea typeface="Times New Roman"/>
                          <a:cs typeface="Times New Roman"/>
                        </a:rPr>
                        <a:t>strategice</a:t>
                      </a:r>
                      <a:r>
                        <a:rPr lang="en-US" sz="800" dirty="0">
                          <a:latin typeface="Times New Roman"/>
                          <a:ea typeface="Times New Roman"/>
                          <a:cs typeface="Times New Roman"/>
                        </a:rPr>
                        <a:t> enumerate </a:t>
                      </a:r>
                      <a:r>
                        <a:rPr lang="en-US" sz="800" dirty="0" err="1">
                          <a:latin typeface="Times New Roman"/>
                          <a:ea typeface="Times New Roman"/>
                          <a:cs typeface="Times New Roman"/>
                        </a:rPr>
                        <a:t>mai</a:t>
                      </a:r>
                      <a:r>
                        <a:rPr lang="en-US" sz="800" dirty="0">
                          <a:latin typeface="Times New Roman"/>
                          <a:ea typeface="Times New Roman"/>
                          <a:cs typeface="Times New Roman"/>
                        </a:rPr>
                        <a:t> </a:t>
                      </a:r>
                      <a:r>
                        <a:rPr lang="en-US" sz="800" dirty="0" err="1">
                          <a:latin typeface="Times New Roman"/>
                          <a:ea typeface="Times New Roman"/>
                          <a:cs typeface="Times New Roman"/>
                        </a:rPr>
                        <a:t>sus</a:t>
                      </a:r>
                      <a:endParaRPr lang="en-US" sz="900" dirty="0">
                        <a:latin typeface="Calibri"/>
                        <a:ea typeface="Times New Roman"/>
                        <a:cs typeface="Times New Roman"/>
                      </a:endParaRPr>
                    </a:p>
                  </a:txBody>
                  <a:tcPr marL="58091" marR="58091" marT="0" marB="0">
                    <a:lnL>
                      <a:noFill/>
                    </a:lnL>
                    <a:lnR>
                      <a:noFill/>
                    </a:lnR>
                    <a:lnT>
                      <a:noFill/>
                    </a:lnT>
                    <a:lnB>
                      <a:noFill/>
                    </a:lnB>
                  </a:tcPr>
                </a:tc>
                <a:tc hMerge="1">
                  <a:txBody>
                    <a:bodyPr/>
                    <a:lstStyle/>
                    <a:p>
                      <a:endParaRPr lang="en-US"/>
                    </a:p>
                  </a:txBody>
                  <a:tcPr/>
                </a:tc>
              </a:tr>
            </a:tbl>
          </a:graphicData>
        </a:graphic>
      </p:graphicFrame>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47105" name="Rectangle 1"/>
          <p:cNvSpPr>
            <a:spLocks noChangeArrowheads="1"/>
          </p:cNvSpPr>
          <p:nvPr/>
        </p:nvSpPr>
        <p:spPr bwMode="auto">
          <a:xfrm>
            <a:off x="133124" y="43934"/>
            <a:ext cx="887775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Schiță</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planului</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acțiune</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pentru</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Tuberculoză</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Regiunii</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OMS-</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Europa</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2016-2020 (14)</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9870347"/>
              </p:ext>
            </p:extLst>
          </p:nvPr>
        </p:nvGraphicFramePr>
        <p:xfrm>
          <a:off x="0" y="457200"/>
          <a:ext cx="9144000" cy="2483931"/>
        </p:xfrm>
        <a:graphic>
          <a:graphicData uri="http://schemas.openxmlformats.org/drawingml/2006/table">
            <a:tbl>
              <a:tblPr/>
              <a:tblGrid>
                <a:gridCol w="4099034"/>
                <a:gridCol w="5044966"/>
              </a:tblGrid>
              <a:tr h="98970">
                <a:tc gridSpan="2">
                  <a:txBody>
                    <a:bodyPr/>
                    <a:lstStyle/>
                    <a:p>
                      <a:pPr marL="0" marR="0" algn="just">
                        <a:lnSpc>
                          <a:spcPct val="115000"/>
                        </a:lnSpc>
                        <a:spcBef>
                          <a:spcPts val="0"/>
                        </a:spcBef>
                        <a:spcAft>
                          <a:spcPts val="0"/>
                        </a:spcAft>
                      </a:pPr>
                      <a:r>
                        <a:rPr lang="en-US" sz="1200" b="1" dirty="0">
                          <a:latin typeface="Times New Roman"/>
                          <a:ea typeface="Times New Roman"/>
                          <a:cs typeface="Times New Roman"/>
                        </a:rPr>
                        <a:t>PLAN DE ACȚIUNE </a:t>
                      </a:r>
                      <a:r>
                        <a:rPr lang="en-US" sz="1200" b="1" dirty="0" err="1">
                          <a:latin typeface="Times New Roman"/>
                          <a:ea typeface="Times New Roman"/>
                          <a:cs typeface="Times New Roman"/>
                        </a:rPr>
                        <a:t>împotriva</a:t>
                      </a:r>
                      <a:r>
                        <a:rPr lang="en-US" sz="1200" b="1" dirty="0">
                          <a:latin typeface="Times New Roman"/>
                          <a:ea typeface="Times New Roman"/>
                          <a:cs typeface="Times New Roman"/>
                        </a:rPr>
                        <a:t> </a:t>
                      </a:r>
                      <a:r>
                        <a:rPr lang="en-US" sz="1200" b="1" dirty="0" err="1">
                          <a:latin typeface="Times New Roman"/>
                          <a:ea typeface="Times New Roman"/>
                          <a:cs typeface="Times New Roman"/>
                        </a:rPr>
                        <a:t>tuberculozei</a:t>
                      </a:r>
                      <a:r>
                        <a:rPr lang="en-US" sz="1200" b="1" dirty="0">
                          <a:latin typeface="Times New Roman"/>
                          <a:ea typeface="Times New Roman"/>
                          <a:cs typeface="Times New Roman"/>
                        </a:rPr>
                        <a:t> </a:t>
                      </a:r>
                      <a:r>
                        <a:rPr lang="en-US" sz="1200" b="1" dirty="0" err="1">
                          <a:latin typeface="Times New Roman"/>
                          <a:ea typeface="Times New Roman"/>
                          <a:cs typeface="Times New Roman"/>
                        </a:rPr>
                        <a:t>pentru</a:t>
                      </a:r>
                      <a:r>
                        <a:rPr lang="en-US" sz="1200" b="1" dirty="0">
                          <a:latin typeface="Times New Roman"/>
                          <a:ea typeface="Times New Roman"/>
                          <a:cs typeface="Times New Roman"/>
                        </a:rPr>
                        <a:t> </a:t>
                      </a:r>
                      <a:r>
                        <a:rPr lang="en-US" sz="1200" b="1" dirty="0" err="1">
                          <a:latin typeface="Times New Roman"/>
                          <a:ea typeface="Times New Roman"/>
                          <a:cs typeface="Times New Roman"/>
                        </a:rPr>
                        <a:t>Regiunea</a:t>
                      </a:r>
                      <a:r>
                        <a:rPr lang="en-US" sz="1200" b="1" dirty="0">
                          <a:latin typeface="Times New Roman"/>
                          <a:ea typeface="Times New Roman"/>
                          <a:cs typeface="Times New Roman"/>
                        </a:rPr>
                        <a:t> OMS-</a:t>
                      </a:r>
                      <a:r>
                        <a:rPr lang="en-US" sz="1200" b="1" dirty="0" err="1">
                          <a:latin typeface="Times New Roman"/>
                          <a:ea typeface="Times New Roman"/>
                          <a:cs typeface="Times New Roman"/>
                        </a:rPr>
                        <a:t>Europa</a:t>
                      </a:r>
                      <a:r>
                        <a:rPr lang="en-US" sz="1200" b="1" dirty="0">
                          <a:latin typeface="Times New Roman"/>
                          <a:ea typeface="Times New Roman"/>
                          <a:cs typeface="Times New Roman"/>
                        </a:rPr>
                        <a:t>, 2016-2020</a:t>
                      </a:r>
                      <a:endParaRPr lang="en-US" sz="1200" dirty="0">
                        <a:latin typeface="Calibri"/>
                        <a:ea typeface="Times New Roman"/>
                        <a:cs typeface="Times New Roman"/>
                      </a:endParaRPr>
                    </a:p>
                  </a:txBody>
                  <a:tcPr marL="43031" marR="43031" marT="0" marB="0">
                    <a:lnL>
                      <a:noFill/>
                    </a:lnL>
                    <a:lnR>
                      <a:noFill/>
                    </a:lnR>
                    <a:lnT>
                      <a:noFill/>
                    </a:lnT>
                    <a:lnB>
                      <a:noFill/>
                    </a:lnB>
                    <a:solidFill>
                      <a:srgbClr val="B6DDE8"/>
                    </a:solidFill>
                  </a:tcPr>
                </a:tc>
                <a:tc hMerge="1">
                  <a:txBody>
                    <a:bodyPr/>
                    <a:lstStyle/>
                    <a:p>
                      <a:endParaRPr lang="en-US"/>
                    </a:p>
                  </a:txBody>
                  <a:tcPr/>
                </a:tc>
              </a:tr>
              <a:tr h="197941">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VIZIUNE</a:t>
                      </a:r>
                      <a:endParaRPr lang="en-US" sz="1200" dirty="0">
                        <a:latin typeface="Calibri"/>
                        <a:ea typeface="Times New Roman"/>
                        <a:cs typeface="Times New Roman"/>
                      </a:endParaRPr>
                    </a:p>
                  </a:txBody>
                  <a:tcPr marL="43031" marR="43031" marT="0" marB="0">
                    <a:lnL>
                      <a:noFill/>
                    </a:lnL>
                    <a:lnR>
                      <a:noFill/>
                    </a:lnR>
                    <a:lnT>
                      <a:noFill/>
                    </a:lnT>
                    <a:lnB>
                      <a:noFill/>
                    </a:lnB>
                    <a:solidFill>
                      <a:srgbClr val="FFFFCC"/>
                    </a:solidFill>
                  </a:tcPr>
                </a:tc>
                <a:tc>
                  <a:txBody>
                    <a:bodyPr/>
                    <a:lstStyle/>
                    <a:p>
                      <a:pPr marL="0" marR="0" algn="just">
                        <a:lnSpc>
                          <a:spcPct val="115000"/>
                        </a:lnSpc>
                        <a:spcBef>
                          <a:spcPts val="0"/>
                        </a:spcBef>
                        <a:spcAft>
                          <a:spcPts val="0"/>
                        </a:spcAft>
                      </a:pPr>
                      <a:r>
                        <a:rPr lang="en-US" sz="1200" dirty="0" err="1">
                          <a:latin typeface="Times New Roman"/>
                          <a:ea typeface="Times New Roman"/>
                          <a:cs typeface="Times New Roman"/>
                        </a:rPr>
                        <a:t>Stoparea</a:t>
                      </a:r>
                      <a:r>
                        <a:rPr lang="en-US" sz="1200" dirty="0">
                          <a:latin typeface="Times New Roman"/>
                          <a:ea typeface="Times New Roman"/>
                          <a:cs typeface="Times New Roman"/>
                        </a:rPr>
                        <a:t> </a:t>
                      </a:r>
                      <a:r>
                        <a:rPr lang="en-US" sz="1200" dirty="0" err="1">
                          <a:latin typeface="Times New Roman"/>
                          <a:ea typeface="Times New Roman"/>
                          <a:cs typeface="Times New Roman"/>
                        </a:rPr>
                        <a:t>epidemiei</a:t>
                      </a:r>
                      <a:r>
                        <a:rPr lang="en-US" sz="1200" dirty="0">
                          <a:latin typeface="Times New Roman"/>
                          <a:ea typeface="Times New Roman"/>
                          <a:cs typeface="Times New Roman"/>
                        </a:rPr>
                        <a:t> de </a:t>
                      </a:r>
                      <a:r>
                        <a:rPr lang="en-US" sz="1200" dirty="0" err="1" smtClean="0">
                          <a:latin typeface="Times New Roman"/>
                          <a:ea typeface="Times New Roman"/>
                          <a:cs typeface="Times New Roman"/>
                        </a:rPr>
                        <a:t>tuberculoză</a:t>
                      </a:r>
                      <a:endParaRPr lang="en-US" sz="1200" dirty="0">
                        <a:latin typeface="Calibri"/>
                        <a:ea typeface="Times New Roman"/>
                        <a:cs typeface="Times New Roman"/>
                      </a:endParaRPr>
                    </a:p>
                  </a:txBody>
                  <a:tcPr marL="43031" marR="43031" marT="0" marB="0">
                    <a:lnL>
                      <a:noFill/>
                    </a:lnL>
                    <a:lnR>
                      <a:noFill/>
                    </a:lnR>
                    <a:lnT>
                      <a:noFill/>
                    </a:lnT>
                    <a:lnB>
                      <a:noFill/>
                    </a:lnB>
                    <a:solidFill>
                      <a:schemeClr val="accent1">
                        <a:lumMod val="20000"/>
                        <a:lumOff val="80000"/>
                      </a:schemeClr>
                    </a:solidFill>
                  </a:tcPr>
                </a:tc>
              </a:tr>
              <a:tr h="395881">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SCOP</a:t>
                      </a:r>
                      <a:endParaRPr lang="en-US" sz="1200" dirty="0">
                        <a:latin typeface="Calibri"/>
                        <a:ea typeface="Times New Roman"/>
                        <a:cs typeface="Times New Roman"/>
                      </a:endParaRPr>
                    </a:p>
                  </a:txBody>
                  <a:tcPr marL="43031" marR="43031" marT="0" marB="0">
                    <a:lnL>
                      <a:noFill/>
                    </a:lnL>
                    <a:lnR>
                      <a:noFill/>
                    </a:lnR>
                    <a:lnT>
                      <a:noFill/>
                    </a:lnT>
                    <a:lnB>
                      <a:noFill/>
                    </a:lnB>
                    <a:solidFill>
                      <a:srgbClr val="FFFFCC"/>
                    </a:solidFill>
                  </a:tcPr>
                </a:tc>
                <a:tc>
                  <a:txBody>
                    <a:bodyPr/>
                    <a:lstStyle/>
                    <a:p>
                      <a:pPr marL="0" marR="0" algn="just">
                        <a:lnSpc>
                          <a:spcPct val="115000"/>
                        </a:lnSpc>
                        <a:spcBef>
                          <a:spcPts val="0"/>
                        </a:spcBef>
                        <a:spcAft>
                          <a:spcPts val="0"/>
                        </a:spcAft>
                      </a:pPr>
                      <a:r>
                        <a:rPr lang="en-US" sz="1200" dirty="0" err="1">
                          <a:latin typeface="Times New Roman"/>
                          <a:ea typeface="Times New Roman"/>
                          <a:cs typeface="Times New Roman"/>
                        </a:rPr>
                        <a:t>Stoparea</a:t>
                      </a:r>
                      <a:r>
                        <a:rPr lang="en-US" sz="1200" dirty="0">
                          <a:latin typeface="Times New Roman"/>
                          <a:ea typeface="Times New Roman"/>
                          <a:cs typeface="Times New Roman"/>
                        </a:rPr>
                        <a:t> </a:t>
                      </a:r>
                      <a:r>
                        <a:rPr lang="en-US" sz="1200" dirty="0" err="1">
                          <a:latin typeface="Times New Roman"/>
                          <a:ea typeface="Times New Roman"/>
                          <a:cs typeface="Times New Roman"/>
                        </a:rPr>
                        <a:t>răspândirii</a:t>
                      </a:r>
                      <a:r>
                        <a:rPr lang="en-US" sz="1200" dirty="0">
                          <a:latin typeface="Times New Roman"/>
                          <a:ea typeface="Times New Roman"/>
                          <a:cs typeface="Times New Roman"/>
                        </a:rPr>
                        <a:t> </a:t>
                      </a:r>
                      <a:r>
                        <a:rPr lang="en-US" sz="1200" dirty="0" err="1">
                          <a:latin typeface="Times New Roman"/>
                          <a:ea typeface="Times New Roman"/>
                          <a:cs typeface="Times New Roman"/>
                        </a:rPr>
                        <a:t>tuberculozei</a:t>
                      </a:r>
                      <a:r>
                        <a:rPr lang="en-US" sz="1200" dirty="0">
                          <a:latin typeface="Times New Roman"/>
                          <a:ea typeface="Times New Roman"/>
                          <a:cs typeface="Times New Roman"/>
                        </a:rPr>
                        <a:t> </a:t>
                      </a:r>
                      <a:r>
                        <a:rPr lang="en-US" sz="1200" dirty="0" err="1">
                          <a:latin typeface="Times New Roman"/>
                          <a:ea typeface="Times New Roman"/>
                          <a:cs typeface="Times New Roman"/>
                        </a:rPr>
                        <a:t>sensibile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rezistente</a:t>
                      </a:r>
                      <a:r>
                        <a:rPr lang="en-US" sz="1200" dirty="0">
                          <a:latin typeface="Times New Roman"/>
                          <a:ea typeface="Times New Roman"/>
                          <a:cs typeface="Times New Roman"/>
                        </a:rPr>
                        <a:t> la </a:t>
                      </a:r>
                      <a:r>
                        <a:rPr lang="en-US" sz="1200" dirty="0" err="1">
                          <a:latin typeface="Times New Roman"/>
                          <a:ea typeface="Times New Roman"/>
                          <a:cs typeface="Times New Roman"/>
                        </a:rPr>
                        <a:t>medicamente</a:t>
                      </a:r>
                      <a:r>
                        <a:rPr lang="en-US" sz="1200" dirty="0">
                          <a:latin typeface="Times New Roman"/>
                          <a:ea typeface="Times New Roman"/>
                          <a:cs typeface="Times New Roman"/>
                        </a:rPr>
                        <a:t> </a:t>
                      </a:r>
                      <a:r>
                        <a:rPr lang="en-US" sz="1200" dirty="0" err="1">
                          <a:latin typeface="Times New Roman"/>
                          <a:ea typeface="Times New Roman"/>
                          <a:cs typeface="Times New Roman"/>
                        </a:rPr>
                        <a:t>prin</a:t>
                      </a:r>
                      <a:r>
                        <a:rPr lang="en-US" sz="1200" dirty="0">
                          <a:latin typeface="Times New Roman"/>
                          <a:ea typeface="Times New Roman"/>
                          <a:cs typeface="Times New Roman"/>
                        </a:rPr>
                        <a:t> </a:t>
                      </a:r>
                      <a:r>
                        <a:rPr lang="en-US" sz="1200" dirty="0" err="1">
                          <a:latin typeface="Times New Roman"/>
                          <a:ea typeface="Times New Roman"/>
                          <a:cs typeface="Times New Roman"/>
                        </a:rPr>
                        <a:t>realizarea</a:t>
                      </a:r>
                      <a:r>
                        <a:rPr lang="en-US" sz="1200" dirty="0">
                          <a:latin typeface="Times New Roman"/>
                          <a:ea typeface="Times New Roman"/>
                          <a:cs typeface="Times New Roman"/>
                        </a:rPr>
                        <a:t> </a:t>
                      </a:r>
                      <a:r>
                        <a:rPr lang="en-US" sz="1200" dirty="0" err="1">
                          <a:latin typeface="Times New Roman"/>
                          <a:ea typeface="Times New Roman"/>
                          <a:cs typeface="Times New Roman"/>
                        </a:rPr>
                        <a:t>accesului</a:t>
                      </a:r>
                      <a:r>
                        <a:rPr lang="en-US" sz="1200" dirty="0">
                          <a:latin typeface="Times New Roman"/>
                          <a:ea typeface="Times New Roman"/>
                          <a:cs typeface="Times New Roman"/>
                        </a:rPr>
                        <a:t> universal la </a:t>
                      </a:r>
                      <a:r>
                        <a:rPr lang="en-US" sz="1200" dirty="0" err="1">
                          <a:latin typeface="Times New Roman"/>
                          <a:ea typeface="Times New Roman"/>
                          <a:cs typeface="Times New Roman"/>
                        </a:rPr>
                        <a:t>prevenirea</a:t>
                      </a:r>
                      <a:r>
                        <a:rPr lang="en-US" sz="1200" dirty="0">
                          <a:latin typeface="Times New Roman"/>
                          <a:ea typeface="Times New Roman"/>
                          <a:cs typeface="Times New Roman"/>
                        </a:rPr>
                        <a:t>, </a:t>
                      </a:r>
                      <a:r>
                        <a:rPr lang="en-US" sz="1200" dirty="0" err="1">
                          <a:latin typeface="Times New Roman"/>
                          <a:ea typeface="Times New Roman"/>
                          <a:cs typeface="Times New Roman"/>
                        </a:rPr>
                        <a:t>diagnosticarea</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tratamentul</a:t>
                      </a:r>
                      <a:r>
                        <a:rPr lang="en-US" sz="1200" dirty="0">
                          <a:latin typeface="Times New Roman"/>
                          <a:ea typeface="Times New Roman"/>
                          <a:cs typeface="Times New Roman"/>
                        </a:rPr>
                        <a:t> </a:t>
                      </a:r>
                      <a:r>
                        <a:rPr lang="en-US" sz="1200" dirty="0" err="1">
                          <a:latin typeface="Times New Roman"/>
                          <a:ea typeface="Times New Roman"/>
                          <a:cs typeface="Times New Roman"/>
                        </a:rPr>
                        <a:t>bolii</a:t>
                      </a:r>
                      <a:r>
                        <a:rPr lang="en-US" sz="1200" dirty="0">
                          <a:latin typeface="Times New Roman"/>
                          <a:ea typeface="Times New Roman"/>
                          <a:cs typeface="Times New Roman"/>
                        </a:rPr>
                        <a:t> </a:t>
                      </a:r>
                      <a:r>
                        <a:rPr lang="en-US" sz="1200" dirty="0" err="1">
                          <a:latin typeface="Times New Roman"/>
                          <a:ea typeface="Times New Roman"/>
                          <a:cs typeface="Times New Roman"/>
                        </a:rPr>
                        <a:t>în</a:t>
                      </a:r>
                      <a:r>
                        <a:rPr lang="en-US" sz="1200" dirty="0">
                          <a:latin typeface="Times New Roman"/>
                          <a:ea typeface="Times New Roman"/>
                          <a:cs typeface="Times New Roman"/>
                        </a:rPr>
                        <a:t> </a:t>
                      </a:r>
                      <a:r>
                        <a:rPr lang="en-US" sz="1200" dirty="0" err="1">
                          <a:latin typeface="Times New Roman"/>
                          <a:ea typeface="Times New Roman"/>
                          <a:cs typeface="Times New Roman"/>
                        </a:rPr>
                        <a:t>toate</a:t>
                      </a:r>
                      <a:r>
                        <a:rPr lang="en-US" sz="1200" dirty="0">
                          <a:latin typeface="Times New Roman"/>
                          <a:ea typeface="Times New Roman"/>
                          <a:cs typeface="Times New Roman"/>
                        </a:rPr>
                        <a:t> </a:t>
                      </a:r>
                      <a:r>
                        <a:rPr lang="en-US" sz="1200" dirty="0" err="1">
                          <a:latin typeface="Times New Roman"/>
                          <a:ea typeface="Times New Roman"/>
                          <a:cs typeface="Times New Roman"/>
                        </a:rPr>
                        <a:t>statele</a:t>
                      </a:r>
                      <a:r>
                        <a:rPr lang="en-US" sz="1200" dirty="0">
                          <a:latin typeface="Times New Roman"/>
                          <a:ea typeface="Times New Roman"/>
                          <a:cs typeface="Times New Roman"/>
                        </a:rPr>
                        <a:t> </a:t>
                      </a:r>
                      <a:r>
                        <a:rPr lang="en-US" sz="1200" dirty="0" err="1" smtClean="0">
                          <a:latin typeface="Times New Roman"/>
                          <a:ea typeface="Times New Roman"/>
                          <a:cs typeface="Times New Roman"/>
                        </a:rPr>
                        <a:t>membre</a:t>
                      </a:r>
                      <a:endParaRPr lang="en-US" sz="1200" dirty="0">
                        <a:latin typeface="Calibri"/>
                        <a:ea typeface="Times New Roman"/>
                        <a:cs typeface="Times New Roman"/>
                      </a:endParaRPr>
                    </a:p>
                  </a:txBody>
                  <a:tcPr marL="43031" marR="43031" marT="0" marB="0">
                    <a:lnL>
                      <a:noFill/>
                    </a:lnL>
                    <a:lnR>
                      <a:noFill/>
                    </a:lnR>
                    <a:lnT>
                      <a:noFill/>
                    </a:lnT>
                    <a:lnB>
                      <a:noFill/>
                    </a:lnB>
                    <a:solidFill>
                      <a:schemeClr val="accent1">
                        <a:lumMod val="20000"/>
                        <a:lumOff val="80000"/>
                      </a:schemeClr>
                    </a:solidFill>
                  </a:tcPr>
                </a:tc>
              </a:tr>
              <a:tr h="98970">
                <a:tc gridSpan="2">
                  <a:txBody>
                    <a:bodyPr/>
                    <a:lstStyle/>
                    <a:p>
                      <a:pPr marL="0" marR="0" algn="just">
                        <a:lnSpc>
                          <a:spcPct val="115000"/>
                        </a:lnSpc>
                        <a:spcBef>
                          <a:spcPts val="0"/>
                        </a:spcBef>
                        <a:spcAft>
                          <a:spcPts val="0"/>
                        </a:spcAft>
                      </a:pPr>
                      <a:r>
                        <a:rPr lang="en-US" sz="1200" b="1" dirty="0">
                          <a:latin typeface="Times New Roman"/>
                          <a:ea typeface="Times New Roman"/>
                          <a:cs typeface="Times New Roman"/>
                        </a:rPr>
                        <a:t>DIRECTII STRATEGICE</a:t>
                      </a:r>
                      <a:endParaRPr lang="en-US" sz="1200" dirty="0">
                        <a:latin typeface="Calibri"/>
                        <a:ea typeface="Times New Roman"/>
                        <a:cs typeface="Times New Roman"/>
                      </a:endParaRPr>
                    </a:p>
                  </a:txBody>
                  <a:tcPr marL="43031" marR="43031" marT="0" marB="0">
                    <a:lnL>
                      <a:noFill/>
                    </a:lnL>
                    <a:lnR>
                      <a:noFill/>
                    </a:lnR>
                    <a:lnT>
                      <a:noFill/>
                    </a:lnT>
                    <a:lnB>
                      <a:noFill/>
                    </a:lnB>
                    <a:solidFill>
                      <a:srgbClr val="B6DDE8"/>
                    </a:solidFill>
                  </a:tcPr>
                </a:tc>
                <a:tc hMerge="1">
                  <a:txBody>
                    <a:bodyPr/>
                    <a:lstStyle/>
                    <a:p>
                      <a:endParaRPr lang="en-US"/>
                    </a:p>
                  </a:txBody>
                  <a:tcPr/>
                </a:tc>
              </a:tr>
              <a:tr h="989704">
                <a:tc gridSpan="2">
                  <a:txBody>
                    <a:bodyPr/>
                    <a:lstStyle/>
                    <a:p>
                      <a:pPr marL="0" marR="0" algn="just">
                        <a:lnSpc>
                          <a:spcPct val="115000"/>
                        </a:lnSpc>
                        <a:spcBef>
                          <a:spcPts val="0"/>
                        </a:spcBef>
                        <a:spcAft>
                          <a:spcPts val="0"/>
                        </a:spcAft>
                      </a:pPr>
                      <a:r>
                        <a:rPr lang="en-US" sz="1200" dirty="0" smtClean="0">
                          <a:latin typeface="Times New Roman"/>
                          <a:ea typeface="Times New Roman"/>
                          <a:cs typeface="Times New Roman"/>
                        </a:rPr>
                        <a:t>1.</a:t>
                      </a:r>
                      <a:r>
                        <a:rPr lang="ro-RO" sz="1200" dirty="0" smtClean="0">
                          <a:latin typeface="Times New Roman"/>
                          <a:ea typeface="Times New Roman"/>
                          <a:cs typeface="Times New Roman"/>
                        </a:rPr>
                        <a:t>  C</a:t>
                      </a:r>
                      <a:r>
                        <a:rPr lang="en-US" sz="1200" dirty="0" err="1" smtClean="0">
                          <a:latin typeface="Times New Roman"/>
                          <a:ea typeface="Times New Roman"/>
                          <a:cs typeface="Times New Roman"/>
                        </a:rPr>
                        <a:t>onsolidarea</a:t>
                      </a:r>
                      <a:r>
                        <a:rPr lang="en-US" sz="1200" dirty="0" smtClean="0">
                          <a:latin typeface="Times New Roman"/>
                          <a:ea typeface="Times New Roman"/>
                          <a:cs typeface="Times New Roman"/>
                        </a:rPr>
                        <a:t> </a:t>
                      </a:r>
                      <a:r>
                        <a:rPr lang="en-US" sz="1200" dirty="0" err="1">
                          <a:latin typeface="Times New Roman"/>
                          <a:ea typeface="Times New Roman"/>
                          <a:cs typeface="Times New Roman"/>
                        </a:rPr>
                        <a:t>sistemelor</a:t>
                      </a:r>
                      <a:r>
                        <a:rPr lang="en-US" sz="1200" dirty="0">
                          <a:latin typeface="Times New Roman"/>
                          <a:ea typeface="Times New Roman"/>
                          <a:cs typeface="Times New Roman"/>
                        </a:rPr>
                        <a:t> de </a:t>
                      </a:r>
                      <a:r>
                        <a:rPr lang="en-US" sz="1200" dirty="0" err="1" smtClean="0">
                          <a:latin typeface="Times New Roman"/>
                          <a:ea typeface="Times New Roman"/>
                          <a:cs typeface="Times New Roman"/>
                        </a:rPr>
                        <a:t>sănătate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2. </a:t>
                      </a:r>
                      <a:r>
                        <a:rPr lang="ro-RO" sz="1200" dirty="0" smtClean="0">
                          <a:latin typeface="Times New Roman"/>
                          <a:ea typeface="Times New Roman"/>
                          <a:cs typeface="Times New Roman"/>
                        </a:rPr>
                        <a:t> C</a:t>
                      </a:r>
                      <a:r>
                        <a:rPr lang="en-US" sz="1200" dirty="0" err="1" smtClean="0">
                          <a:latin typeface="Times New Roman"/>
                          <a:ea typeface="Times New Roman"/>
                          <a:cs typeface="Times New Roman"/>
                        </a:rPr>
                        <a:t>olaborări</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intersectoriale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3. </a:t>
                      </a:r>
                      <a:r>
                        <a:rPr lang="ro-RO" sz="1200" dirty="0" smtClean="0">
                          <a:latin typeface="Times New Roman"/>
                          <a:ea typeface="Times New Roman"/>
                          <a:cs typeface="Times New Roman"/>
                        </a:rPr>
                        <a:t>P</a:t>
                      </a:r>
                      <a:r>
                        <a:rPr lang="en-US" sz="1200" dirty="0" err="1" smtClean="0">
                          <a:latin typeface="Times New Roman"/>
                          <a:ea typeface="Times New Roman"/>
                          <a:cs typeface="Times New Roman"/>
                        </a:rPr>
                        <a:t>arteneriate</a:t>
                      </a:r>
                      <a:r>
                        <a:rPr lang="en-US" sz="1200" dirty="0" smtClean="0">
                          <a:latin typeface="Times New Roman"/>
                          <a:ea typeface="Times New Roman"/>
                          <a:cs typeface="Times New Roman"/>
                        </a:rPr>
                        <a:t> </a:t>
                      </a:r>
                      <a:r>
                        <a:rPr lang="en-US" sz="1200" dirty="0" err="1">
                          <a:latin typeface="Times New Roman"/>
                          <a:ea typeface="Times New Roman"/>
                          <a:cs typeface="Times New Roman"/>
                        </a:rPr>
                        <a:t>naționale</a:t>
                      </a:r>
                      <a:r>
                        <a:rPr lang="en-US" sz="1200" dirty="0">
                          <a:latin typeface="Times New Roman"/>
                          <a:ea typeface="Times New Roman"/>
                          <a:cs typeface="Times New Roman"/>
                        </a:rPr>
                        <a:t>, </a:t>
                      </a:r>
                      <a:r>
                        <a:rPr lang="en-US" sz="1200" dirty="0" err="1">
                          <a:latin typeface="Times New Roman"/>
                          <a:ea typeface="Times New Roman"/>
                          <a:cs typeface="Times New Roman"/>
                        </a:rPr>
                        <a:t>regionale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smtClean="0">
                          <a:latin typeface="Times New Roman"/>
                          <a:ea typeface="Times New Roman"/>
                          <a:cs typeface="Times New Roman"/>
                        </a:rPr>
                        <a:t>internaționale</a:t>
                      </a:r>
                      <a:r>
                        <a:rPr lang="ro-RO" sz="1200" baseline="0" dirty="0" smtClean="0">
                          <a:latin typeface="Times New Roman"/>
                          <a:ea typeface="Times New Roman"/>
                          <a:cs typeface="Times New Roman"/>
                        </a:rPr>
                        <a:t> și cu</a:t>
                      </a:r>
                      <a:r>
                        <a:rPr lang="en-US" sz="1200" dirty="0" smtClean="0">
                          <a:latin typeface="Times New Roman"/>
                          <a:ea typeface="Times New Roman"/>
                          <a:cs typeface="Times New Roman"/>
                        </a:rPr>
                        <a:t> </a:t>
                      </a:r>
                      <a:r>
                        <a:rPr lang="en-US" sz="1200" dirty="0" err="1">
                          <a:latin typeface="Times New Roman"/>
                          <a:ea typeface="Times New Roman"/>
                          <a:cs typeface="Times New Roman"/>
                        </a:rPr>
                        <a:t>societatea</a:t>
                      </a:r>
                      <a:r>
                        <a:rPr lang="en-US" sz="1200" dirty="0">
                          <a:latin typeface="Times New Roman"/>
                          <a:ea typeface="Times New Roman"/>
                          <a:cs typeface="Times New Roman"/>
                        </a:rPr>
                        <a:t> </a:t>
                      </a:r>
                      <a:r>
                        <a:rPr lang="en-US" sz="1200" dirty="0" err="1" smtClean="0">
                          <a:latin typeface="Times New Roman"/>
                          <a:ea typeface="Times New Roman"/>
                          <a:cs typeface="Times New Roman"/>
                        </a:rPr>
                        <a:t>civilă</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4. </a:t>
                      </a:r>
                      <a:r>
                        <a:rPr lang="ro-RO" sz="1200" dirty="0" smtClean="0">
                          <a:latin typeface="Times New Roman"/>
                          <a:ea typeface="Times New Roman"/>
                          <a:cs typeface="Times New Roman"/>
                        </a:rPr>
                        <a:t>D</a:t>
                      </a:r>
                      <a:r>
                        <a:rPr lang="en-US" sz="1200" dirty="0" err="1" smtClean="0">
                          <a:latin typeface="Times New Roman"/>
                          <a:ea typeface="Times New Roman"/>
                          <a:cs typeface="Times New Roman"/>
                        </a:rPr>
                        <a:t>ezvoltarea</a:t>
                      </a:r>
                      <a:r>
                        <a:rPr lang="en-US" sz="1200" dirty="0" smtClean="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utilizarea</a:t>
                      </a:r>
                      <a:r>
                        <a:rPr lang="en-US" sz="1200" dirty="0">
                          <a:latin typeface="Times New Roman"/>
                          <a:ea typeface="Times New Roman"/>
                          <a:cs typeface="Times New Roman"/>
                        </a:rPr>
                        <a:t> de </a:t>
                      </a:r>
                      <a:r>
                        <a:rPr lang="en-US" sz="1200" dirty="0" err="1">
                          <a:latin typeface="Times New Roman"/>
                          <a:ea typeface="Times New Roman"/>
                          <a:cs typeface="Times New Roman"/>
                        </a:rPr>
                        <a:t>noi</a:t>
                      </a:r>
                      <a:r>
                        <a:rPr lang="en-US" sz="1200" dirty="0">
                          <a:latin typeface="Times New Roman"/>
                          <a:ea typeface="Times New Roman"/>
                          <a:cs typeface="Times New Roman"/>
                        </a:rPr>
                        <a:t> </a:t>
                      </a:r>
                      <a:r>
                        <a:rPr lang="en-US" sz="1200" dirty="0" err="1">
                          <a:latin typeface="Times New Roman"/>
                          <a:ea typeface="Times New Roman"/>
                          <a:cs typeface="Times New Roman"/>
                        </a:rPr>
                        <a:t>instrumente</a:t>
                      </a:r>
                      <a:r>
                        <a:rPr lang="en-US" sz="1200" dirty="0">
                          <a:latin typeface="Times New Roman"/>
                          <a:ea typeface="Times New Roman"/>
                          <a:cs typeface="Times New Roman"/>
                        </a:rPr>
                        <a:t> de diagnostic, </a:t>
                      </a:r>
                      <a:r>
                        <a:rPr lang="en-US" sz="1200" dirty="0" err="1">
                          <a:latin typeface="Times New Roman"/>
                          <a:ea typeface="Times New Roman"/>
                          <a:cs typeface="Times New Roman"/>
                        </a:rPr>
                        <a:t>medicamente</a:t>
                      </a:r>
                      <a:r>
                        <a:rPr lang="en-US" sz="1200" dirty="0">
                          <a:latin typeface="Times New Roman"/>
                          <a:ea typeface="Times New Roman"/>
                          <a:cs typeface="Times New Roman"/>
                        </a:rPr>
                        <a:t>, </a:t>
                      </a:r>
                      <a:r>
                        <a:rPr lang="en-US" sz="1200" dirty="0" err="1">
                          <a:latin typeface="Times New Roman"/>
                          <a:ea typeface="Times New Roman"/>
                          <a:cs typeface="Times New Roman"/>
                        </a:rPr>
                        <a:t>vaccinuri</a:t>
                      </a:r>
                      <a:r>
                        <a:rPr lang="en-US" sz="1200" dirty="0">
                          <a:latin typeface="Times New Roman"/>
                          <a:ea typeface="Times New Roman"/>
                          <a:cs typeface="Times New Roman"/>
                        </a:rPr>
                        <a:t> </a:t>
                      </a:r>
                      <a:r>
                        <a:rPr lang="en-US" sz="1200" dirty="0" err="1" smtClean="0">
                          <a:latin typeface="Times New Roman"/>
                          <a:ea typeface="Times New Roman"/>
                          <a:cs typeface="Times New Roman"/>
                        </a:rPr>
                        <a:t>și</a:t>
                      </a:r>
                      <a:r>
                        <a:rPr lang="ro-RO" sz="1200" dirty="0" smtClean="0">
                          <a:latin typeface="Times New Roman"/>
                          <a:ea typeface="Times New Roman"/>
                          <a:cs typeface="Times New Roman"/>
                        </a:rPr>
                        <a:t> </a:t>
                      </a:r>
                      <a:r>
                        <a:rPr lang="en-US" sz="1200" dirty="0" err="1" smtClean="0">
                          <a:latin typeface="Times New Roman"/>
                          <a:ea typeface="Times New Roman"/>
                          <a:cs typeface="Times New Roman"/>
                        </a:rPr>
                        <a:t>alte</a:t>
                      </a:r>
                      <a:r>
                        <a:rPr lang="en-US" sz="1200" dirty="0" smtClean="0">
                          <a:latin typeface="Times New Roman"/>
                          <a:ea typeface="Times New Roman"/>
                          <a:cs typeface="Times New Roman"/>
                        </a:rPr>
                        <a:t> </a:t>
                      </a:r>
                      <a:r>
                        <a:rPr lang="en-US" sz="1200" dirty="0" err="1">
                          <a:latin typeface="Times New Roman"/>
                          <a:ea typeface="Times New Roman"/>
                          <a:cs typeface="Times New Roman"/>
                        </a:rPr>
                        <a:t>tratamente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metode</a:t>
                      </a:r>
                      <a:r>
                        <a:rPr lang="en-US" sz="1200" dirty="0">
                          <a:latin typeface="Times New Roman"/>
                          <a:ea typeface="Times New Roman"/>
                          <a:cs typeface="Times New Roman"/>
                        </a:rPr>
                        <a:t> de </a:t>
                      </a:r>
                      <a:r>
                        <a:rPr lang="en-US" sz="1200" dirty="0" err="1">
                          <a:latin typeface="Times New Roman"/>
                          <a:ea typeface="Times New Roman"/>
                          <a:cs typeface="Times New Roman"/>
                        </a:rPr>
                        <a:t>prevenire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5. </a:t>
                      </a:r>
                      <a:r>
                        <a:rPr lang="ro-RO" sz="1200" dirty="0" smtClean="0">
                          <a:latin typeface="Times New Roman"/>
                          <a:ea typeface="Times New Roman"/>
                          <a:cs typeface="Times New Roman"/>
                        </a:rPr>
                        <a:t>U</a:t>
                      </a:r>
                      <a:r>
                        <a:rPr lang="en-US" sz="1200" dirty="0" err="1" smtClean="0">
                          <a:latin typeface="Times New Roman"/>
                          <a:ea typeface="Times New Roman"/>
                          <a:cs typeface="Times New Roman"/>
                        </a:rPr>
                        <a:t>tiliz</a:t>
                      </a:r>
                      <a:r>
                        <a:rPr lang="ro-RO" sz="1200" dirty="0" smtClean="0">
                          <a:latin typeface="Times New Roman"/>
                          <a:ea typeface="Times New Roman"/>
                          <a:cs typeface="Times New Roman"/>
                        </a:rPr>
                        <a:t>area</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rațional</a:t>
                      </a:r>
                      <a:r>
                        <a:rPr lang="ro-RO" sz="1200" dirty="0" smtClean="0">
                          <a:latin typeface="Times New Roman"/>
                          <a:ea typeface="Times New Roman"/>
                          <a:cs typeface="Times New Roman"/>
                        </a:rPr>
                        <a:t>ă</a:t>
                      </a:r>
                      <a:r>
                        <a:rPr lang="en-US" sz="1200" dirty="0" smtClean="0">
                          <a:latin typeface="Times New Roman"/>
                          <a:ea typeface="Times New Roman"/>
                          <a:cs typeface="Times New Roman"/>
                        </a:rPr>
                        <a:t> </a:t>
                      </a:r>
                      <a:r>
                        <a:rPr lang="en-US" sz="1200" dirty="0">
                          <a:latin typeface="Times New Roman"/>
                          <a:ea typeface="Times New Roman"/>
                          <a:cs typeface="Times New Roman"/>
                        </a:rPr>
                        <a:t>a </a:t>
                      </a:r>
                      <a:r>
                        <a:rPr lang="en-US" sz="1200" dirty="0" err="1">
                          <a:latin typeface="Times New Roman"/>
                          <a:ea typeface="Times New Roman"/>
                          <a:cs typeface="Times New Roman"/>
                        </a:rPr>
                        <a:t>resurselor</a:t>
                      </a:r>
                      <a:r>
                        <a:rPr lang="en-US" sz="1200" dirty="0">
                          <a:latin typeface="Times New Roman"/>
                          <a:ea typeface="Times New Roman"/>
                          <a:cs typeface="Times New Roman"/>
                        </a:rPr>
                        <a:t> </a:t>
                      </a:r>
                      <a:r>
                        <a:rPr lang="en-US" sz="1200" dirty="0" err="1" smtClean="0">
                          <a:latin typeface="Times New Roman"/>
                          <a:ea typeface="Times New Roman"/>
                          <a:cs typeface="Times New Roman"/>
                        </a:rPr>
                        <a:t>existente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6. </a:t>
                      </a:r>
                      <a:r>
                        <a:rPr lang="ro-RO" sz="1200" dirty="0" smtClean="0">
                          <a:latin typeface="Times New Roman"/>
                          <a:ea typeface="Times New Roman"/>
                          <a:cs typeface="Times New Roman"/>
                        </a:rPr>
                        <a:t>E</a:t>
                      </a:r>
                      <a:r>
                        <a:rPr lang="en-US" sz="1200" dirty="0" smtClean="0">
                          <a:latin typeface="Times New Roman"/>
                          <a:ea typeface="Times New Roman"/>
                          <a:cs typeface="Times New Roman"/>
                        </a:rPr>
                        <a:t>tic</a:t>
                      </a:r>
                      <a:r>
                        <a:rPr lang="ro-RO" sz="1200" dirty="0" smtClean="0">
                          <a:latin typeface="Times New Roman"/>
                          <a:ea typeface="Times New Roman"/>
                          <a:cs typeface="Times New Roman"/>
                        </a:rPr>
                        <a:t>a</a:t>
                      </a:r>
                      <a:r>
                        <a:rPr lang="en-US" sz="1200" dirty="0" smtClean="0">
                          <a:latin typeface="Times New Roman"/>
                          <a:ea typeface="Times New Roman"/>
                          <a:cs typeface="Times New Roman"/>
                        </a:rPr>
                        <a:t> </a:t>
                      </a:r>
                      <a:r>
                        <a:rPr lang="ro-RO" sz="1200" dirty="0" smtClean="0">
                          <a:latin typeface="Times New Roman"/>
                          <a:ea typeface="Times New Roman"/>
                          <a:cs typeface="Times New Roman"/>
                        </a:rPr>
                        <a:t>și echitatea </a:t>
                      </a:r>
                      <a:r>
                        <a:rPr lang="en-US" sz="1200" dirty="0" err="1" smtClean="0">
                          <a:latin typeface="Times New Roman"/>
                          <a:ea typeface="Times New Roman"/>
                          <a:cs typeface="Times New Roman"/>
                        </a:rPr>
                        <a:t>legat</a:t>
                      </a:r>
                      <a:r>
                        <a:rPr lang="ro-RO" sz="1200" dirty="0" smtClean="0">
                          <a:latin typeface="Times New Roman"/>
                          <a:ea typeface="Times New Roman"/>
                          <a:cs typeface="Times New Roman"/>
                        </a:rPr>
                        <a:t>ă</a:t>
                      </a:r>
                      <a:r>
                        <a:rPr lang="en-US" sz="1200" dirty="0" smtClean="0">
                          <a:latin typeface="Times New Roman"/>
                          <a:ea typeface="Times New Roman"/>
                          <a:cs typeface="Times New Roman"/>
                        </a:rPr>
                        <a:t> </a:t>
                      </a:r>
                      <a:r>
                        <a:rPr lang="en-US" sz="1200" dirty="0">
                          <a:latin typeface="Times New Roman"/>
                          <a:ea typeface="Times New Roman"/>
                          <a:cs typeface="Times New Roman"/>
                        </a:rPr>
                        <a:t>de </a:t>
                      </a:r>
                      <a:r>
                        <a:rPr lang="en-US" sz="1200" dirty="0" err="1">
                          <a:latin typeface="Times New Roman"/>
                          <a:ea typeface="Times New Roman"/>
                          <a:cs typeface="Times New Roman"/>
                        </a:rPr>
                        <a:t>tuberculoză</a:t>
                      </a:r>
                      <a:r>
                        <a:rPr lang="en-US" sz="1200" dirty="0">
                          <a:latin typeface="Times New Roman"/>
                          <a:ea typeface="Times New Roman"/>
                          <a:cs typeface="Times New Roman"/>
                        </a:rPr>
                        <a:t>, </a:t>
                      </a:r>
                      <a:r>
                        <a:rPr lang="en-US" sz="1200" dirty="0" err="1" smtClean="0">
                          <a:latin typeface="Times New Roman"/>
                          <a:ea typeface="Times New Roman"/>
                          <a:cs typeface="Times New Roman"/>
                        </a:rPr>
                        <a:t>drepturil</a:t>
                      </a:r>
                      <a:r>
                        <a:rPr lang="ro-RO" sz="1200" dirty="0" smtClean="0">
                          <a:latin typeface="Times New Roman"/>
                          <a:ea typeface="Times New Roman"/>
                          <a:cs typeface="Times New Roman"/>
                        </a:rPr>
                        <a:t>e</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omului</a:t>
                      </a:r>
                      <a:endParaRPr lang="en-US" sz="1200" dirty="0">
                        <a:latin typeface="Calibri"/>
                        <a:ea typeface="Times New Roman"/>
                        <a:cs typeface="Times New Roman"/>
                      </a:endParaRPr>
                    </a:p>
                  </a:txBody>
                  <a:tcPr marL="43031" marR="43031" marT="0" marB="0">
                    <a:lnL>
                      <a:noFill/>
                    </a:lnL>
                    <a:lnR>
                      <a:noFill/>
                    </a:lnR>
                    <a:lnT>
                      <a:noFill/>
                    </a:lnT>
                    <a:lnB>
                      <a:noFill/>
                    </a:lnB>
                    <a:solidFill>
                      <a:schemeClr val="accent1">
                        <a:lumMod val="20000"/>
                        <a:lumOff val="80000"/>
                      </a:schemeClr>
                    </a:solidFill>
                  </a:tcPr>
                </a:tc>
                <a:tc hMerge="1">
                  <a:txBody>
                    <a:bodyPr/>
                    <a:lstStyle/>
                    <a:p>
                      <a:endParaRPr lang="en-US"/>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47965469"/>
              </p:ext>
            </p:extLst>
          </p:nvPr>
        </p:nvGraphicFramePr>
        <p:xfrm>
          <a:off x="0" y="2971800"/>
          <a:ext cx="9144000" cy="3562033"/>
        </p:xfrm>
        <a:graphic>
          <a:graphicData uri="http://schemas.openxmlformats.org/drawingml/2006/table">
            <a:tbl>
              <a:tblPr/>
              <a:tblGrid>
                <a:gridCol w="9144000"/>
              </a:tblGrid>
              <a:tr h="148630">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DOMENII DE </a:t>
                      </a:r>
                      <a:r>
                        <a:rPr lang="en-US" sz="1200" b="1" dirty="0" smtClean="0">
                          <a:latin typeface="Times New Roman"/>
                          <a:ea typeface="Times New Roman"/>
                          <a:cs typeface="Times New Roman"/>
                        </a:rPr>
                        <a:t>INTERVENȚIE</a:t>
                      </a:r>
                      <a:endParaRPr lang="en-US" sz="1200" dirty="0">
                        <a:latin typeface="Calibri"/>
                        <a:ea typeface="Times New Roman"/>
                        <a:cs typeface="Times New Roman"/>
                      </a:endParaRPr>
                    </a:p>
                  </a:txBody>
                  <a:tcPr marL="64622" marR="64622" marT="0" marB="0">
                    <a:lnL>
                      <a:noFill/>
                    </a:lnL>
                    <a:lnR>
                      <a:noFill/>
                    </a:lnR>
                    <a:lnT>
                      <a:noFill/>
                    </a:lnT>
                    <a:lnB>
                      <a:noFill/>
                    </a:lnB>
                    <a:solidFill>
                      <a:srgbClr val="B6DDE8"/>
                    </a:solidFill>
                  </a:tcPr>
                </a:tc>
              </a:tr>
              <a:tr h="1337673">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1. </a:t>
                      </a:r>
                      <a:r>
                        <a:rPr lang="en-US" sz="1200" b="1" dirty="0" err="1">
                          <a:latin typeface="Times New Roman"/>
                          <a:ea typeface="Times New Roman"/>
                          <a:cs typeface="Times New Roman"/>
                        </a:rPr>
                        <a:t>Îngrijire</a:t>
                      </a:r>
                      <a:r>
                        <a:rPr lang="en-US" sz="1200" b="1" dirty="0">
                          <a:latin typeface="Times New Roman"/>
                          <a:ea typeface="Times New Roman"/>
                          <a:cs typeface="Times New Roman"/>
                        </a:rPr>
                        <a:t> </a:t>
                      </a:r>
                      <a:r>
                        <a:rPr lang="en-US" sz="1200" b="1" dirty="0" err="1">
                          <a:latin typeface="Times New Roman"/>
                          <a:ea typeface="Times New Roman"/>
                          <a:cs typeface="Times New Roman"/>
                        </a:rPr>
                        <a:t>integrată</a:t>
                      </a:r>
                      <a:r>
                        <a:rPr lang="en-US" sz="1200" b="1" dirty="0">
                          <a:latin typeface="Times New Roman"/>
                          <a:ea typeface="Times New Roman"/>
                          <a:cs typeface="Times New Roman"/>
                        </a:rPr>
                        <a:t>, </a:t>
                      </a:r>
                      <a:r>
                        <a:rPr lang="en-US" sz="1200" b="1" dirty="0" err="1">
                          <a:latin typeface="Times New Roman"/>
                          <a:ea typeface="Times New Roman"/>
                          <a:cs typeface="Times New Roman"/>
                        </a:rPr>
                        <a:t>centrată</a:t>
                      </a:r>
                      <a:r>
                        <a:rPr lang="en-US" sz="1200" b="1" dirty="0">
                          <a:latin typeface="Times New Roman"/>
                          <a:ea typeface="Times New Roman"/>
                          <a:cs typeface="Times New Roman"/>
                        </a:rPr>
                        <a:t> </a:t>
                      </a:r>
                      <a:r>
                        <a:rPr lang="en-US" sz="1200" b="1" dirty="0" err="1">
                          <a:latin typeface="Times New Roman"/>
                          <a:ea typeface="Times New Roman"/>
                          <a:cs typeface="Times New Roman"/>
                        </a:rPr>
                        <a:t>pe</a:t>
                      </a:r>
                      <a:r>
                        <a:rPr lang="en-US" sz="1200" b="1" dirty="0">
                          <a:latin typeface="Times New Roman"/>
                          <a:ea typeface="Times New Roman"/>
                          <a:cs typeface="Times New Roman"/>
                        </a:rPr>
                        <a:t> </a:t>
                      </a:r>
                      <a:r>
                        <a:rPr lang="en-US" sz="1200" b="1" dirty="0" err="1">
                          <a:latin typeface="Times New Roman"/>
                          <a:ea typeface="Times New Roman"/>
                          <a:cs typeface="Times New Roman"/>
                        </a:rPr>
                        <a:t>pacient</a:t>
                      </a:r>
                      <a:r>
                        <a:rPr lang="en-US" sz="1200" b="1" dirty="0">
                          <a:latin typeface="Times New Roman"/>
                          <a:ea typeface="Times New Roman"/>
                          <a:cs typeface="Times New Roman"/>
                        </a:rPr>
                        <a:t> </a:t>
                      </a:r>
                      <a:r>
                        <a:rPr lang="en-US" sz="1200" b="1" dirty="0" err="1">
                          <a:latin typeface="Times New Roman"/>
                          <a:ea typeface="Times New Roman"/>
                          <a:cs typeface="Times New Roman"/>
                        </a:rPr>
                        <a:t>și</a:t>
                      </a:r>
                      <a:r>
                        <a:rPr lang="en-US" sz="1200" b="1" dirty="0">
                          <a:latin typeface="Times New Roman"/>
                          <a:ea typeface="Times New Roman"/>
                          <a:cs typeface="Times New Roman"/>
                        </a:rPr>
                        <a:t> </a:t>
                      </a:r>
                      <a:r>
                        <a:rPr lang="en-US" sz="1200" b="1" dirty="0" err="1">
                          <a:latin typeface="Times New Roman"/>
                          <a:ea typeface="Times New Roman"/>
                          <a:cs typeface="Times New Roman"/>
                        </a:rPr>
                        <a:t>Prevenire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A. Screening-</a:t>
                      </a:r>
                      <a:r>
                        <a:rPr lang="en-US" sz="1200" dirty="0" err="1">
                          <a:latin typeface="Times New Roman"/>
                          <a:ea typeface="Times New Roman"/>
                          <a:cs typeface="Times New Roman"/>
                        </a:rPr>
                        <a:t>ul</a:t>
                      </a:r>
                      <a:r>
                        <a:rPr lang="en-US" sz="1200" dirty="0">
                          <a:latin typeface="Times New Roman"/>
                          <a:ea typeface="Times New Roman"/>
                          <a:cs typeface="Times New Roman"/>
                        </a:rPr>
                        <a:t> </a:t>
                      </a:r>
                      <a:r>
                        <a:rPr lang="en-US" sz="1200" dirty="0" err="1">
                          <a:latin typeface="Times New Roman"/>
                          <a:ea typeface="Times New Roman"/>
                          <a:cs typeface="Times New Roman"/>
                        </a:rPr>
                        <a:t>sistematic</a:t>
                      </a:r>
                      <a:r>
                        <a:rPr lang="en-US" sz="1200" dirty="0">
                          <a:latin typeface="Times New Roman"/>
                          <a:ea typeface="Times New Roman"/>
                          <a:cs typeface="Times New Roman"/>
                        </a:rPr>
                        <a:t> al </a:t>
                      </a:r>
                      <a:r>
                        <a:rPr lang="en-US" sz="1200" dirty="0" err="1" smtClean="0">
                          <a:latin typeface="Times New Roman"/>
                          <a:ea typeface="Times New Roman"/>
                          <a:cs typeface="Times New Roman"/>
                        </a:rPr>
                        <a:t>contac</a:t>
                      </a:r>
                      <a:r>
                        <a:rPr lang="ro-RO" sz="1200" dirty="0" smtClean="0">
                          <a:latin typeface="Times New Roman"/>
                          <a:ea typeface="Times New Roman"/>
                          <a:cs typeface="Times New Roman"/>
                        </a:rPr>
                        <a:t>ților</a:t>
                      </a:r>
                      <a:r>
                        <a:rPr lang="en-US" sz="1200" dirty="0" smtClean="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 </a:t>
                      </a:r>
                      <a:r>
                        <a:rPr lang="en-US" sz="1200" dirty="0" err="1">
                          <a:latin typeface="Times New Roman"/>
                          <a:ea typeface="Times New Roman"/>
                          <a:cs typeface="Times New Roman"/>
                        </a:rPr>
                        <a:t>grupurilor</a:t>
                      </a:r>
                      <a:r>
                        <a:rPr lang="en-US" sz="1200" dirty="0">
                          <a:latin typeface="Times New Roman"/>
                          <a:ea typeface="Times New Roman"/>
                          <a:cs typeface="Times New Roman"/>
                        </a:rPr>
                        <a:t> cu </a:t>
                      </a:r>
                      <a:r>
                        <a:rPr lang="en-US" sz="1200" dirty="0" err="1" smtClean="0">
                          <a:latin typeface="Times New Roman"/>
                          <a:ea typeface="Times New Roman"/>
                          <a:cs typeface="Times New Roman"/>
                        </a:rPr>
                        <a:t>risc</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B. </a:t>
                      </a:r>
                      <a:r>
                        <a:rPr lang="en-US" sz="1200" dirty="0" err="1">
                          <a:latin typeface="Times New Roman"/>
                          <a:ea typeface="Times New Roman"/>
                          <a:cs typeface="Times New Roman"/>
                        </a:rPr>
                        <a:t>Diagnosticul</a:t>
                      </a:r>
                      <a:r>
                        <a:rPr lang="en-US" sz="1200" dirty="0">
                          <a:latin typeface="Times New Roman"/>
                          <a:ea typeface="Times New Roman"/>
                          <a:cs typeface="Times New Roman"/>
                        </a:rPr>
                        <a:t> </a:t>
                      </a:r>
                      <a:r>
                        <a:rPr lang="en-US" sz="1200" dirty="0" err="1">
                          <a:latin typeface="Times New Roman"/>
                          <a:ea typeface="Times New Roman"/>
                          <a:cs typeface="Times New Roman"/>
                        </a:rPr>
                        <a:t>precoce</a:t>
                      </a:r>
                      <a:r>
                        <a:rPr lang="en-US" sz="1200" dirty="0">
                          <a:latin typeface="Times New Roman"/>
                          <a:ea typeface="Times New Roman"/>
                          <a:cs typeface="Times New Roman"/>
                        </a:rPr>
                        <a:t> al </a:t>
                      </a:r>
                      <a:r>
                        <a:rPr lang="en-US" sz="1200" dirty="0" err="1">
                          <a:latin typeface="Times New Roman"/>
                          <a:ea typeface="Times New Roman"/>
                          <a:cs typeface="Times New Roman"/>
                        </a:rPr>
                        <a:t>tuturor</a:t>
                      </a:r>
                      <a:r>
                        <a:rPr lang="en-US" sz="1200" dirty="0">
                          <a:latin typeface="Times New Roman"/>
                          <a:ea typeface="Times New Roman"/>
                          <a:cs typeface="Times New Roman"/>
                        </a:rPr>
                        <a:t> </a:t>
                      </a:r>
                      <a:r>
                        <a:rPr lang="en-US" sz="1200" dirty="0" err="1">
                          <a:latin typeface="Times New Roman"/>
                          <a:ea typeface="Times New Roman"/>
                          <a:cs typeface="Times New Roman"/>
                        </a:rPr>
                        <a:t>formelor</a:t>
                      </a:r>
                      <a:r>
                        <a:rPr lang="en-US" sz="1200" dirty="0">
                          <a:latin typeface="Times New Roman"/>
                          <a:ea typeface="Times New Roman"/>
                          <a:cs typeface="Times New Roman"/>
                        </a:rPr>
                        <a:t> de </a:t>
                      </a:r>
                      <a:r>
                        <a:rPr lang="en-US" sz="1200" dirty="0" err="1">
                          <a:latin typeface="Times New Roman"/>
                          <a:ea typeface="Times New Roman"/>
                          <a:cs typeface="Times New Roman"/>
                        </a:rPr>
                        <a:t>tuberculoză</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accesul</a:t>
                      </a:r>
                      <a:r>
                        <a:rPr lang="en-US" sz="1200" dirty="0">
                          <a:latin typeface="Times New Roman"/>
                          <a:ea typeface="Times New Roman"/>
                          <a:cs typeface="Times New Roman"/>
                        </a:rPr>
                        <a:t> universal la </a:t>
                      </a:r>
                      <a:r>
                        <a:rPr lang="en-US" sz="1200" dirty="0" err="1">
                          <a:latin typeface="Times New Roman"/>
                          <a:ea typeface="Times New Roman"/>
                          <a:cs typeface="Times New Roman"/>
                        </a:rPr>
                        <a:t>testarea</a:t>
                      </a:r>
                      <a:r>
                        <a:rPr lang="en-US" sz="1200" dirty="0">
                          <a:latin typeface="Times New Roman"/>
                          <a:ea typeface="Times New Roman"/>
                          <a:cs typeface="Times New Roman"/>
                        </a:rPr>
                        <a:t> </a:t>
                      </a:r>
                      <a:r>
                        <a:rPr lang="en-US" sz="1200" dirty="0" err="1">
                          <a:latin typeface="Times New Roman"/>
                          <a:ea typeface="Times New Roman"/>
                          <a:cs typeface="Times New Roman"/>
                        </a:rPr>
                        <a:t>sensibilității</a:t>
                      </a:r>
                      <a:r>
                        <a:rPr lang="en-US" sz="1200" dirty="0">
                          <a:latin typeface="Times New Roman"/>
                          <a:ea typeface="Times New Roman"/>
                          <a:cs typeface="Times New Roman"/>
                        </a:rPr>
                        <a:t>  la </a:t>
                      </a:r>
                      <a:r>
                        <a:rPr lang="en-US" sz="1200" dirty="0" err="1">
                          <a:latin typeface="Times New Roman"/>
                          <a:ea typeface="Times New Roman"/>
                          <a:cs typeface="Times New Roman"/>
                        </a:rPr>
                        <a:t>medicamente</a:t>
                      </a:r>
                      <a:r>
                        <a:rPr lang="en-US" sz="1200" dirty="0">
                          <a:latin typeface="Times New Roman"/>
                          <a:ea typeface="Times New Roman"/>
                          <a:cs typeface="Times New Roman"/>
                        </a:rPr>
                        <a:t>, </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C. </a:t>
                      </a:r>
                      <a:r>
                        <a:rPr lang="en-US" sz="1200" dirty="0" err="1">
                          <a:latin typeface="Times New Roman"/>
                          <a:ea typeface="Times New Roman"/>
                          <a:cs typeface="Times New Roman"/>
                        </a:rPr>
                        <a:t>Accesul</a:t>
                      </a:r>
                      <a:r>
                        <a:rPr lang="en-US" sz="1200" dirty="0">
                          <a:latin typeface="Times New Roman"/>
                          <a:ea typeface="Times New Roman"/>
                          <a:cs typeface="Times New Roman"/>
                        </a:rPr>
                        <a:t> </a:t>
                      </a:r>
                      <a:r>
                        <a:rPr lang="en-US" sz="1200" dirty="0" err="1">
                          <a:latin typeface="Times New Roman"/>
                          <a:ea typeface="Times New Roman"/>
                          <a:cs typeface="Times New Roman"/>
                        </a:rPr>
                        <a:t>echitabil</a:t>
                      </a:r>
                      <a:r>
                        <a:rPr lang="en-US" sz="1200" dirty="0">
                          <a:latin typeface="Times New Roman"/>
                          <a:ea typeface="Times New Roman"/>
                          <a:cs typeface="Times New Roman"/>
                        </a:rPr>
                        <a:t> la </a:t>
                      </a:r>
                      <a:r>
                        <a:rPr lang="en-US" sz="1200" dirty="0" err="1">
                          <a:latin typeface="Times New Roman"/>
                          <a:ea typeface="Times New Roman"/>
                          <a:cs typeface="Times New Roman"/>
                        </a:rPr>
                        <a:t>tratament</a:t>
                      </a:r>
                      <a:r>
                        <a:rPr lang="en-US" sz="1200" dirty="0">
                          <a:latin typeface="Times New Roman"/>
                          <a:ea typeface="Times New Roman"/>
                          <a:cs typeface="Times New Roman"/>
                        </a:rPr>
                        <a:t> de </a:t>
                      </a:r>
                      <a:r>
                        <a:rPr lang="en-US" sz="1200" dirty="0" err="1">
                          <a:latin typeface="Times New Roman"/>
                          <a:ea typeface="Times New Roman"/>
                          <a:cs typeface="Times New Roman"/>
                        </a:rPr>
                        <a:t>calitate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continuu</a:t>
                      </a:r>
                      <a:r>
                        <a:rPr lang="en-US" sz="1200" dirty="0">
                          <a:latin typeface="Times New Roman"/>
                          <a:ea typeface="Times New Roman"/>
                          <a:cs typeface="Times New Roman"/>
                        </a:rPr>
                        <a:t> </a:t>
                      </a:r>
                      <a:r>
                        <a:rPr lang="en-US" sz="1200" dirty="0" err="1">
                          <a:latin typeface="Times New Roman"/>
                          <a:ea typeface="Times New Roman"/>
                          <a:cs typeface="Times New Roman"/>
                        </a:rPr>
                        <a:t>pentru</a:t>
                      </a:r>
                      <a:r>
                        <a:rPr lang="en-US" sz="1200" dirty="0">
                          <a:latin typeface="Times New Roman"/>
                          <a:ea typeface="Times New Roman"/>
                          <a:cs typeface="Times New Roman"/>
                        </a:rPr>
                        <a:t> </a:t>
                      </a:r>
                      <a:r>
                        <a:rPr lang="en-US" sz="1200" dirty="0" err="1">
                          <a:latin typeface="Times New Roman"/>
                          <a:ea typeface="Times New Roman"/>
                          <a:cs typeface="Times New Roman"/>
                        </a:rPr>
                        <a:t>toate</a:t>
                      </a:r>
                      <a:r>
                        <a:rPr lang="en-US" sz="1200" dirty="0">
                          <a:latin typeface="Times New Roman"/>
                          <a:ea typeface="Times New Roman"/>
                          <a:cs typeface="Times New Roman"/>
                        </a:rPr>
                        <a:t> </a:t>
                      </a:r>
                      <a:r>
                        <a:rPr lang="en-US" sz="1200" dirty="0" err="1">
                          <a:latin typeface="Times New Roman"/>
                          <a:ea typeface="Times New Roman"/>
                          <a:cs typeface="Times New Roman"/>
                        </a:rPr>
                        <a:t>persoanele</a:t>
                      </a:r>
                      <a:r>
                        <a:rPr lang="en-US" sz="1200" dirty="0">
                          <a:latin typeface="Times New Roman"/>
                          <a:ea typeface="Times New Roman"/>
                          <a:cs typeface="Times New Roman"/>
                        </a:rPr>
                        <a:t> cu </a:t>
                      </a:r>
                      <a:r>
                        <a:rPr lang="en-US" sz="1200" dirty="0" err="1">
                          <a:latin typeface="Times New Roman"/>
                          <a:ea typeface="Times New Roman"/>
                          <a:cs typeface="Times New Roman"/>
                        </a:rPr>
                        <a:t>tuberculoză</a:t>
                      </a:r>
                      <a:r>
                        <a:rPr lang="en-US" sz="1200" dirty="0">
                          <a:latin typeface="Times New Roman"/>
                          <a:ea typeface="Times New Roman"/>
                          <a:cs typeface="Times New Roman"/>
                        </a:rPr>
                        <a:t>, </a:t>
                      </a:r>
                      <a:r>
                        <a:rPr lang="en-US" sz="1200" dirty="0" err="1">
                          <a:latin typeface="Times New Roman"/>
                          <a:ea typeface="Times New Roman"/>
                          <a:cs typeface="Times New Roman"/>
                        </a:rPr>
                        <a:t>inclusiv</a:t>
                      </a:r>
                      <a:r>
                        <a:rPr lang="en-US" sz="1200" dirty="0">
                          <a:latin typeface="Times New Roman"/>
                          <a:ea typeface="Times New Roman"/>
                          <a:cs typeface="Times New Roman"/>
                        </a:rPr>
                        <a:t> </a:t>
                      </a:r>
                      <a:r>
                        <a:rPr lang="en-US" sz="1200" dirty="0" err="1">
                          <a:latin typeface="Times New Roman"/>
                          <a:ea typeface="Times New Roman"/>
                          <a:cs typeface="Times New Roman"/>
                        </a:rPr>
                        <a:t>tuberculoză</a:t>
                      </a:r>
                      <a:r>
                        <a:rPr lang="en-US" sz="1200" dirty="0">
                          <a:latin typeface="Times New Roman"/>
                          <a:ea typeface="Times New Roman"/>
                          <a:cs typeface="Times New Roman"/>
                        </a:rPr>
                        <a:t> </a:t>
                      </a:r>
                      <a:r>
                        <a:rPr lang="en-US" sz="1200" dirty="0" err="1">
                          <a:latin typeface="Times New Roman"/>
                          <a:ea typeface="Times New Roman"/>
                          <a:cs typeface="Times New Roman"/>
                        </a:rPr>
                        <a:t>rezistentă</a:t>
                      </a:r>
                      <a:r>
                        <a:rPr lang="en-US" sz="1200" dirty="0">
                          <a:latin typeface="Times New Roman"/>
                          <a:ea typeface="Times New Roman"/>
                          <a:cs typeface="Times New Roman"/>
                        </a:rPr>
                        <a:t> la </a:t>
                      </a:r>
                      <a:r>
                        <a:rPr lang="en-US" sz="1200" dirty="0" err="1">
                          <a:latin typeface="Times New Roman"/>
                          <a:ea typeface="Times New Roman"/>
                          <a:cs typeface="Times New Roman"/>
                        </a:rPr>
                        <a:t>medicamente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sprijin</a:t>
                      </a:r>
                      <a:r>
                        <a:rPr lang="en-US" sz="1200" dirty="0">
                          <a:latin typeface="Times New Roman"/>
                          <a:ea typeface="Times New Roman"/>
                          <a:cs typeface="Times New Roman"/>
                        </a:rPr>
                        <a:t> </a:t>
                      </a:r>
                      <a:r>
                        <a:rPr lang="en-US" sz="1200" dirty="0" err="1">
                          <a:latin typeface="Times New Roman"/>
                          <a:ea typeface="Times New Roman"/>
                          <a:cs typeface="Times New Roman"/>
                        </a:rPr>
                        <a:t>pentru</a:t>
                      </a:r>
                      <a:r>
                        <a:rPr lang="en-US" sz="1200" dirty="0">
                          <a:latin typeface="Times New Roman"/>
                          <a:ea typeface="Times New Roman"/>
                          <a:cs typeface="Times New Roman"/>
                        </a:rPr>
                        <a:t> </a:t>
                      </a:r>
                      <a:r>
                        <a:rPr lang="en-US" sz="1200" dirty="0" err="1">
                          <a:latin typeface="Times New Roman"/>
                          <a:ea typeface="Times New Roman"/>
                          <a:cs typeface="Times New Roman"/>
                        </a:rPr>
                        <a:t>pacienti</a:t>
                      </a:r>
                      <a:r>
                        <a:rPr lang="en-US" sz="1200" dirty="0">
                          <a:latin typeface="Times New Roman"/>
                          <a:ea typeface="Times New Roman"/>
                          <a:cs typeface="Times New Roman"/>
                        </a:rPr>
                        <a:t> </a:t>
                      </a:r>
                      <a:r>
                        <a:rPr lang="en-US" sz="1200" dirty="0" err="1">
                          <a:latin typeface="Times New Roman"/>
                          <a:ea typeface="Times New Roman"/>
                          <a:cs typeface="Times New Roman"/>
                        </a:rPr>
                        <a:t>pentru</a:t>
                      </a:r>
                      <a:r>
                        <a:rPr lang="en-US" sz="1200" dirty="0">
                          <a:latin typeface="Times New Roman"/>
                          <a:ea typeface="Times New Roman"/>
                          <a:cs typeface="Times New Roman"/>
                        </a:rPr>
                        <a:t> a </a:t>
                      </a:r>
                      <a:r>
                        <a:rPr lang="en-US" sz="1200" dirty="0" err="1">
                          <a:latin typeface="Times New Roman"/>
                          <a:ea typeface="Times New Roman"/>
                          <a:cs typeface="Times New Roman"/>
                        </a:rPr>
                        <a:t>facilita</a:t>
                      </a:r>
                      <a:r>
                        <a:rPr lang="en-US" sz="1200" dirty="0">
                          <a:latin typeface="Times New Roman"/>
                          <a:ea typeface="Times New Roman"/>
                          <a:cs typeface="Times New Roman"/>
                        </a:rPr>
                        <a:t> </a:t>
                      </a:r>
                      <a:r>
                        <a:rPr lang="en-US" sz="1200" dirty="0" err="1">
                          <a:latin typeface="Times New Roman"/>
                          <a:ea typeface="Times New Roman"/>
                          <a:cs typeface="Times New Roman"/>
                        </a:rPr>
                        <a:t>aderenta</a:t>
                      </a:r>
                      <a:r>
                        <a:rPr lang="en-US" sz="1200" dirty="0">
                          <a:latin typeface="Times New Roman"/>
                          <a:ea typeface="Times New Roman"/>
                          <a:cs typeface="Times New Roman"/>
                        </a:rPr>
                        <a:t> la </a:t>
                      </a:r>
                      <a:r>
                        <a:rPr lang="en-US" sz="1200" dirty="0" err="1">
                          <a:latin typeface="Times New Roman"/>
                          <a:ea typeface="Times New Roman"/>
                          <a:cs typeface="Times New Roman"/>
                        </a:rPr>
                        <a:t>tratament</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D. </a:t>
                      </a:r>
                      <a:r>
                        <a:rPr lang="en-US" sz="1200" dirty="0" err="1">
                          <a:latin typeface="Times New Roman"/>
                          <a:ea typeface="Times New Roman"/>
                          <a:cs typeface="Times New Roman"/>
                        </a:rPr>
                        <a:t>Activități</a:t>
                      </a:r>
                      <a:r>
                        <a:rPr lang="en-US" sz="1200" dirty="0">
                          <a:latin typeface="Times New Roman"/>
                          <a:ea typeface="Times New Roman"/>
                          <a:cs typeface="Times New Roman"/>
                        </a:rPr>
                        <a:t> de </a:t>
                      </a:r>
                      <a:r>
                        <a:rPr lang="en-US" sz="1200" dirty="0" err="1">
                          <a:latin typeface="Times New Roman"/>
                          <a:ea typeface="Times New Roman"/>
                          <a:cs typeface="Times New Roman"/>
                        </a:rPr>
                        <a:t>colaborare</a:t>
                      </a:r>
                      <a:r>
                        <a:rPr lang="en-US" sz="1200" dirty="0">
                          <a:latin typeface="Times New Roman"/>
                          <a:ea typeface="Times New Roman"/>
                          <a:cs typeface="Times New Roman"/>
                        </a:rPr>
                        <a:t> TBC/HIV </a:t>
                      </a:r>
                      <a:r>
                        <a:rPr lang="en-US" sz="1200" dirty="0" err="1">
                          <a:latin typeface="Times New Roman"/>
                          <a:ea typeface="Times New Roman"/>
                          <a:cs typeface="Times New Roman"/>
                        </a:rPr>
                        <a:t>și</a:t>
                      </a:r>
                      <a:r>
                        <a:rPr lang="en-US" sz="1200" dirty="0">
                          <a:latin typeface="Times New Roman"/>
                          <a:ea typeface="Times New Roman"/>
                          <a:cs typeface="Times New Roman"/>
                        </a:rPr>
                        <a:t> management de </a:t>
                      </a:r>
                      <a:r>
                        <a:rPr lang="en-US" sz="1200" dirty="0" err="1">
                          <a:latin typeface="Times New Roman"/>
                          <a:ea typeface="Times New Roman"/>
                          <a:cs typeface="Times New Roman"/>
                        </a:rPr>
                        <a:t>comorbidități</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E. </a:t>
                      </a:r>
                      <a:r>
                        <a:rPr lang="en-US" sz="1200" dirty="0" err="1">
                          <a:latin typeface="Times New Roman"/>
                          <a:ea typeface="Times New Roman"/>
                          <a:cs typeface="Times New Roman"/>
                        </a:rPr>
                        <a:t>Managementul</a:t>
                      </a:r>
                      <a:r>
                        <a:rPr lang="en-US" sz="1200" dirty="0">
                          <a:latin typeface="Times New Roman"/>
                          <a:ea typeface="Times New Roman"/>
                          <a:cs typeface="Times New Roman"/>
                        </a:rPr>
                        <a:t> </a:t>
                      </a:r>
                      <a:r>
                        <a:rPr lang="en-US" sz="1200" dirty="0" err="1">
                          <a:latin typeface="Times New Roman"/>
                          <a:ea typeface="Times New Roman"/>
                          <a:cs typeface="Times New Roman"/>
                        </a:rPr>
                        <a:t>infecției</a:t>
                      </a:r>
                      <a:r>
                        <a:rPr lang="en-US" sz="1200" dirty="0">
                          <a:latin typeface="Times New Roman"/>
                          <a:ea typeface="Times New Roman"/>
                          <a:cs typeface="Times New Roman"/>
                        </a:rPr>
                        <a:t> de </a:t>
                      </a:r>
                      <a:r>
                        <a:rPr lang="en-US" sz="1200" dirty="0" err="1">
                          <a:latin typeface="Times New Roman"/>
                          <a:ea typeface="Times New Roman"/>
                          <a:cs typeface="Times New Roman"/>
                        </a:rPr>
                        <a:t>tuberculoză</a:t>
                      </a:r>
                      <a:r>
                        <a:rPr lang="en-US" sz="1200" dirty="0">
                          <a:latin typeface="Times New Roman"/>
                          <a:ea typeface="Times New Roman"/>
                          <a:cs typeface="Times New Roman"/>
                        </a:rPr>
                        <a:t> </a:t>
                      </a:r>
                      <a:r>
                        <a:rPr lang="en-US" sz="1200" dirty="0" err="1">
                          <a:latin typeface="Times New Roman"/>
                          <a:ea typeface="Times New Roman"/>
                          <a:cs typeface="Times New Roman"/>
                        </a:rPr>
                        <a:t>latentă</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un </a:t>
                      </a:r>
                      <a:r>
                        <a:rPr lang="en-US" sz="1200" dirty="0" err="1">
                          <a:latin typeface="Times New Roman"/>
                          <a:ea typeface="Times New Roman"/>
                          <a:cs typeface="Times New Roman"/>
                        </a:rPr>
                        <a:t>tratament</a:t>
                      </a:r>
                      <a:r>
                        <a:rPr lang="en-US" sz="1200" dirty="0">
                          <a:latin typeface="Times New Roman"/>
                          <a:ea typeface="Times New Roman"/>
                          <a:cs typeface="Times New Roman"/>
                        </a:rPr>
                        <a:t> </a:t>
                      </a:r>
                      <a:r>
                        <a:rPr lang="en-US" sz="1200" dirty="0" err="1">
                          <a:latin typeface="Times New Roman"/>
                          <a:ea typeface="Times New Roman"/>
                          <a:cs typeface="Times New Roman"/>
                        </a:rPr>
                        <a:t>preventiv</a:t>
                      </a:r>
                      <a:r>
                        <a:rPr lang="en-US" sz="1200" dirty="0">
                          <a:latin typeface="Times New Roman"/>
                          <a:ea typeface="Times New Roman"/>
                          <a:cs typeface="Times New Roman"/>
                        </a:rPr>
                        <a:t> al </a:t>
                      </a:r>
                      <a:r>
                        <a:rPr lang="en-US" sz="1200" dirty="0" err="1">
                          <a:latin typeface="Times New Roman"/>
                          <a:ea typeface="Times New Roman"/>
                          <a:cs typeface="Times New Roman"/>
                        </a:rPr>
                        <a:t>persoanelor</a:t>
                      </a:r>
                      <a:r>
                        <a:rPr lang="en-US" sz="1200" dirty="0">
                          <a:latin typeface="Times New Roman"/>
                          <a:ea typeface="Times New Roman"/>
                          <a:cs typeface="Times New Roman"/>
                        </a:rPr>
                        <a:t> </a:t>
                      </a:r>
                      <a:r>
                        <a:rPr lang="ro-RO" sz="1200" dirty="0" smtClean="0">
                          <a:latin typeface="Times New Roman"/>
                          <a:ea typeface="Times New Roman"/>
                          <a:cs typeface="Times New Roman"/>
                        </a:rPr>
                        <a:t>la</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risc</a:t>
                      </a:r>
                      <a:r>
                        <a:rPr lang="ro-RO" sz="1200" dirty="0" smtClean="0">
                          <a:latin typeface="Times New Roman"/>
                          <a:ea typeface="Times New Roman"/>
                          <a:cs typeface="Times New Roman"/>
                        </a:rPr>
                        <a:t>;</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vaccinarea</a:t>
                      </a:r>
                      <a:r>
                        <a:rPr lang="en-US" sz="1200" dirty="0" smtClean="0">
                          <a:latin typeface="Times New Roman"/>
                          <a:ea typeface="Times New Roman"/>
                          <a:cs typeface="Times New Roman"/>
                        </a:rPr>
                        <a:t> </a:t>
                      </a:r>
                      <a:r>
                        <a:rPr lang="en-US" sz="1200" dirty="0" err="1">
                          <a:latin typeface="Times New Roman"/>
                          <a:ea typeface="Times New Roman"/>
                          <a:cs typeface="Times New Roman"/>
                        </a:rPr>
                        <a:t>împotriva</a:t>
                      </a:r>
                      <a:r>
                        <a:rPr lang="en-US" sz="1200" dirty="0">
                          <a:latin typeface="Times New Roman"/>
                          <a:ea typeface="Times New Roman"/>
                          <a:cs typeface="Times New Roman"/>
                        </a:rPr>
                        <a:t> </a:t>
                      </a:r>
                      <a:r>
                        <a:rPr lang="en-US" sz="1200" dirty="0" err="1">
                          <a:latin typeface="Times New Roman"/>
                          <a:ea typeface="Times New Roman"/>
                          <a:cs typeface="Times New Roman"/>
                        </a:rPr>
                        <a:t>tuberculozei</a:t>
                      </a:r>
                      <a:endParaRPr lang="en-US" sz="1200" dirty="0">
                        <a:latin typeface="Calibri"/>
                        <a:ea typeface="Times New Roman"/>
                        <a:cs typeface="Times New Roman"/>
                      </a:endParaRPr>
                    </a:p>
                  </a:txBody>
                  <a:tcPr marL="64622" marR="64622" marT="0" marB="0">
                    <a:lnL>
                      <a:noFill/>
                    </a:lnL>
                    <a:lnR>
                      <a:noFill/>
                    </a:lnR>
                    <a:lnT>
                      <a:noFill/>
                    </a:lnT>
                    <a:lnB>
                      <a:noFill/>
                    </a:lnB>
                    <a:solidFill>
                      <a:srgbClr val="FFFFCC"/>
                    </a:solidFill>
                  </a:tcPr>
                </a:tc>
              </a:tr>
              <a:tr h="1239646">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2. POLITICI </a:t>
                      </a:r>
                      <a:r>
                        <a:rPr lang="en-US" sz="1200" b="1" dirty="0" err="1" smtClean="0">
                          <a:latin typeface="Times New Roman"/>
                          <a:ea typeface="Times New Roman"/>
                          <a:cs typeface="Times New Roman"/>
                        </a:rPr>
                        <a:t>și</a:t>
                      </a:r>
                      <a:r>
                        <a:rPr lang="en-US" sz="1200" b="1" dirty="0" smtClean="0">
                          <a:latin typeface="Times New Roman"/>
                          <a:ea typeface="Times New Roman"/>
                          <a:cs typeface="Times New Roman"/>
                        </a:rPr>
                        <a:t> </a:t>
                      </a:r>
                      <a:r>
                        <a:rPr lang="en-US" sz="1200" b="1" dirty="0" err="1">
                          <a:latin typeface="Times New Roman"/>
                          <a:ea typeface="Times New Roman"/>
                          <a:cs typeface="Times New Roman"/>
                        </a:rPr>
                        <a:t>Sisteme</a:t>
                      </a:r>
                      <a:r>
                        <a:rPr lang="en-US" sz="1200" b="1" dirty="0">
                          <a:latin typeface="Times New Roman"/>
                          <a:ea typeface="Times New Roman"/>
                          <a:cs typeface="Times New Roman"/>
                        </a:rPr>
                        <a:t> de </a:t>
                      </a:r>
                      <a:r>
                        <a:rPr lang="en-US" sz="1200" b="1" dirty="0" err="1">
                          <a:latin typeface="Times New Roman"/>
                          <a:ea typeface="Times New Roman"/>
                          <a:cs typeface="Times New Roman"/>
                        </a:rPr>
                        <a:t>asistență</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A. </a:t>
                      </a:r>
                      <a:r>
                        <a:rPr lang="en-US" sz="1200" dirty="0" err="1">
                          <a:latin typeface="Times New Roman"/>
                          <a:ea typeface="Times New Roman"/>
                          <a:cs typeface="Times New Roman"/>
                        </a:rPr>
                        <a:t>Angajamentul</a:t>
                      </a:r>
                      <a:r>
                        <a:rPr lang="en-US" sz="1200" dirty="0">
                          <a:latin typeface="Times New Roman"/>
                          <a:ea typeface="Times New Roman"/>
                          <a:cs typeface="Times New Roman"/>
                        </a:rPr>
                        <a:t> politic cu </a:t>
                      </a:r>
                      <a:r>
                        <a:rPr lang="en-US" sz="1200" dirty="0" err="1">
                          <a:latin typeface="Times New Roman"/>
                          <a:ea typeface="Times New Roman"/>
                          <a:cs typeface="Times New Roman"/>
                        </a:rPr>
                        <a:t>resurse</a:t>
                      </a:r>
                      <a:r>
                        <a:rPr lang="en-US" sz="1200" dirty="0">
                          <a:latin typeface="Times New Roman"/>
                          <a:ea typeface="Times New Roman"/>
                          <a:cs typeface="Times New Roman"/>
                        </a:rPr>
                        <a:t> </a:t>
                      </a:r>
                      <a:r>
                        <a:rPr lang="en-US" sz="1200" dirty="0" err="1" smtClean="0">
                          <a:latin typeface="Times New Roman"/>
                          <a:ea typeface="Times New Roman"/>
                          <a:cs typeface="Times New Roman"/>
                        </a:rPr>
                        <a:t>adecvate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B. </a:t>
                      </a:r>
                      <a:r>
                        <a:rPr lang="en-US" sz="1200" dirty="0" err="1">
                          <a:latin typeface="Times New Roman"/>
                          <a:ea typeface="Times New Roman"/>
                          <a:cs typeface="Times New Roman"/>
                        </a:rPr>
                        <a:t>Consolidarea</a:t>
                      </a:r>
                      <a:r>
                        <a:rPr lang="en-US" sz="1200" dirty="0">
                          <a:latin typeface="Times New Roman"/>
                          <a:ea typeface="Times New Roman"/>
                          <a:cs typeface="Times New Roman"/>
                        </a:rPr>
                        <a:t> </a:t>
                      </a:r>
                      <a:r>
                        <a:rPr lang="en-US" sz="1200" dirty="0" err="1">
                          <a:latin typeface="Times New Roman"/>
                          <a:ea typeface="Times New Roman"/>
                          <a:cs typeface="Times New Roman"/>
                        </a:rPr>
                        <a:t>sistemelor</a:t>
                      </a:r>
                      <a:r>
                        <a:rPr lang="en-US" sz="1200" dirty="0">
                          <a:latin typeface="Times New Roman"/>
                          <a:ea typeface="Times New Roman"/>
                          <a:cs typeface="Times New Roman"/>
                        </a:rPr>
                        <a:t> de </a:t>
                      </a:r>
                      <a:r>
                        <a:rPr lang="en-US" sz="1200" dirty="0" err="1">
                          <a:latin typeface="Times New Roman"/>
                          <a:ea typeface="Times New Roman"/>
                          <a:cs typeface="Times New Roman"/>
                        </a:rPr>
                        <a:t>sănătate</a:t>
                      </a:r>
                      <a:r>
                        <a:rPr lang="en-US" sz="1200" dirty="0">
                          <a:latin typeface="Times New Roman"/>
                          <a:ea typeface="Times New Roman"/>
                          <a:cs typeface="Times New Roman"/>
                        </a:rPr>
                        <a:t> </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C. </a:t>
                      </a:r>
                      <a:r>
                        <a:rPr lang="ro-RO" sz="1200" dirty="0" smtClean="0">
                          <a:latin typeface="Times New Roman"/>
                          <a:ea typeface="Times New Roman"/>
                          <a:cs typeface="Times New Roman"/>
                        </a:rPr>
                        <a:t>S</a:t>
                      </a:r>
                      <a:r>
                        <a:rPr lang="en-US" sz="1200" dirty="0" err="1" smtClean="0">
                          <a:latin typeface="Times New Roman"/>
                          <a:ea typeface="Times New Roman"/>
                          <a:cs typeface="Times New Roman"/>
                        </a:rPr>
                        <a:t>upravegherea</a:t>
                      </a:r>
                      <a:r>
                        <a:rPr lang="en-US" sz="1200" dirty="0" smtClean="0">
                          <a:latin typeface="Times New Roman"/>
                          <a:ea typeface="Times New Roman"/>
                          <a:cs typeface="Times New Roman"/>
                        </a:rPr>
                        <a:t> </a:t>
                      </a:r>
                      <a:r>
                        <a:rPr lang="en-US" sz="1200" dirty="0" err="1">
                          <a:latin typeface="Times New Roman"/>
                          <a:ea typeface="Times New Roman"/>
                          <a:cs typeface="Times New Roman"/>
                        </a:rPr>
                        <a:t>pe</a:t>
                      </a:r>
                      <a:r>
                        <a:rPr lang="en-US" sz="1200" dirty="0">
                          <a:latin typeface="Times New Roman"/>
                          <a:ea typeface="Times New Roman"/>
                          <a:cs typeface="Times New Roman"/>
                        </a:rPr>
                        <a:t> </a:t>
                      </a:r>
                      <a:r>
                        <a:rPr lang="en-US" sz="1200" dirty="0" err="1">
                          <a:latin typeface="Times New Roman"/>
                          <a:ea typeface="Times New Roman"/>
                          <a:cs typeface="Times New Roman"/>
                        </a:rPr>
                        <a:t>bază</a:t>
                      </a:r>
                      <a:r>
                        <a:rPr lang="en-US" sz="1200" dirty="0">
                          <a:latin typeface="Times New Roman"/>
                          <a:ea typeface="Times New Roman"/>
                          <a:cs typeface="Times New Roman"/>
                        </a:rPr>
                        <a:t> de </a:t>
                      </a:r>
                      <a:r>
                        <a:rPr lang="en-US" sz="1200" dirty="0" err="1">
                          <a:latin typeface="Times New Roman"/>
                          <a:ea typeface="Times New Roman"/>
                          <a:cs typeface="Times New Roman"/>
                        </a:rPr>
                        <a:t>caz</a:t>
                      </a:r>
                      <a:r>
                        <a:rPr lang="en-US" sz="1200" dirty="0" smtClean="0">
                          <a:latin typeface="Times New Roman"/>
                          <a:ea typeface="Times New Roman"/>
                          <a:cs typeface="Times New Roman"/>
                        </a:rPr>
                        <a:t>, </a:t>
                      </a:r>
                      <a:r>
                        <a:rPr lang="en-US" sz="1200" dirty="0" err="1">
                          <a:latin typeface="Times New Roman"/>
                          <a:ea typeface="Times New Roman"/>
                          <a:cs typeface="Times New Roman"/>
                        </a:rPr>
                        <a:t>utilizarea</a:t>
                      </a:r>
                      <a:r>
                        <a:rPr lang="en-US" sz="1200" dirty="0">
                          <a:latin typeface="Times New Roman"/>
                          <a:ea typeface="Times New Roman"/>
                          <a:cs typeface="Times New Roman"/>
                        </a:rPr>
                        <a:t> </a:t>
                      </a:r>
                      <a:r>
                        <a:rPr lang="en-US" sz="1200" dirty="0" err="1">
                          <a:latin typeface="Times New Roman"/>
                          <a:ea typeface="Times New Roman"/>
                          <a:cs typeface="Times New Roman"/>
                        </a:rPr>
                        <a:t>rațională</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de </a:t>
                      </a:r>
                      <a:r>
                        <a:rPr lang="en-US" sz="1200" dirty="0" err="1">
                          <a:latin typeface="Times New Roman"/>
                          <a:ea typeface="Times New Roman"/>
                          <a:cs typeface="Times New Roman"/>
                        </a:rPr>
                        <a:t>calitate</a:t>
                      </a:r>
                      <a:r>
                        <a:rPr lang="en-US" sz="1200" dirty="0">
                          <a:latin typeface="Times New Roman"/>
                          <a:ea typeface="Times New Roman"/>
                          <a:cs typeface="Times New Roman"/>
                        </a:rPr>
                        <a:t> a </a:t>
                      </a:r>
                      <a:r>
                        <a:rPr lang="en-US" sz="1200" dirty="0" err="1">
                          <a:latin typeface="Times New Roman"/>
                          <a:ea typeface="Times New Roman"/>
                          <a:cs typeface="Times New Roman"/>
                        </a:rPr>
                        <a:t>medicamentelor</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farmacovigilență</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smtClean="0">
                          <a:latin typeface="Times New Roman"/>
                          <a:ea typeface="Times New Roman"/>
                          <a:cs typeface="Times New Roman"/>
                        </a:rPr>
                        <a:t>D. </a:t>
                      </a:r>
                      <a:r>
                        <a:rPr lang="en-US" sz="1200" dirty="0" err="1">
                          <a:latin typeface="Times New Roman"/>
                          <a:ea typeface="Times New Roman"/>
                          <a:cs typeface="Times New Roman"/>
                        </a:rPr>
                        <a:t>Sisteme</a:t>
                      </a:r>
                      <a:r>
                        <a:rPr lang="en-US" sz="1200" dirty="0">
                          <a:latin typeface="Times New Roman"/>
                          <a:ea typeface="Times New Roman"/>
                          <a:cs typeface="Times New Roman"/>
                        </a:rPr>
                        <a:t> </a:t>
                      </a:r>
                      <a:r>
                        <a:rPr lang="en-US" sz="1200" dirty="0" err="1">
                          <a:latin typeface="Times New Roman"/>
                          <a:ea typeface="Times New Roman"/>
                          <a:cs typeface="Times New Roman"/>
                        </a:rPr>
                        <a:t>comunitare</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angajamentul</a:t>
                      </a:r>
                      <a:r>
                        <a:rPr lang="en-US" sz="1200" dirty="0">
                          <a:latin typeface="Times New Roman"/>
                          <a:ea typeface="Times New Roman"/>
                          <a:cs typeface="Times New Roman"/>
                        </a:rPr>
                        <a:t> </a:t>
                      </a:r>
                      <a:r>
                        <a:rPr lang="en-US" sz="1200" dirty="0" err="1">
                          <a:latin typeface="Times New Roman"/>
                          <a:ea typeface="Times New Roman"/>
                          <a:cs typeface="Times New Roman"/>
                        </a:rPr>
                        <a:t>societății</a:t>
                      </a:r>
                      <a:r>
                        <a:rPr lang="en-US" sz="1200" dirty="0">
                          <a:latin typeface="Times New Roman"/>
                          <a:ea typeface="Times New Roman"/>
                          <a:cs typeface="Times New Roman"/>
                        </a:rPr>
                        <a:t> </a:t>
                      </a:r>
                      <a:r>
                        <a:rPr lang="en-US" sz="1200" dirty="0" err="1">
                          <a:latin typeface="Times New Roman"/>
                          <a:ea typeface="Times New Roman"/>
                          <a:cs typeface="Times New Roman"/>
                        </a:rPr>
                        <a:t>civile</a:t>
                      </a:r>
                      <a:endParaRPr lang="en-US" sz="1200" dirty="0">
                        <a:latin typeface="Calibri"/>
                        <a:ea typeface="Times New Roman"/>
                        <a:cs typeface="Times New Roman"/>
                      </a:endParaRPr>
                    </a:p>
                    <a:p>
                      <a:pPr marL="0" marR="0" algn="just">
                        <a:lnSpc>
                          <a:spcPct val="115000"/>
                        </a:lnSpc>
                        <a:spcBef>
                          <a:spcPts val="0"/>
                        </a:spcBef>
                        <a:spcAft>
                          <a:spcPts val="0"/>
                        </a:spcAft>
                      </a:pPr>
                      <a:r>
                        <a:rPr lang="ro-RO" sz="1200" dirty="0" smtClean="0">
                          <a:latin typeface="Times New Roman"/>
                          <a:ea typeface="Times New Roman"/>
                          <a:cs typeface="Times New Roman"/>
                        </a:rPr>
                        <a:t>E</a:t>
                      </a:r>
                      <a:r>
                        <a:rPr lang="en-US" sz="1200" dirty="0" smtClean="0">
                          <a:latin typeface="Times New Roman"/>
                          <a:ea typeface="Times New Roman"/>
                          <a:cs typeface="Times New Roman"/>
                        </a:rPr>
                        <a:t>. </a:t>
                      </a:r>
                      <a:r>
                        <a:rPr lang="en-US" sz="1200" dirty="0" err="1">
                          <a:latin typeface="Times New Roman"/>
                          <a:ea typeface="Times New Roman"/>
                          <a:cs typeface="Times New Roman"/>
                        </a:rPr>
                        <a:t>Protecție</a:t>
                      </a:r>
                      <a:r>
                        <a:rPr lang="en-US" sz="1200" dirty="0">
                          <a:latin typeface="Times New Roman"/>
                          <a:ea typeface="Times New Roman"/>
                          <a:cs typeface="Times New Roman"/>
                        </a:rPr>
                        <a:t> </a:t>
                      </a:r>
                      <a:r>
                        <a:rPr lang="en-US" sz="1200" dirty="0" err="1">
                          <a:latin typeface="Times New Roman"/>
                          <a:ea typeface="Times New Roman"/>
                          <a:cs typeface="Times New Roman"/>
                        </a:rPr>
                        <a:t>socială</a:t>
                      </a:r>
                      <a:r>
                        <a:rPr lang="en-US" sz="1200" dirty="0">
                          <a:latin typeface="Times New Roman"/>
                          <a:ea typeface="Times New Roman"/>
                          <a:cs typeface="Times New Roman"/>
                        </a:rPr>
                        <a:t>, </a:t>
                      </a:r>
                      <a:r>
                        <a:rPr lang="en-US" sz="1200" dirty="0" err="1">
                          <a:latin typeface="Times New Roman"/>
                          <a:ea typeface="Times New Roman"/>
                          <a:cs typeface="Times New Roman"/>
                        </a:rPr>
                        <a:t>reducerea</a:t>
                      </a:r>
                      <a:r>
                        <a:rPr lang="en-US" sz="1200" dirty="0">
                          <a:latin typeface="Times New Roman"/>
                          <a:ea typeface="Times New Roman"/>
                          <a:cs typeface="Times New Roman"/>
                        </a:rPr>
                        <a:t> </a:t>
                      </a:r>
                      <a:r>
                        <a:rPr lang="en-US" sz="1200" dirty="0" err="1">
                          <a:latin typeface="Times New Roman"/>
                          <a:ea typeface="Times New Roman"/>
                          <a:cs typeface="Times New Roman"/>
                        </a:rPr>
                        <a:t>sărăciei</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smtClean="0">
                          <a:latin typeface="Times New Roman"/>
                          <a:ea typeface="Times New Roman"/>
                          <a:cs typeface="Times New Roman"/>
                        </a:rPr>
                        <a:t>acțiuni</a:t>
                      </a:r>
                      <a:r>
                        <a:rPr lang="en-US" sz="1200" dirty="0" smtClean="0">
                          <a:latin typeface="Times New Roman"/>
                          <a:ea typeface="Times New Roman"/>
                          <a:cs typeface="Times New Roman"/>
                        </a:rPr>
                        <a:t> </a:t>
                      </a:r>
                      <a:r>
                        <a:rPr lang="en-US" sz="1200" dirty="0" err="1">
                          <a:latin typeface="Times New Roman"/>
                          <a:ea typeface="Times New Roman"/>
                          <a:cs typeface="Times New Roman"/>
                        </a:rPr>
                        <a:t>pe</a:t>
                      </a:r>
                      <a:r>
                        <a:rPr lang="en-US" sz="1200" dirty="0">
                          <a:latin typeface="Times New Roman"/>
                          <a:ea typeface="Times New Roman"/>
                          <a:cs typeface="Times New Roman"/>
                        </a:rPr>
                        <a:t> </a:t>
                      </a:r>
                      <a:r>
                        <a:rPr lang="en-US" sz="1200" dirty="0" err="1">
                          <a:latin typeface="Times New Roman"/>
                          <a:ea typeface="Times New Roman"/>
                          <a:cs typeface="Times New Roman"/>
                        </a:rPr>
                        <a:t>alți</a:t>
                      </a:r>
                      <a:r>
                        <a:rPr lang="en-US" sz="1200" dirty="0">
                          <a:latin typeface="Times New Roman"/>
                          <a:ea typeface="Times New Roman"/>
                          <a:cs typeface="Times New Roman"/>
                        </a:rPr>
                        <a:t> </a:t>
                      </a:r>
                      <a:r>
                        <a:rPr lang="en-US" sz="1200" dirty="0" err="1">
                          <a:latin typeface="Times New Roman"/>
                          <a:ea typeface="Times New Roman"/>
                          <a:cs typeface="Times New Roman"/>
                        </a:rPr>
                        <a:t>determinanți</a:t>
                      </a:r>
                      <a:r>
                        <a:rPr lang="en-US" sz="1200" dirty="0">
                          <a:latin typeface="Times New Roman"/>
                          <a:ea typeface="Times New Roman"/>
                          <a:cs typeface="Times New Roman"/>
                        </a:rPr>
                        <a:t> </a:t>
                      </a:r>
                      <a:r>
                        <a:rPr lang="ro-RO" sz="1200" dirty="0" smtClean="0">
                          <a:latin typeface="Times New Roman"/>
                          <a:ea typeface="Times New Roman"/>
                          <a:cs typeface="Times New Roman"/>
                        </a:rPr>
                        <a:t>ai</a:t>
                      </a:r>
                      <a:r>
                        <a:rPr lang="en-US" sz="1200" dirty="0" smtClean="0">
                          <a:latin typeface="Times New Roman"/>
                          <a:ea typeface="Times New Roman"/>
                          <a:cs typeface="Times New Roman"/>
                        </a:rPr>
                        <a:t> </a:t>
                      </a:r>
                      <a:r>
                        <a:rPr lang="en-US" sz="1200" dirty="0" err="1" smtClean="0">
                          <a:latin typeface="Times New Roman"/>
                          <a:ea typeface="Times New Roman"/>
                          <a:cs typeface="Times New Roman"/>
                        </a:rPr>
                        <a:t>tuberculoz</a:t>
                      </a:r>
                      <a:r>
                        <a:rPr lang="ro-RO" sz="1200" dirty="0" smtClean="0">
                          <a:latin typeface="Times New Roman"/>
                          <a:ea typeface="Times New Roman"/>
                          <a:cs typeface="Times New Roman"/>
                        </a:rPr>
                        <a:t>ei</a:t>
                      </a:r>
                      <a:r>
                        <a:rPr lang="en-US" sz="1200" dirty="0" smtClean="0">
                          <a:latin typeface="Times New Roman"/>
                          <a:ea typeface="Times New Roman"/>
                          <a:cs typeface="Times New Roman"/>
                        </a:rPr>
                        <a:t> </a:t>
                      </a:r>
                      <a:r>
                        <a:rPr lang="ro-RO" sz="1200" dirty="0" smtClean="0">
                          <a:latin typeface="Times New Roman"/>
                          <a:ea typeface="Times New Roman"/>
                          <a:cs typeface="Times New Roman"/>
                        </a:rPr>
                        <a:t>(</a:t>
                      </a:r>
                      <a:r>
                        <a:rPr lang="en-US" sz="1200" dirty="0" err="1" smtClean="0">
                          <a:latin typeface="Times New Roman"/>
                          <a:ea typeface="Times New Roman"/>
                          <a:cs typeface="Times New Roman"/>
                        </a:rPr>
                        <a:t>migrație</a:t>
                      </a:r>
                      <a:r>
                        <a:rPr lang="en-US" sz="1200" dirty="0" smtClean="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smtClean="0">
                          <a:latin typeface="Times New Roman"/>
                          <a:ea typeface="Times New Roman"/>
                          <a:cs typeface="Times New Roman"/>
                        </a:rPr>
                        <a:t>închisori</a:t>
                      </a:r>
                      <a:r>
                        <a:rPr lang="ro-RO" sz="1200" dirty="0" smtClean="0">
                          <a:latin typeface="Times New Roman"/>
                          <a:ea typeface="Times New Roman"/>
                          <a:cs typeface="Times New Roman"/>
                        </a:rPr>
                        <a:t>)</a:t>
                      </a:r>
                      <a:endParaRPr lang="en-US" sz="1200" dirty="0">
                        <a:latin typeface="Calibri"/>
                        <a:ea typeface="Times New Roman"/>
                        <a:cs typeface="Times New Roman"/>
                      </a:endParaRPr>
                    </a:p>
                  </a:txBody>
                  <a:tcPr marL="64622" marR="64622" marT="0" marB="0">
                    <a:lnL>
                      <a:noFill/>
                    </a:lnL>
                    <a:lnR>
                      <a:noFill/>
                    </a:lnR>
                    <a:lnT>
                      <a:noFill/>
                    </a:lnT>
                    <a:lnB>
                      <a:noFill/>
                    </a:lnB>
                    <a:solidFill>
                      <a:srgbClr val="FFFFCC"/>
                    </a:solidFill>
                  </a:tcPr>
                </a:tc>
              </a:tr>
              <a:tr h="445891">
                <a:tc>
                  <a:txBody>
                    <a:bodyPr/>
                    <a:lstStyle/>
                    <a:p>
                      <a:pPr marL="0" marR="0" algn="just">
                        <a:lnSpc>
                          <a:spcPct val="115000"/>
                        </a:lnSpc>
                        <a:spcBef>
                          <a:spcPts val="0"/>
                        </a:spcBef>
                        <a:spcAft>
                          <a:spcPts val="0"/>
                        </a:spcAft>
                      </a:pPr>
                      <a:r>
                        <a:rPr lang="en-US" sz="1200" b="1" dirty="0">
                          <a:latin typeface="Times New Roman"/>
                          <a:ea typeface="Times New Roman"/>
                          <a:cs typeface="Times New Roman"/>
                        </a:rPr>
                        <a:t>3. CERCETARE ȘI INOVARE </a:t>
                      </a:r>
                      <a:r>
                        <a:rPr lang="en-US" sz="1200" b="1" dirty="0" err="1">
                          <a:latin typeface="Times New Roman"/>
                          <a:ea typeface="Times New Roman"/>
                          <a:cs typeface="Times New Roman"/>
                        </a:rPr>
                        <a:t>intensificate</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A. </a:t>
                      </a:r>
                      <a:r>
                        <a:rPr lang="en-US" sz="1200" dirty="0" err="1">
                          <a:latin typeface="Times New Roman"/>
                          <a:ea typeface="Times New Roman"/>
                          <a:cs typeface="Times New Roman"/>
                        </a:rPr>
                        <a:t>Descoperirea</a:t>
                      </a:r>
                      <a:r>
                        <a:rPr lang="en-US" sz="1200" dirty="0">
                          <a:latin typeface="Times New Roman"/>
                          <a:ea typeface="Times New Roman"/>
                          <a:cs typeface="Times New Roman"/>
                        </a:rPr>
                        <a:t>, </a:t>
                      </a:r>
                      <a:r>
                        <a:rPr lang="en-US" sz="1200" dirty="0" err="1">
                          <a:latin typeface="Times New Roman"/>
                          <a:ea typeface="Times New Roman"/>
                          <a:cs typeface="Times New Roman"/>
                        </a:rPr>
                        <a:t>dezvoltarea</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asimilarea</a:t>
                      </a:r>
                      <a:r>
                        <a:rPr lang="en-US" sz="1200" dirty="0">
                          <a:latin typeface="Times New Roman"/>
                          <a:ea typeface="Times New Roman"/>
                          <a:cs typeface="Times New Roman"/>
                        </a:rPr>
                        <a:t> </a:t>
                      </a:r>
                      <a:r>
                        <a:rPr lang="en-US" sz="1200" dirty="0" err="1">
                          <a:latin typeface="Times New Roman"/>
                          <a:ea typeface="Times New Roman"/>
                          <a:cs typeface="Times New Roman"/>
                        </a:rPr>
                        <a:t>rapidă</a:t>
                      </a:r>
                      <a:r>
                        <a:rPr lang="en-US" sz="1200" dirty="0">
                          <a:latin typeface="Times New Roman"/>
                          <a:ea typeface="Times New Roman"/>
                          <a:cs typeface="Times New Roman"/>
                        </a:rPr>
                        <a:t> a </a:t>
                      </a:r>
                      <a:r>
                        <a:rPr lang="en-US" sz="1200" dirty="0" err="1">
                          <a:latin typeface="Times New Roman"/>
                          <a:ea typeface="Times New Roman"/>
                          <a:cs typeface="Times New Roman"/>
                        </a:rPr>
                        <a:t>noilor</a:t>
                      </a:r>
                      <a:r>
                        <a:rPr lang="en-US" sz="1200" dirty="0">
                          <a:latin typeface="Times New Roman"/>
                          <a:ea typeface="Times New Roman"/>
                          <a:cs typeface="Times New Roman"/>
                        </a:rPr>
                        <a:t> </a:t>
                      </a:r>
                      <a:r>
                        <a:rPr lang="en-US" sz="1200" dirty="0" err="1">
                          <a:latin typeface="Times New Roman"/>
                          <a:ea typeface="Times New Roman"/>
                          <a:cs typeface="Times New Roman"/>
                        </a:rPr>
                        <a:t>instrumente</a:t>
                      </a:r>
                      <a:r>
                        <a:rPr lang="en-US" sz="1200" dirty="0">
                          <a:latin typeface="Times New Roman"/>
                          <a:ea typeface="Times New Roman"/>
                          <a:cs typeface="Times New Roman"/>
                        </a:rPr>
                        <a:t>, </a:t>
                      </a:r>
                      <a:r>
                        <a:rPr lang="en-US" sz="1200" dirty="0" err="1">
                          <a:latin typeface="Times New Roman"/>
                          <a:ea typeface="Times New Roman"/>
                          <a:cs typeface="Times New Roman"/>
                        </a:rPr>
                        <a:t>intervenții</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strategii</a:t>
                      </a:r>
                      <a:endParaRPr lang="en-US" sz="1200" dirty="0">
                        <a:latin typeface="Calibri"/>
                        <a:ea typeface="Times New Roman"/>
                        <a:cs typeface="Times New Roman"/>
                      </a:endParaRPr>
                    </a:p>
                    <a:p>
                      <a:pPr marL="0" marR="0" algn="just">
                        <a:lnSpc>
                          <a:spcPct val="115000"/>
                        </a:lnSpc>
                        <a:spcBef>
                          <a:spcPts val="0"/>
                        </a:spcBef>
                        <a:spcAft>
                          <a:spcPts val="0"/>
                        </a:spcAft>
                      </a:pPr>
                      <a:r>
                        <a:rPr lang="en-US" sz="1200" dirty="0">
                          <a:latin typeface="Times New Roman"/>
                          <a:ea typeface="Times New Roman"/>
                          <a:cs typeface="Times New Roman"/>
                        </a:rPr>
                        <a:t>B. </a:t>
                      </a:r>
                      <a:r>
                        <a:rPr lang="en-US" sz="1200" dirty="0" err="1">
                          <a:latin typeface="Times New Roman"/>
                          <a:ea typeface="Times New Roman"/>
                          <a:cs typeface="Times New Roman"/>
                        </a:rPr>
                        <a:t>Cercetare</a:t>
                      </a:r>
                      <a:r>
                        <a:rPr lang="en-US" sz="1200" dirty="0">
                          <a:latin typeface="Times New Roman"/>
                          <a:ea typeface="Times New Roman"/>
                          <a:cs typeface="Times New Roman"/>
                        </a:rPr>
                        <a:t> </a:t>
                      </a:r>
                      <a:r>
                        <a:rPr lang="en-US" sz="1200" dirty="0" err="1">
                          <a:latin typeface="Times New Roman"/>
                          <a:ea typeface="Times New Roman"/>
                          <a:cs typeface="Times New Roman"/>
                        </a:rPr>
                        <a:t>pentru</a:t>
                      </a:r>
                      <a:r>
                        <a:rPr lang="en-US" sz="1200" dirty="0">
                          <a:latin typeface="Times New Roman"/>
                          <a:ea typeface="Times New Roman"/>
                          <a:cs typeface="Times New Roman"/>
                        </a:rPr>
                        <a:t> a </a:t>
                      </a:r>
                      <a:r>
                        <a:rPr lang="en-US" sz="1200" dirty="0" err="1">
                          <a:latin typeface="Times New Roman"/>
                          <a:ea typeface="Times New Roman"/>
                          <a:cs typeface="Times New Roman"/>
                        </a:rPr>
                        <a:t>optimiza</a:t>
                      </a:r>
                      <a:r>
                        <a:rPr lang="en-US" sz="1200" dirty="0">
                          <a:latin typeface="Times New Roman"/>
                          <a:ea typeface="Times New Roman"/>
                          <a:cs typeface="Times New Roman"/>
                        </a:rPr>
                        <a:t> </a:t>
                      </a:r>
                      <a:r>
                        <a:rPr lang="en-US" sz="1200" dirty="0" err="1">
                          <a:latin typeface="Times New Roman"/>
                          <a:ea typeface="Times New Roman"/>
                          <a:cs typeface="Times New Roman"/>
                        </a:rPr>
                        <a:t>implementarea</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impactul</a:t>
                      </a:r>
                      <a:r>
                        <a:rPr lang="en-US" sz="1200" dirty="0">
                          <a:latin typeface="Times New Roman"/>
                          <a:ea typeface="Times New Roman"/>
                          <a:cs typeface="Times New Roman"/>
                        </a:rPr>
                        <a:t>, </a:t>
                      </a:r>
                      <a:r>
                        <a:rPr lang="en-US" sz="1200" dirty="0" err="1">
                          <a:latin typeface="Times New Roman"/>
                          <a:ea typeface="Times New Roman"/>
                          <a:cs typeface="Times New Roman"/>
                        </a:rPr>
                        <a:t>precum</a:t>
                      </a:r>
                      <a:r>
                        <a:rPr lang="en-US" sz="1200" dirty="0">
                          <a:latin typeface="Times New Roman"/>
                          <a:ea typeface="Times New Roman"/>
                          <a:cs typeface="Times New Roman"/>
                        </a:rPr>
                        <a:t> </a:t>
                      </a:r>
                      <a:r>
                        <a:rPr lang="en-US" sz="1200" dirty="0" err="1">
                          <a:latin typeface="Times New Roman"/>
                          <a:ea typeface="Times New Roman"/>
                          <a:cs typeface="Times New Roman"/>
                        </a:rPr>
                        <a:t>și</a:t>
                      </a:r>
                      <a:r>
                        <a:rPr lang="en-US" sz="1200" dirty="0">
                          <a:latin typeface="Times New Roman"/>
                          <a:ea typeface="Times New Roman"/>
                          <a:cs typeface="Times New Roman"/>
                        </a:rPr>
                        <a:t> </a:t>
                      </a:r>
                      <a:r>
                        <a:rPr lang="en-US" sz="1200" dirty="0" err="1">
                          <a:latin typeface="Times New Roman"/>
                          <a:ea typeface="Times New Roman"/>
                          <a:cs typeface="Times New Roman"/>
                        </a:rPr>
                        <a:t>promovarea</a:t>
                      </a:r>
                      <a:r>
                        <a:rPr lang="en-US" sz="1200" dirty="0">
                          <a:latin typeface="Times New Roman"/>
                          <a:ea typeface="Times New Roman"/>
                          <a:cs typeface="Times New Roman"/>
                        </a:rPr>
                        <a:t> </a:t>
                      </a:r>
                      <a:r>
                        <a:rPr lang="en-US" sz="1200" dirty="0" err="1">
                          <a:latin typeface="Times New Roman"/>
                          <a:ea typeface="Times New Roman"/>
                          <a:cs typeface="Times New Roman"/>
                        </a:rPr>
                        <a:t>inovațiilor</a:t>
                      </a:r>
                      <a:endParaRPr lang="en-US" sz="1200" dirty="0">
                        <a:latin typeface="Calibri"/>
                        <a:ea typeface="Times New Roman"/>
                        <a:cs typeface="Times New Roman"/>
                      </a:endParaRPr>
                    </a:p>
                  </a:txBody>
                  <a:tcPr marL="64622" marR="64622" marT="0" marB="0">
                    <a:lnL>
                      <a:noFill/>
                    </a:lnL>
                    <a:lnR>
                      <a:noFill/>
                    </a:lnR>
                    <a:lnT>
                      <a:noFill/>
                    </a:lnT>
                    <a:lnB>
                      <a:noFill/>
                    </a:lnB>
                    <a:solidFill>
                      <a:srgbClr val="FFFFCC"/>
                    </a:solidFill>
                  </a:tcPr>
                </a:tc>
              </a:tr>
            </a:tbl>
          </a:graphicData>
        </a:graphic>
      </p:graphicFrame>
      <p:sp>
        <p:nvSpPr>
          <p:cNvPr id="10" name="Rectangle 9"/>
          <p:cNvSpPr/>
          <p:nvPr/>
        </p:nvSpPr>
        <p:spPr>
          <a:xfrm>
            <a:off x="0" y="6581001"/>
            <a:ext cx="9144000" cy="276999"/>
          </a:xfrm>
          <a:prstGeom prst="rect">
            <a:avLst/>
          </a:prstGeom>
        </p:spPr>
        <p:txBody>
          <a:bodyPr wrap="square">
            <a:spAutoFit/>
          </a:bodyPr>
          <a:lstStyle/>
          <a:p>
            <a:pPr indent="457200" fontAlgn="base">
              <a:spcBef>
                <a:spcPct val="0"/>
              </a:spcBef>
              <a:spcAft>
                <a:spcPct val="0"/>
              </a:spcAft>
            </a:pPr>
            <a:r>
              <a:rPr lang="en-US" sz="1200" b="1" dirty="0" err="1" smtClean="0">
                <a:latin typeface="Times New Roman" pitchFamily="18" charset="0"/>
                <a:ea typeface="Times New Roman" pitchFamily="18" charset="0"/>
                <a:cs typeface="Times New Roman" pitchFamily="18" charset="0"/>
              </a:rPr>
              <a:t>Sursa</a:t>
            </a:r>
            <a:r>
              <a:rPr lang="en-US" sz="1200" b="1" dirty="0" smtClean="0">
                <a:latin typeface="Times New Roman" pitchFamily="18" charset="0"/>
                <a:ea typeface="Times New Roman" pitchFamily="18" charset="0"/>
                <a:cs typeface="Times New Roman" pitchFamily="18" charset="0"/>
              </a:rPr>
              <a:t>:</a:t>
            </a:r>
            <a:r>
              <a:rPr lang="ro-RO" sz="1200" b="1" dirty="0" smtClean="0">
                <a:latin typeface="Times New Roman" pitchFamily="18" charset="0"/>
                <a:ea typeface="Times New Roman" pitchFamily="18" charset="0"/>
                <a:cs typeface="Times New Roman" pitchFamily="18" charset="0"/>
              </a:rPr>
              <a:t>  </a:t>
            </a:r>
            <a:r>
              <a:rPr lang="en-US" sz="1200" dirty="0" smtClean="0">
                <a:latin typeface="Times New Roman" pitchFamily="18" charset="0"/>
                <a:ea typeface="Times New Roman" pitchFamily="18" charset="0"/>
                <a:cs typeface="Times New Roman" pitchFamily="18" charset="0"/>
                <a:hlinkClick r:id="rId3"/>
              </a:rPr>
              <a:t>http://www.euro.who.int/data/assets/pdf_file/0007/283804/65wd17e_Rev1_TBActionPlan_150588_withCover.pdf?ua=1</a:t>
            </a:r>
            <a:endParaRPr lang="en-US" sz="1200" dirty="0" smtClean="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8" name="Rectangle 7"/>
          <p:cNvSpPr/>
          <p:nvPr/>
        </p:nvSpPr>
        <p:spPr>
          <a:xfrm>
            <a:off x="0" y="228600"/>
            <a:ext cx="9144000" cy="523220"/>
          </a:xfrm>
          <a:prstGeom prst="rect">
            <a:avLst/>
          </a:prstGeom>
        </p:spPr>
        <p:txBody>
          <a:bodyPr wrap="square">
            <a:spAutoFit/>
          </a:bodyPr>
          <a:lstStyle/>
          <a:p>
            <a:pPr lvl="0" indent="457200" eaLnBrk="0" fontAlgn="base" hangingPunct="0">
              <a:spcBef>
                <a:spcPct val="0"/>
              </a:spcBef>
              <a:spcAft>
                <a:spcPct val="0"/>
              </a:spcAft>
              <a:tabLst>
                <a:tab pos="457200" algn="l"/>
              </a:tabLst>
            </a:pPr>
            <a:r>
              <a:rPr lang="en-US" sz="28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Manifestări</a:t>
            </a:r>
            <a:r>
              <a:rPr lang="en-US" sz="28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28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sesiuni</a:t>
            </a:r>
            <a:r>
              <a:rPr lang="en-US" sz="28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8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internaționale</a:t>
            </a:r>
            <a:r>
              <a:rPr lang="en-US" sz="28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sz="28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privind </a:t>
            </a:r>
            <a:r>
              <a:rPr lang="en-US" sz="28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a:t>
            </a:r>
            <a:r>
              <a:rPr lang="ro-RO" sz="28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a:t>
            </a:r>
          </a:p>
        </p:txBody>
      </p:sp>
      <p:sp>
        <p:nvSpPr>
          <p:cNvPr id="10" name="Rectangle 9"/>
          <p:cNvSpPr/>
          <p:nvPr/>
        </p:nvSpPr>
        <p:spPr>
          <a:xfrm>
            <a:off x="228600" y="8382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Tx/>
              <a:buChar char="•"/>
            </a:pP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patru noi teste de diagnostic au fost analizate și recomandate de OMS: unul pentru TBC si trei pentru MDR-TB. Nouă medicamente noi anti-TB sunt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faze avansate ale dezvoltării clinice. Noi metode de diagnostic, medicamente si vaccinuri sunt necesare pentru atingerea obiectivelor stabilite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Strategia End TB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11</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ro-RO"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2" name="Rectangle 11"/>
          <p:cNvSpPr/>
          <p:nvPr/>
        </p:nvSpPr>
        <p:spPr>
          <a:xfrm>
            <a:off x="304800" y="28194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buFontTx/>
              <a:buChar char="•"/>
            </a:pPr>
            <a:r>
              <a:rPr lang="ro-RO"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 69 Adunare Mondială a Sănătății a avut loc la Geneva, la 23 mai </a:t>
            </a:r>
            <a:r>
              <a:rPr lang="ro-RO" b="1"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2016 </a:t>
            </a:r>
            <a:r>
              <a:rPr lang="ro-RO"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15</a:t>
            </a:r>
            <a:r>
              <a:rPr lang="ro-RO"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S-au discutat progresele recente în domeniul sănătății publice la nivel mondial, în special în domeniul combaterii HIV, tuberculozei, malariei și poliomielitei, precum și în îmbunătățirea sănătății mamei și a copilului. </a:t>
            </a:r>
            <a:endParaRPr lang="ro-RO"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3" name="Rectangle 12"/>
          <p:cNvSpPr/>
          <p:nvPr/>
        </p:nvSpPr>
        <p:spPr>
          <a:xfrm>
            <a:off x="457200" y="4495800"/>
            <a:ext cx="83058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Tx/>
              <a:buChar char="•"/>
            </a:pP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ntre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13-15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iunie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grupul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strategic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tehnic</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consultativ</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(STAG-TB)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furnizat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consultanța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tehnică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strategică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OMS legate de </a:t>
            </a: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ngrijirea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control</a:t>
            </a:r>
            <a:r>
              <a:rPr lang="en-US"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(16).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STAG-TB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oferi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intermediul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Global,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evaluare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independentă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aspectelor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științifice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tehnice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ale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activităților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analiza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en-US"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8" name="Rectangle 7"/>
          <p:cNvSpPr/>
          <p:nvPr/>
        </p:nvSpPr>
        <p:spPr>
          <a:xfrm>
            <a:off x="381000" y="381000"/>
            <a:ext cx="84582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Tx/>
              <a:buChar char="•"/>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Geneva, 11 august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OMS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emis</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recomandare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un test rapid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centrele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periferice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bazat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ADN</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alternativă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microscopia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frotiului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spută</a:t>
            </a:r>
            <a:r>
              <a:rPr lang="en-US"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(17).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457200" y="1524000"/>
            <a:ext cx="85344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buFontTx/>
              <a:buChar char="•"/>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20-22 septembrie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Atlanta, Georgia – Conferința ” Educație și cadrul de formare TB și evaluarea rețelei Programului  TB”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18</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eaLnBrk="0" fontAlgn="base" hangingPunct="0">
              <a:spcBef>
                <a:spcPct val="0"/>
              </a:spcBef>
              <a:spcAft>
                <a:spcPct val="0"/>
              </a:spcAft>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ro-RO"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457200" y="2667000"/>
            <a:ext cx="8382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pPr>
            <a:r>
              <a:rPr lang="ro-RO" dirty="0" smtClean="0">
                <a:effectLst>
                  <a:outerShdw blurRad="38100" dist="38100" dir="2700000" algn="tl">
                    <a:srgbClr val="000000">
                      <a:alpha val="43137"/>
                    </a:srgbClr>
                  </a:outerShdw>
                </a:effectLst>
                <a:latin typeface="Times New Roman" pitchFamily="18" charset="0"/>
                <a:cs typeface="Times New Roman" pitchFamily="18" charset="0"/>
              </a:rPr>
              <a:t>     La 13 octombrie </a:t>
            </a:r>
            <a:r>
              <a:rPr lang="ro-RO" b="1" dirty="0" smtClean="0">
                <a:effectLst>
                  <a:outerShdw blurRad="38100" dist="38100" dir="2700000" algn="tl">
                    <a:srgbClr val="000000">
                      <a:alpha val="43137"/>
                    </a:srgbClr>
                  </a:outerShdw>
                </a:effectLst>
                <a:latin typeface="Times New Roman" pitchFamily="18" charset="0"/>
                <a:cs typeface="Times New Roman" pitchFamily="18" charset="0"/>
              </a:rPr>
              <a:t>2016,</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GENEVA/WASHINGTON - Guvernele au convenit în cadrul Adunării Mondiale, asupra unor obiective pentru eradicarea epidemiei TBC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6</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1" name="Rectangle 10"/>
          <p:cNvSpPr/>
          <p:nvPr/>
        </p:nvSpPr>
        <p:spPr>
          <a:xfrm>
            <a:off x="381000" y="3733800"/>
            <a:ext cx="85344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Tx/>
              <a:buChar char="•"/>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 26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octombrie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avut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loc al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doilea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Summit-</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EndTB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naționale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Liverpool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fost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identifica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rezultate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2017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implementarea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EndTB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are ca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oprirea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2030</a:t>
            </a:r>
            <a:r>
              <a:rPr lang="en-US"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(19).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Au fost discutate</a:t>
            </a:r>
            <a:r>
              <a:rPr lang="ro-RO"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domenii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prioritare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Obținerea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cât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multe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datele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analiza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căilor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pacienții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acces</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diagnostic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îngrijire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Mobilizarea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finanțării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interne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angajamentului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multisectorial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utilizarea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integrată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metode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diagnostic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inclusiv</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multirezistente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(MDR- TB)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bedaquiline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delaminid</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precum</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scurt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regimul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MDR-TB.</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45057" name="Rectangle 1"/>
          <p:cNvSpPr>
            <a:spLocks noChangeArrowheads="1"/>
          </p:cNvSpPr>
          <p:nvPr/>
        </p:nvSpPr>
        <p:spPr bwMode="auto">
          <a:xfrm>
            <a:off x="304800" y="858797"/>
            <a:ext cx="845820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buFontTx/>
              <a:buChar char="•"/>
            </a:pP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15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decembrie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Conferința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ministerială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privind</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lupta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împotriva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cadr</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dezvoltare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durabilă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găzduită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Federația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Rusă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Moscova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perioada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16-17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noiembrie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2017</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a:t>
            </a:r>
            <a:endParaRPr kumimoji="0" lang="en-US"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Rectangle 2"/>
          <p:cNvSpPr>
            <a:spLocks noChangeArrowheads="1"/>
          </p:cNvSpPr>
          <p:nvPr/>
        </p:nvSpPr>
        <p:spPr bwMode="auto">
          <a:xfrm>
            <a:off x="304800" y="2839997"/>
            <a:ext cx="8686800" cy="92333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Geneva, 23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decembrie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Conferința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ministerială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contextul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agende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sănătate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nivel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dezvoltare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durabilă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(SDG),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 concentrează pe măsuri eficiente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pune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capăt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epidemiei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TBC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2030 </a:t>
            </a:r>
            <a:r>
              <a:rPr kumimoji="0" lang="en-US"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(21, 22).</a:t>
            </a:r>
            <a:endParaRPr kumimoji="0" lang="en-US"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81000" y="4419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 typeface="Arial" pitchFamily="34" charset="0"/>
              <a:buChar char="•"/>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Cel de al optulea raport lansat de ECDC și Biroul Regional pentru Europa al OMS cu privire la "Supravegherea tuberculozei și monitorizarea în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Europa 2016"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indică faptul că, în ciuda progreselor notabile în ultimul deceniu, TBC, este încă o problemă de sănătate publică în multe țări din Europa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23</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ro-RO"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24000" y="2776188"/>
          <a:ext cx="6096000" cy="2173986"/>
        </p:xfrm>
        <a:graphic>
          <a:graphicData uri="http://schemas.openxmlformats.org/drawingml/2006/table">
            <a:tbl>
              <a:tblPr/>
              <a:tblGrid>
                <a:gridCol w="1219200"/>
                <a:gridCol w="1219200"/>
                <a:gridCol w="1219200"/>
                <a:gridCol w="1219200"/>
                <a:gridCol w="1219200"/>
              </a:tblGrid>
              <a:tr h="0">
                <a:tc gridSpan="5">
                  <a:txBody>
                    <a:bodyPr/>
                    <a:lstStyle/>
                    <a:p>
                      <a:pPr marL="0" marR="0">
                        <a:lnSpc>
                          <a:spcPct val="115000"/>
                        </a:lnSpc>
                        <a:spcBef>
                          <a:spcPts val="0"/>
                        </a:spcBef>
                        <a:spcAft>
                          <a:spcPts val="0"/>
                        </a:spcAft>
                      </a:pPr>
                      <a:r>
                        <a:rPr lang="en-US" sz="1000" b="1">
                          <a:latin typeface="Times New Roman"/>
                          <a:ea typeface="Times New Roman"/>
                          <a:cs typeface="Times New Roman"/>
                        </a:rPr>
                        <a:t>Decedati pe sexe si cauze de deces</a:t>
                      </a:r>
                      <a:endParaRPr lang="en-US" sz="1100">
                        <a:latin typeface="Calibri"/>
                        <a:ea typeface="Times New Roman"/>
                        <a:cs typeface="Times New Roman"/>
                      </a:endParaRP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4">
                  <a:txBody>
                    <a:bodyPr/>
                    <a:lstStyle/>
                    <a:p>
                      <a:pPr marL="0" marR="0" algn="ctr">
                        <a:lnSpc>
                          <a:spcPct val="115000"/>
                        </a:lnSpc>
                        <a:spcBef>
                          <a:spcPts val="0"/>
                        </a:spcBef>
                        <a:spcAft>
                          <a:spcPts val="0"/>
                        </a:spcAft>
                      </a:pPr>
                      <a:r>
                        <a:rPr lang="en-US" sz="900" b="1">
                          <a:latin typeface="Times New Roman"/>
                          <a:ea typeface="Times New Roman"/>
                          <a:cs typeface="Times New Roman"/>
                        </a:rPr>
                        <a:t>Sexe</a:t>
                      </a:r>
                      <a:endParaRPr lang="en-US" sz="1100">
                        <a:latin typeface="Calibri"/>
                        <a:ea typeface="Times New Roman"/>
                        <a:cs typeface="Times New Roman"/>
                      </a:endParaRPr>
                    </a:p>
                  </a:txBody>
                  <a:tcPr marL="9525" marR="9525" marT="9525" marB="9525" anchor="ctr">
                    <a:lnL>
                      <a:noFill/>
                    </a:lnL>
                    <a:lnR>
                      <a:noFill/>
                    </a:lnR>
                    <a:lnT>
                      <a:noFill/>
                    </a:lnT>
                    <a:lnB>
                      <a:noFill/>
                    </a:lnB>
                  </a:tcPr>
                </a:tc>
                <a:tc rowSpan="4">
                  <a:txBody>
                    <a:bodyPr/>
                    <a:lstStyle/>
                    <a:p>
                      <a:pPr marL="0" marR="0" algn="ctr">
                        <a:lnSpc>
                          <a:spcPct val="115000"/>
                        </a:lnSpc>
                        <a:spcBef>
                          <a:spcPts val="0"/>
                        </a:spcBef>
                        <a:spcAft>
                          <a:spcPts val="0"/>
                        </a:spcAft>
                      </a:pPr>
                      <a:r>
                        <a:rPr lang="en-US" sz="900" b="1">
                          <a:latin typeface="Times New Roman"/>
                          <a:ea typeface="Times New Roman"/>
                          <a:cs typeface="Times New Roman"/>
                        </a:rPr>
                        <a:t>Clasificarea internationala a maladiilor - Revizia a X a 1994</a:t>
                      </a:r>
                      <a:endParaRPr lang="en-US" sz="1100">
                        <a:latin typeface="Calibri"/>
                        <a:ea typeface="Times New Roman"/>
                        <a:cs typeface="Times New Roman"/>
                      </a:endParaRPr>
                    </a:p>
                  </a:txBody>
                  <a:tcPr marL="9525" marR="9525" marT="9525" marB="9525" anchor="ctr">
                    <a:lnL>
                      <a:noFill/>
                    </a:lnL>
                    <a:lnR>
                      <a:noFill/>
                    </a:lnR>
                    <a:lnT>
                      <a:noFill/>
                    </a:lnT>
                    <a:lnB>
                      <a:noFill/>
                    </a:lnB>
                  </a:tcPr>
                </a:tc>
                <a:tc gridSpan="3">
                  <a:txBody>
                    <a:bodyPr/>
                    <a:lstStyle/>
                    <a:p>
                      <a:pPr marL="0" marR="0" algn="ctr">
                        <a:lnSpc>
                          <a:spcPct val="115000"/>
                        </a:lnSpc>
                        <a:spcBef>
                          <a:spcPts val="0"/>
                        </a:spcBef>
                        <a:spcAft>
                          <a:spcPts val="0"/>
                        </a:spcAft>
                      </a:pPr>
                      <a:r>
                        <a:rPr lang="en-US" sz="900" b="1">
                          <a:latin typeface="Times New Roman"/>
                          <a:ea typeface="Times New Roman"/>
                          <a:cs typeface="Times New Roman"/>
                        </a:rPr>
                        <a:t>Ani</a:t>
                      </a:r>
                      <a:endParaRPr lang="en-US" sz="1100">
                        <a:latin typeface="Calibri"/>
                        <a:ea typeface="Times New Roman"/>
                        <a:cs typeface="Times New Roman"/>
                      </a:endParaRP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Anul 1990</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Anul 2014</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Anul 2015</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vMerge="1">
                  <a:txBody>
                    <a:bodyPr/>
                    <a:lstStyle/>
                    <a:p>
                      <a:endParaRPr lang="en-US"/>
                    </a:p>
                  </a:txBody>
                  <a:tcPr/>
                </a:tc>
                <a:tc vMerge="1">
                  <a:txBody>
                    <a:bodyPr/>
                    <a:lstStyle/>
                    <a:p>
                      <a:endParaRPr lang="en-US"/>
                    </a:p>
                  </a:txBody>
                  <a:tcPr/>
                </a:tc>
                <a:tc gridSpan="3">
                  <a:txBody>
                    <a:bodyPr/>
                    <a:lstStyle/>
                    <a:p>
                      <a:pPr marL="0" marR="0" algn="ctr">
                        <a:lnSpc>
                          <a:spcPct val="115000"/>
                        </a:lnSpc>
                        <a:spcBef>
                          <a:spcPts val="0"/>
                        </a:spcBef>
                        <a:spcAft>
                          <a:spcPts val="0"/>
                        </a:spcAft>
                      </a:pPr>
                      <a:r>
                        <a:rPr lang="en-US" sz="900" b="1">
                          <a:latin typeface="Times New Roman"/>
                          <a:ea typeface="Times New Roman"/>
                          <a:cs typeface="Times New Roman"/>
                        </a:rPr>
                        <a:t>UM: Numar persoane</a:t>
                      </a:r>
                      <a:endParaRPr lang="en-US" sz="1100">
                        <a:latin typeface="Calibri"/>
                        <a:ea typeface="Times New Roman"/>
                        <a:cs typeface="Times New Roman"/>
                      </a:endParaRP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Numar persoane</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Numar persoane</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Numar persoane</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Total </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Total</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247086</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254791</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260997</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din care: Tuberculoza</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1602</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1125</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1055</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Masculin </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Total</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131824</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133056</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135697</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din care: Tuberculoza</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1373</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876</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835</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Feminin </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Total</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115262</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121735</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125300</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r>
                        <a:rPr lang="en-US" sz="900" b="1">
                          <a:latin typeface="Times New Roman"/>
                          <a:ea typeface="Times New Roman"/>
                          <a:cs typeface="Times New Roman"/>
                        </a:rPr>
                        <a:t>-</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ctr">
                        <a:lnSpc>
                          <a:spcPct val="115000"/>
                        </a:lnSpc>
                        <a:spcBef>
                          <a:spcPts val="0"/>
                        </a:spcBef>
                        <a:spcAft>
                          <a:spcPts val="0"/>
                        </a:spcAft>
                      </a:pPr>
                      <a:r>
                        <a:rPr lang="en-US" sz="900" b="1">
                          <a:latin typeface="Times New Roman"/>
                          <a:ea typeface="Times New Roman"/>
                          <a:cs typeface="Times New Roman"/>
                        </a:rPr>
                        <a:t>din care: Tuberculoza</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229</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a:latin typeface="Times New Roman"/>
                          <a:ea typeface="Times New Roman"/>
                          <a:cs typeface="Times New Roman"/>
                        </a:rPr>
                        <a:t>249</a:t>
                      </a:r>
                      <a:endParaRPr lang="en-US" sz="1100">
                        <a:latin typeface="Calibri"/>
                        <a:ea typeface="Times New Roman"/>
                        <a:cs typeface="Times New Roman"/>
                      </a:endParaRPr>
                    </a:p>
                  </a:txBody>
                  <a:tcPr marL="9525" marR="9525" marT="9525" marB="9525" anchor="ctr">
                    <a:lnL>
                      <a:noFill/>
                    </a:lnL>
                    <a:lnR>
                      <a:noFill/>
                    </a:lnR>
                    <a:lnT>
                      <a:noFill/>
                    </a:lnT>
                    <a:lnB>
                      <a:noFill/>
                    </a:lnB>
                  </a:tcPr>
                </a:tc>
                <a:tc>
                  <a:txBody>
                    <a:bodyPr/>
                    <a:lstStyle/>
                    <a:p>
                      <a:pPr marL="0" marR="0" algn="r">
                        <a:lnSpc>
                          <a:spcPct val="115000"/>
                        </a:lnSpc>
                        <a:spcBef>
                          <a:spcPts val="0"/>
                        </a:spcBef>
                        <a:spcAft>
                          <a:spcPts val="0"/>
                        </a:spcAft>
                      </a:pPr>
                      <a:r>
                        <a:rPr lang="en-US" sz="900" b="1" u="sng">
                          <a:latin typeface="Times New Roman"/>
                          <a:ea typeface="Times New Roman"/>
                          <a:cs typeface="Times New Roman"/>
                        </a:rPr>
                        <a:t>220</a:t>
                      </a:r>
                      <a:endParaRPr lang="en-US" sz="1100">
                        <a:latin typeface="Calibri"/>
                        <a:ea typeface="Times New Roman"/>
                        <a:cs typeface="Times New Roman"/>
                      </a:endParaRPr>
                    </a:p>
                  </a:txBody>
                  <a:tcPr marL="9525" marR="9525" marT="9525" marB="9525" anchor="ctr">
                    <a:lnL>
                      <a:noFill/>
                    </a:lnL>
                    <a:lnR>
                      <a:noFill/>
                    </a:lnR>
                    <a:lnT>
                      <a:noFill/>
                    </a:lnT>
                    <a:lnB>
                      <a:noFill/>
                    </a:lnB>
                  </a:tcPr>
                </a:tc>
              </a:tr>
              <a:tr h="0">
                <a:tc gridSpan="5">
                  <a:txBody>
                    <a:bodyPr/>
                    <a:lstStyle/>
                    <a:p>
                      <a:pPr>
                        <a:lnSpc>
                          <a:spcPct val="115000"/>
                        </a:lnSpc>
                      </a:pPr>
                      <a:endParaRPr lang="en-US" sz="1100" dirty="0">
                        <a:latin typeface="Calibri"/>
                      </a:endParaRPr>
                    </a:p>
                  </a:txBody>
                  <a:tcPr marL="9525" marR="9525" marT="9525" marB="9525"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1201" name="Rectangle 1"/>
          <p:cNvSpPr>
            <a:spLocks noChangeArrowheads="1"/>
          </p:cNvSpPr>
          <p:nvPr/>
        </p:nvSpPr>
        <p:spPr bwMode="auto">
          <a:xfrm>
            <a:off x="381000" y="6096000"/>
            <a:ext cx="317907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Sursa</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rPr>
              <a:t>http://statistici.insse.ro/shop/</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0270689"/>
              </p:ext>
            </p:extLst>
          </p:nvPr>
        </p:nvGraphicFramePr>
        <p:xfrm>
          <a:off x="304800" y="3733800"/>
          <a:ext cx="8686800" cy="2366010"/>
        </p:xfrm>
        <a:graphic>
          <a:graphicData uri="http://schemas.openxmlformats.org/drawingml/2006/table">
            <a:tbl>
              <a:tblPr>
                <a:tableStyleId>{D7AC3CCA-C797-4891-BE02-D94E43425B78}</a:tableStyleId>
              </a:tblPr>
              <a:tblGrid>
                <a:gridCol w="1219200"/>
                <a:gridCol w="2255520"/>
                <a:gridCol w="1737360"/>
                <a:gridCol w="1737360"/>
                <a:gridCol w="1737360"/>
              </a:tblGrid>
              <a:tr h="0">
                <a:tc rowSpan="3">
                  <a:txBody>
                    <a:bodyPr/>
                    <a:lstStyle/>
                    <a:p>
                      <a:pPr marL="0" marR="0" algn="ctr">
                        <a:lnSpc>
                          <a:spcPct val="100000"/>
                        </a:lnSpc>
                        <a:spcBef>
                          <a:spcPts val="0"/>
                        </a:spcBef>
                        <a:spcAft>
                          <a:spcPts val="0"/>
                        </a:spcAft>
                      </a:pPr>
                      <a:r>
                        <a:rPr lang="ro-RO" sz="1600" dirty="0" smtClean="0"/>
                        <a:t>Sexe</a:t>
                      </a:r>
                      <a:endParaRPr lang="en-US" sz="1600" b="1" dirty="0">
                        <a:latin typeface="Times New Roman" pitchFamily="18" charset="0"/>
                        <a:ea typeface="Times New Roman"/>
                        <a:cs typeface="Times New Roman" pitchFamily="18" charset="0"/>
                      </a:endParaRPr>
                    </a:p>
                  </a:txBody>
                  <a:tcPr marL="9525" marR="9525" marT="9525" marB="9525" anchor="ctr"/>
                </a:tc>
                <a:tc rowSpan="3">
                  <a:txBody>
                    <a:bodyPr/>
                    <a:lstStyle/>
                    <a:p>
                      <a:pPr marL="0" marR="0" algn="l">
                        <a:lnSpc>
                          <a:spcPct val="100000"/>
                        </a:lnSpc>
                        <a:spcBef>
                          <a:spcPts val="0"/>
                        </a:spcBef>
                        <a:spcAft>
                          <a:spcPts val="0"/>
                        </a:spcAft>
                      </a:pPr>
                      <a:r>
                        <a:rPr lang="ro-RO" sz="1600" dirty="0" smtClean="0"/>
                        <a:t>Clasificarea internațională a maladiilor</a:t>
                      </a:r>
                      <a:r>
                        <a:rPr lang="ro-RO" sz="1600" baseline="0" dirty="0" smtClean="0"/>
                        <a:t> – Revizia a X</a:t>
                      </a:r>
                      <a:endParaRPr lang="en-US" sz="1600" b="1" dirty="0">
                        <a:latin typeface="Times New Roman" pitchFamily="18" charset="0"/>
                        <a:ea typeface="Times New Roman"/>
                        <a:cs typeface="Times New Roman" pitchFamily="18" charset="0"/>
                      </a:endParaRPr>
                    </a:p>
                  </a:txBody>
                  <a:tcPr marL="9525" marR="9525" marT="9525" marB="9525" anchor="ctr"/>
                </a:tc>
                <a:tc gridSpan="3">
                  <a:txBody>
                    <a:bodyPr/>
                    <a:lstStyle/>
                    <a:p>
                      <a:pPr marL="0" marR="0" algn="ctr">
                        <a:lnSpc>
                          <a:spcPct val="100000"/>
                        </a:lnSpc>
                        <a:spcBef>
                          <a:spcPts val="0"/>
                        </a:spcBef>
                        <a:spcAft>
                          <a:spcPts val="0"/>
                        </a:spcAft>
                      </a:pPr>
                      <a:r>
                        <a:rPr lang="ro-RO" sz="1600" dirty="0" smtClean="0"/>
                        <a:t>Anii</a:t>
                      </a:r>
                      <a:endParaRPr lang="en-US" sz="1600" b="1" dirty="0">
                        <a:latin typeface="Times New Roman" pitchFamily="18" charset="0"/>
                        <a:ea typeface="Times New Roman"/>
                        <a:cs typeface="Times New Roman" pitchFamily="18" charset="0"/>
                      </a:endParaRPr>
                    </a:p>
                  </a:txBody>
                  <a:tcPr marL="9525" marR="9525" marT="9525" marB="9525" anchor="ctr"/>
                </a:tc>
                <a:tc hMerge="1">
                  <a:txBody>
                    <a:bodyPr/>
                    <a:lstStyle/>
                    <a:p>
                      <a:pPr marL="0" marR="0" algn="ctr">
                        <a:lnSpc>
                          <a:spcPct val="100000"/>
                        </a:lnSpc>
                        <a:spcBef>
                          <a:spcPts val="0"/>
                        </a:spcBef>
                        <a:spcAft>
                          <a:spcPts val="0"/>
                        </a:spcAft>
                      </a:pPr>
                      <a:endParaRPr lang="en-US" sz="1600" dirty="0">
                        <a:latin typeface="Calibri"/>
                        <a:ea typeface="Times New Roman"/>
                        <a:cs typeface="Times New Roman"/>
                      </a:endParaRPr>
                    </a:p>
                  </a:txBody>
                  <a:tcPr marL="9525" marR="9525" marT="9525" marB="9525" anchor="ctr">
                    <a:lnL>
                      <a:noFill/>
                    </a:lnL>
                    <a:lnR>
                      <a:noFill/>
                    </a:lnR>
                    <a:lnT>
                      <a:noFill/>
                    </a:lnT>
                    <a:lnB>
                      <a:noFill/>
                    </a:lnB>
                  </a:tcPr>
                </a:tc>
                <a:tc hMerge="1">
                  <a:txBody>
                    <a:bodyPr/>
                    <a:lstStyle/>
                    <a:p>
                      <a:pPr marL="0" marR="0" algn="ctr">
                        <a:lnSpc>
                          <a:spcPct val="100000"/>
                        </a:lnSpc>
                        <a:spcBef>
                          <a:spcPts val="0"/>
                        </a:spcBef>
                        <a:spcAft>
                          <a:spcPts val="0"/>
                        </a:spcAft>
                      </a:pPr>
                      <a:endParaRPr lang="en-US" sz="1600" dirty="0">
                        <a:latin typeface="Calibri"/>
                        <a:ea typeface="Times New Roman"/>
                        <a:cs typeface="Times New Roman"/>
                      </a:endParaRPr>
                    </a:p>
                  </a:txBody>
                  <a:tcPr marL="9525" marR="9525" marT="9525" marB="9525" anchor="ctr">
                    <a:lnL>
                      <a:noFill/>
                    </a:lnL>
                    <a:lnR>
                      <a:noFill/>
                    </a:lnR>
                    <a:lnT>
                      <a:noFill/>
                    </a:lnT>
                    <a:lnB>
                      <a:noFill/>
                    </a:lnB>
                  </a:tcPr>
                </a:tc>
              </a:tr>
              <a:tr h="0">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gridSpan="3">
                  <a:txBody>
                    <a:bodyPr/>
                    <a:lstStyle/>
                    <a:p>
                      <a:pPr marL="0" marR="0" algn="ctr">
                        <a:lnSpc>
                          <a:spcPct val="100000"/>
                        </a:lnSpc>
                        <a:spcBef>
                          <a:spcPts val="0"/>
                        </a:spcBef>
                        <a:spcAft>
                          <a:spcPts val="0"/>
                        </a:spcAft>
                      </a:pPr>
                      <a:r>
                        <a:rPr lang="ro-RO" sz="1600" dirty="0" smtClean="0"/>
                        <a:t>Număr persoane</a:t>
                      </a:r>
                      <a:endParaRPr lang="en-US" sz="1600" b="1" dirty="0">
                        <a:latin typeface="Times New Roman" pitchFamily="18" charset="0"/>
                        <a:ea typeface="Times New Roman"/>
                        <a:cs typeface="Times New Roman" pitchFamily="18" charset="0"/>
                      </a:endParaRPr>
                    </a:p>
                  </a:txBody>
                  <a:tcPr marL="9525" marR="9525" marT="9525" marB="9525" anchor="ctr"/>
                </a:tc>
                <a:tc hMerge="1">
                  <a:txBody>
                    <a:bodyPr/>
                    <a:lstStyle/>
                    <a:p>
                      <a:pPr marL="0" marR="0" algn="ctr">
                        <a:lnSpc>
                          <a:spcPct val="100000"/>
                        </a:lnSpc>
                        <a:spcBef>
                          <a:spcPts val="0"/>
                        </a:spcBef>
                        <a:spcAft>
                          <a:spcPts val="0"/>
                        </a:spcAft>
                      </a:pPr>
                      <a:endParaRPr lang="en-US" sz="1600" dirty="0">
                        <a:latin typeface="Calibri"/>
                        <a:ea typeface="Times New Roman"/>
                        <a:cs typeface="Times New Roman"/>
                      </a:endParaRPr>
                    </a:p>
                  </a:txBody>
                  <a:tcPr marL="9525" marR="9525" marT="9525" marB="9525" anchor="ctr">
                    <a:lnL>
                      <a:noFill/>
                    </a:lnL>
                    <a:lnR>
                      <a:noFill/>
                    </a:lnR>
                    <a:lnT>
                      <a:noFill/>
                    </a:lnT>
                    <a:lnB>
                      <a:noFill/>
                    </a:lnB>
                  </a:tcPr>
                </a:tc>
                <a:tc hMerge="1">
                  <a:txBody>
                    <a:bodyPr/>
                    <a:lstStyle/>
                    <a:p>
                      <a:pPr marL="0" marR="0" algn="ctr">
                        <a:lnSpc>
                          <a:spcPct val="100000"/>
                        </a:lnSpc>
                        <a:spcBef>
                          <a:spcPts val="0"/>
                        </a:spcBef>
                        <a:spcAft>
                          <a:spcPts val="0"/>
                        </a:spcAft>
                      </a:pPr>
                      <a:endParaRPr lang="en-US" sz="1600" dirty="0">
                        <a:latin typeface="Calibri"/>
                        <a:ea typeface="Times New Roman"/>
                        <a:cs typeface="Times New Roman"/>
                      </a:endParaRPr>
                    </a:p>
                  </a:txBody>
                  <a:tcPr marL="9525" marR="9525" marT="9525" marB="9525" anchor="ctr">
                    <a:lnL>
                      <a:noFill/>
                    </a:lnL>
                    <a:lnR>
                      <a:noFill/>
                    </a:lnR>
                    <a:lnT>
                      <a:noFill/>
                    </a:lnT>
                    <a:lnB>
                      <a:noFill/>
                    </a:lnB>
                  </a:tcPr>
                </a:tc>
              </a:tr>
              <a:tr h="0">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a:txBody>
                    <a:bodyPr/>
                    <a:lstStyle/>
                    <a:p>
                      <a:pPr marL="0" marR="0" algn="ctr">
                        <a:lnSpc>
                          <a:spcPct val="100000"/>
                        </a:lnSpc>
                        <a:spcBef>
                          <a:spcPts val="0"/>
                        </a:spcBef>
                        <a:spcAft>
                          <a:spcPts val="0"/>
                        </a:spcAft>
                      </a:pPr>
                      <a:r>
                        <a:rPr lang="ro-RO" sz="1600" dirty="0" smtClean="0"/>
                        <a:t>1990</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2014</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2015</a:t>
                      </a:r>
                      <a:endParaRPr lang="en-US" sz="1600" b="1" dirty="0">
                        <a:latin typeface="Times New Roman" pitchFamily="18" charset="0"/>
                        <a:ea typeface="Times New Roman"/>
                        <a:cs typeface="Times New Roman" pitchFamily="18" charset="0"/>
                      </a:endParaRPr>
                    </a:p>
                  </a:txBody>
                  <a:tcPr marL="9525" marR="9525" marT="9525" marB="9525" anchor="ctr"/>
                </a:tc>
              </a:tr>
              <a:tr h="0">
                <a:tc rowSpan="2">
                  <a:txBody>
                    <a:bodyPr/>
                    <a:lstStyle/>
                    <a:p>
                      <a:pPr marL="0" marR="0" algn="ctr">
                        <a:lnSpc>
                          <a:spcPct val="100000"/>
                        </a:lnSpc>
                        <a:spcBef>
                          <a:spcPts val="0"/>
                        </a:spcBef>
                        <a:spcAft>
                          <a:spcPts val="0"/>
                        </a:spcAft>
                      </a:pPr>
                      <a:r>
                        <a:rPr lang="ro-RO" sz="1600" dirty="0" smtClean="0"/>
                        <a:t>Total</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Total</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247086</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254791</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260997</a:t>
                      </a:r>
                      <a:endParaRPr lang="en-US" sz="1600" b="1" u="sng" dirty="0">
                        <a:latin typeface="Times New Roman" pitchFamily="18" charset="0"/>
                        <a:ea typeface="Times New Roman"/>
                        <a:cs typeface="Times New Roman" pitchFamily="18" charset="0"/>
                      </a:endParaRPr>
                    </a:p>
                  </a:txBody>
                  <a:tcPr marL="9525" marR="9525" marT="9525" marB="9525" anchor="ctr"/>
                </a:tc>
              </a:tr>
              <a:tr h="0">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a:txBody>
                    <a:bodyPr/>
                    <a:lstStyle/>
                    <a:p>
                      <a:pPr marL="0" marR="0" algn="ctr">
                        <a:lnSpc>
                          <a:spcPct val="100000"/>
                        </a:lnSpc>
                        <a:spcBef>
                          <a:spcPts val="0"/>
                        </a:spcBef>
                        <a:spcAft>
                          <a:spcPts val="0"/>
                        </a:spcAft>
                      </a:pPr>
                      <a:r>
                        <a:rPr lang="ro-RO" sz="1600" dirty="0" smtClean="0"/>
                        <a:t>TBC</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1602</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1125</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1055</a:t>
                      </a:r>
                      <a:endParaRPr lang="en-US" sz="1600" b="1" u="sng" dirty="0">
                        <a:latin typeface="Times New Roman" pitchFamily="18" charset="0"/>
                        <a:ea typeface="Times New Roman"/>
                        <a:cs typeface="Times New Roman" pitchFamily="18" charset="0"/>
                      </a:endParaRPr>
                    </a:p>
                  </a:txBody>
                  <a:tcPr marL="9525" marR="9525" marT="9525" marB="9525" anchor="ctr"/>
                </a:tc>
              </a:tr>
              <a:tr h="0">
                <a:tc rowSpan="2">
                  <a:txBody>
                    <a:bodyPr/>
                    <a:lstStyle/>
                    <a:p>
                      <a:pPr marL="0" marR="0" algn="ctr">
                        <a:lnSpc>
                          <a:spcPct val="100000"/>
                        </a:lnSpc>
                        <a:spcBef>
                          <a:spcPts val="0"/>
                        </a:spcBef>
                        <a:spcAft>
                          <a:spcPts val="0"/>
                        </a:spcAft>
                      </a:pPr>
                      <a:r>
                        <a:rPr lang="ro-RO" sz="1600" dirty="0" smtClean="0"/>
                        <a:t>Masculin</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Total</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131824</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133056</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135697</a:t>
                      </a:r>
                      <a:endParaRPr lang="en-US" sz="1600" b="1" u="sng" dirty="0">
                        <a:latin typeface="Times New Roman" pitchFamily="18" charset="0"/>
                        <a:ea typeface="Times New Roman"/>
                        <a:cs typeface="Times New Roman" pitchFamily="18" charset="0"/>
                      </a:endParaRPr>
                    </a:p>
                  </a:txBody>
                  <a:tcPr marL="9525" marR="9525" marT="9525" marB="9525" anchor="ctr"/>
                </a:tc>
              </a:tr>
              <a:tr h="0">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a:txBody>
                    <a:bodyPr/>
                    <a:lstStyle/>
                    <a:p>
                      <a:pPr marL="0" marR="0" algn="ctr">
                        <a:lnSpc>
                          <a:spcPct val="100000"/>
                        </a:lnSpc>
                        <a:spcBef>
                          <a:spcPts val="0"/>
                        </a:spcBef>
                        <a:spcAft>
                          <a:spcPts val="0"/>
                        </a:spcAft>
                      </a:pPr>
                      <a:r>
                        <a:rPr lang="ro-RO" sz="1600" dirty="0" smtClean="0"/>
                        <a:t>TBC</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1373</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876</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835</a:t>
                      </a:r>
                      <a:endParaRPr lang="en-US" sz="1600" b="1" u="sng" dirty="0">
                        <a:latin typeface="Times New Roman" pitchFamily="18" charset="0"/>
                        <a:ea typeface="Times New Roman"/>
                        <a:cs typeface="Times New Roman" pitchFamily="18" charset="0"/>
                      </a:endParaRPr>
                    </a:p>
                  </a:txBody>
                  <a:tcPr marL="9525" marR="9525" marT="9525" marB="9525" anchor="ctr"/>
                </a:tc>
              </a:tr>
              <a:tr h="0">
                <a:tc rowSpan="2">
                  <a:txBody>
                    <a:bodyPr/>
                    <a:lstStyle/>
                    <a:p>
                      <a:pPr marL="0" marR="0" algn="ctr">
                        <a:lnSpc>
                          <a:spcPct val="100000"/>
                        </a:lnSpc>
                        <a:spcBef>
                          <a:spcPts val="0"/>
                        </a:spcBef>
                        <a:spcAft>
                          <a:spcPts val="0"/>
                        </a:spcAft>
                      </a:pPr>
                      <a:r>
                        <a:rPr lang="ro-RO" sz="1600" dirty="0" smtClean="0"/>
                        <a:t>Feminin</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Total</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115262</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121735</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125300</a:t>
                      </a:r>
                      <a:endParaRPr lang="en-US" sz="1600" b="1" u="sng" dirty="0">
                        <a:latin typeface="Times New Roman" pitchFamily="18" charset="0"/>
                        <a:ea typeface="Times New Roman"/>
                        <a:cs typeface="Times New Roman" pitchFamily="18" charset="0"/>
                      </a:endParaRPr>
                    </a:p>
                  </a:txBody>
                  <a:tcPr marL="9525" marR="9525" marT="9525" marB="9525" anchor="ctr"/>
                </a:tc>
              </a:tr>
              <a:tr h="0">
                <a:tc vMerge="1">
                  <a:txBody>
                    <a:bodyPr/>
                    <a:lstStyle/>
                    <a:p>
                      <a:pPr marL="0" marR="0" algn="ctr">
                        <a:lnSpc>
                          <a:spcPct val="100000"/>
                        </a:lnSpc>
                        <a:spcBef>
                          <a:spcPts val="0"/>
                        </a:spcBef>
                        <a:spcAft>
                          <a:spcPts val="0"/>
                        </a:spcAft>
                      </a:pPr>
                      <a:endParaRPr lang="en-US" sz="1600" dirty="0">
                        <a:latin typeface="Times New Roman" pitchFamily="18" charset="0"/>
                        <a:ea typeface="Times New Roman"/>
                        <a:cs typeface="Times New Roman" pitchFamily="18" charset="0"/>
                      </a:endParaRPr>
                    </a:p>
                  </a:txBody>
                  <a:tcPr marL="9525" marR="9525" marT="9525" marB="9525" anchor="ctr">
                    <a:lnL>
                      <a:noFill/>
                    </a:lnL>
                    <a:lnR>
                      <a:noFill/>
                    </a:lnR>
                    <a:lnT>
                      <a:noFill/>
                    </a:lnT>
                    <a:lnB>
                      <a:noFill/>
                    </a:lnB>
                  </a:tcPr>
                </a:tc>
                <a:tc>
                  <a:txBody>
                    <a:bodyPr/>
                    <a:lstStyle/>
                    <a:p>
                      <a:pPr marL="0" marR="0" algn="ctr">
                        <a:lnSpc>
                          <a:spcPct val="100000"/>
                        </a:lnSpc>
                        <a:spcBef>
                          <a:spcPts val="0"/>
                        </a:spcBef>
                        <a:spcAft>
                          <a:spcPts val="0"/>
                        </a:spcAft>
                      </a:pPr>
                      <a:r>
                        <a:rPr lang="ro-RO" sz="1600" dirty="0" smtClean="0"/>
                        <a:t>TBC</a:t>
                      </a:r>
                      <a:endParaRPr lang="en-US" sz="1600" b="1"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229</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dirty="0" smtClean="0"/>
                        <a:t>249</a:t>
                      </a:r>
                      <a:endParaRPr lang="en-US" sz="1600" dirty="0">
                        <a:latin typeface="Times New Roman" pitchFamily="18" charset="0"/>
                        <a:ea typeface="Times New Roman"/>
                        <a:cs typeface="Times New Roman" pitchFamily="18" charset="0"/>
                      </a:endParaRPr>
                    </a:p>
                  </a:txBody>
                  <a:tcPr marL="9525" marR="9525" marT="9525" marB="9525" anchor="ctr"/>
                </a:tc>
                <a:tc>
                  <a:txBody>
                    <a:bodyPr/>
                    <a:lstStyle/>
                    <a:p>
                      <a:pPr marL="0" marR="0" algn="ctr">
                        <a:lnSpc>
                          <a:spcPct val="100000"/>
                        </a:lnSpc>
                        <a:spcBef>
                          <a:spcPts val="0"/>
                        </a:spcBef>
                        <a:spcAft>
                          <a:spcPts val="0"/>
                        </a:spcAft>
                      </a:pPr>
                      <a:r>
                        <a:rPr lang="ro-RO" sz="1600" u="sng" dirty="0" smtClean="0"/>
                        <a:t>220</a:t>
                      </a:r>
                      <a:endParaRPr lang="en-US" sz="1600" b="1" u="sng" dirty="0">
                        <a:latin typeface="Times New Roman" pitchFamily="18" charset="0"/>
                        <a:ea typeface="Times New Roman"/>
                        <a:cs typeface="Times New Roman" pitchFamily="18" charset="0"/>
                      </a:endParaRPr>
                    </a:p>
                  </a:txBody>
                  <a:tcPr marL="9525" marR="9525" marT="9525" marB="9525" anchor="ctr"/>
                </a:tc>
              </a:tr>
            </a:tbl>
          </a:graphicData>
        </a:graphic>
      </p:graphicFrame>
      <p:sp>
        <p:nvSpPr>
          <p:cNvPr id="8" name="Rectangle 7"/>
          <p:cNvSpPr/>
          <p:nvPr/>
        </p:nvSpPr>
        <p:spPr>
          <a:xfrm>
            <a:off x="304800" y="3352800"/>
            <a:ext cx="4012637" cy="369332"/>
          </a:xfrm>
          <a:prstGeom prst="rect">
            <a:avLst/>
          </a:prstGeom>
        </p:spPr>
        <p:txBody>
          <a:bodyPr wrap="none">
            <a:spAutoFit/>
          </a:bodyPr>
          <a:lstStyle/>
          <a:p>
            <a:r>
              <a:rPr lang="ro-RO" b="1" dirty="0" smtClean="0">
                <a:effectLst>
                  <a:outerShdw blurRad="38100" dist="38100" dir="2700000" algn="tl">
                    <a:srgbClr val="C0C0C0"/>
                  </a:outerShdw>
                </a:effectLst>
                <a:latin typeface="Times New Roman" pitchFamily="18" charset="0"/>
              </a:rPr>
              <a:t>Decedați pe sexe și cauze de deces</a:t>
            </a:r>
            <a:r>
              <a:rPr lang="en-US" b="1" dirty="0" smtClean="0">
                <a:effectLst>
                  <a:outerShdw blurRad="38100" dist="38100" dir="2700000" algn="tl">
                    <a:srgbClr val="C0C0C0"/>
                  </a:outerShdw>
                </a:effectLst>
                <a:latin typeface="Times New Roman" pitchFamily="18" charset="0"/>
              </a:rPr>
              <a:t> (24)</a:t>
            </a:r>
            <a:r>
              <a:rPr lang="ro-RO" b="1" dirty="0" smtClean="0">
                <a:effectLst>
                  <a:outerShdw blurRad="38100" dist="38100" dir="2700000" algn="tl">
                    <a:srgbClr val="C0C0C0"/>
                  </a:outerShdw>
                </a:effectLst>
                <a:latin typeface="Times New Roman" pitchFamily="18" charset="0"/>
              </a:rPr>
              <a:t>:</a:t>
            </a:r>
            <a:endParaRPr lang="en-US" dirty="0"/>
          </a:p>
        </p:txBody>
      </p:sp>
      <p:sp>
        <p:nvSpPr>
          <p:cNvPr id="9" name="Rectangle 8"/>
          <p:cNvSpPr/>
          <p:nvPr/>
        </p:nvSpPr>
        <p:spPr>
          <a:xfrm>
            <a:off x="381000" y="152400"/>
            <a:ext cx="8534400" cy="1077218"/>
          </a:xfrm>
          <a:prstGeom prst="rect">
            <a:avLst/>
          </a:prstGeom>
        </p:spPr>
        <p:txBody>
          <a:bodyPr wrap="square">
            <a:spAutoFit/>
          </a:bodyPr>
          <a:lstStyle/>
          <a:p>
            <a:pPr algn="ctr" fontAlgn="auto">
              <a:spcBef>
                <a:spcPts val="0"/>
              </a:spcBef>
              <a:spcAft>
                <a:spcPts val="0"/>
              </a:spcAft>
              <a:defRPr/>
            </a:pPr>
            <a:r>
              <a:rPr lang="en-US" sz="3200" b="1" dirty="0" smtClean="0">
                <a:solidFill>
                  <a:srgbClr val="0000FF"/>
                </a:solidFill>
                <a:effectLst>
                  <a:outerShdw blurRad="38100" dist="38100" dir="2700000" algn="tl">
                    <a:srgbClr val="C0C0C0"/>
                  </a:outerShdw>
                </a:effectLst>
                <a:latin typeface="Times New Roman" pitchFamily="18" charset="0"/>
              </a:rPr>
              <a:t>SITUA</a:t>
            </a:r>
            <a:r>
              <a:rPr lang="ro-RO" sz="3200" b="1" dirty="0" smtClean="0">
                <a:solidFill>
                  <a:srgbClr val="0000FF"/>
                </a:solidFill>
                <a:effectLst>
                  <a:outerShdw blurRad="38100" dist="38100" dir="2700000" algn="tl">
                    <a:srgbClr val="C0C0C0"/>
                  </a:outerShdw>
                </a:effectLst>
                <a:latin typeface="Times New Roman" pitchFamily="18" charset="0"/>
              </a:rPr>
              <a:t>ŢIA  EPIDEMIEI DE TUBERCULOZĂ ÎN ROMÂNIA</a:t>
            </a:r>
          </a:p>
        </p:txBody>
      </p:sp>
      <p:sp>
        <p:nvSpPr>
          <p:cNvPr id="10" name="Rectangle 9"/>
          <p:cNvSpPr/>
          <p:nvPr/>
        </p:nvSpPr>
        <p:spPr>
          <a:xfrm>
            <a:off x="228600" y="1371600"/>
            <a:ext cx="86868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pPr>
            <a:r>
              <a:rPr lang="ro-RO" dirty="0" smtClean="0">
                <a:solidFill>
                  <a:srgbClr val="000000"/>
                </a:solidFill>
                <a:latin typeface="Times New Roman" pitchFamily="18" charset="0"/>
                <a:ea typeface="Calibri" pitchFamily="34" charset="0"/>
                <a:cs typeface="Times New Roman" pitchFamily="18" charset="0"/>
              </a:rPr>
              <a:t>În </a:t>
            </a:r>
            <a:r>
              <a:rPr lang="ro-RO" b="1" dirty="0" smtClean="0">
                <a:solidFill>
                  <a:srgbClr val="000000"/>
                </a:solidFill>
                <a:latin typeface="Times New Roman" pitchFamily="18" charset="0"/>
                <a:ea typeface="Calibri" pitchFamily="34" charset="0"/>
                <a:cs typeface="Times New Roman" pitchFamily="18" charset="0"/>
              </a:rPr>
              <a:t>România</a:t>
            </a:r>
            <a:r>
              <a:rPr lang="ro-RO" dirty="0" smtClean="0">
                <a:solidFill>
                  <a:srgbClr val="000000"/>
                </a:solidFill>
                <a:latin typeface="Times New Roman" pitchFamily="18" charset="0"/>
                <a:ea typeface="Calibri" pitchFamily="34" charset="0"/>
                <a:cs typeface="Times New Roman" pitchFamily="18" charset="0"/>
              </a:rPr>
              <a:t>, tuberculoza constituie una din problemele prioritare de sănătate publică, iar Strategia Naţională de Control al Tuberculozei, are la bază direcţiile şi coordonatele stabilite de către Planul Global OMS de stopare a Tuberculozei. </a:t>
            </a:r>
            <a:endParaRPr lang="en-US" dirty="0" smtClean="0">
              <a:solidFill>
                <a:srgbClr val="000000"/>
              </a:solidFill>
              <a:latin typeface="Times New Roman" pitchFamily="18" charset="0"/>
              <a:ea typeface="Calibri" pitchFamily="34" charset="0"/>
              <a:cs typeface="Times New Roman" pitchFamily="18" charset="0"/>
            </a:endParaRPr>
          </a:p>
          <a:p>
            <a:pPr lvl="0" indent="457200" fontAlgn="base">
              <a:spcBef>
                <a:spcPct val="0"/>
              </a:spcBef>
              <a:spcAft>
                <a:spcPct val="0"/>
              </a:spcAft>
            </a:pPr>
            <a:r>
              <a:rPr lang="ro-RO" dirty="0" smtClean="0">
                <a:solidFill>
                  <a:srgbClr val="000000"/>
                </a:solidFill>
                <a:latin typeface="Times New Roman" pitchFamily="18" charset="0"/>
                <a:ea typeface="Calibri" pitchFamily="34" charset="0"/>
                <a:cs typeface="Times New Roman" pitchFamily="18" charset="0"/>
              </a:rPr>
              <a:t>România continuă Programul Naţional de Control al Tuberculozei aliniindu-se obiectivelor şi strategiei OMS şi Stop TB.</a:t>
            </a:r>
            <a:endParaRPr lang="en-US" dirty="0" smtClean="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bwMode="auto">
          <a:xfrm>
            <a:off x="0" y="0"/>
            <a:ext cx="9144000" cy="6858000"/>
          </a:xfrm>
          <a:prstGeom prst="rect">
            <a:avLst/>
          </a:prstGeom>
          <a:noFill/>
        </p:spPr>
      </p:pic>
      <p:sp>
        <p:nvSpPr>
          <p:cNvPr id="6" name="Rectangle 5"/>
          <p:cNvSpPr/>
          <p:nvPr/>
        </p:nvSpPr>
        <p:spPr>
          <a:xfrm>
            <a:off x="304800" y="457200"/>
            <a:ext cx="853440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tabLst>
                <a:tab pos="457200" algn="l"/>
              </a:tabLst>
            </a:pP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La sfârșitul anului 2</a:t>
            </a:r>
            <a:r>
              <a:rPr lang="ro-RO" sz="1600" b="1" dirty="0" smtClean="0">
                <a:effectLst>
                  <a:outerShdw blurRad="38100" dist="38100" dir="2700000" algn="tl">
                    <a:srgbClr val="000000">
                      <a:alpha val="43137"/>
                    </a:srgbClr>
                  </a:outerShdw>
                </a:effectLst>
                <a:latin typeface="Times New Roman" pitchFamily="18" charset="0"/>
                <a:cs typeface="Times New Roman" pitchFamily="18" charset="0"/>
              </a:rPr>
              <a:t>015</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 în România erau în evidență 14.226 de cazuri TB (71,5%ooo). Un număr de 12.001 sunt cazuri noi (60,3%ooo), iar 2.240 recidive. Peste 500 de cazuri noi sunt înregistrate anual cu TB-MDR </a:t>
            </a:r>
            <a:r>
              <a:rPr lang="en-US" sz="16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(24).</a:t>
            </a:r>
            <a:r>
              <a:rPr lang="ro-RO" sz="16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ele mai multe cazuri noi au fost înregistate în : Constanța: 505 cazuri (530 cazuri in 2014), Dolj: 598 cazuri (616 cazuri in 2014), Iași: 617 cazuri (586 cazuri in 2014), București : 942 (1037 cazuri in 2014), conform buletinului informativ al INSP (</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25</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algn="just" eaLnBrk="0" fontAlgn="base" hangingPunct="0">
              <a:spcBef>
                <a:spcPct val="0"/>
              </a:spcBef>
              <a:spcAft>
                <a:spcPct val="0"/>
              </a:spcAft>
              <a:tabLst>
                <a:tab pos="457200" algn="l"/>
              </a:tabLst>
            </a:pP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ultimii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înregistrat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progrese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importante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controlul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acestei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boli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lvl="0" indent="457200" algn="just" eaLnBrk="0" fontAlgn="base" hangingPunct="0">
              <a:spcBef>
                <a:spcPct val="0"/>
              </a:spcBef>
              <a:spcAft>
                <a:spcPct val="0"/>
              </a:spcAft>
              <a:buFontTx/>
              <a:buChar char="•"/>
              <a:tabLst>
                <a:tab pos="457200" algn="l"/>
              </a:tabLst>
            </a:pP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Rata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depistare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cazurilor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peste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70%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puțin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8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lvl="0" indent="457200" algn="just" eaLnBrk="0" fontAlgn="base" hangingPunct="0">
              <a:spcBef>
                <a:spcPct val="0"/>
              </a:spcBef>
              <a:spcAft>
                <a:spcPct val="0"/>
              </a:spcAft>
              <a:buFontTx/>
              <a:buChar char="•"/>
              <a:tabLst>
                <a:tab pos="457200" algn="l"/>
              </a:tabLs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scăzut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49,8% (de la 142,2%ooo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2002 la 71,7%ooo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a:t>
            </a:r>
          </a:p>
          <a:p>
            <a:pPr lvl="0" indent="457200" algn="just" eaLnBrk="0" fontAlgn="base" hangingPunct="0">
              <a:spcBef>
                <a:spcPct val="0"/>
              </a:spcBef>
              <a:spcAft>
                <a:spcPct val="0"/>
              </a:spcAft>
              <a:buFontTx/>
              <a:buChar char="•"/>
              <a:tabLst>
                <a:tab pos="457200" algn="l"/>
              </a:tabLs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copii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scăzut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55,7% (de la 48,1%ooo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2002 la 21</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a:t>
            </a:r>
          </a:p>
          <a:p>
            <a:pPr lvl="0" indent="457200" algn="just" eaLnBrk="0" fontAlgn="base" hangingPunct="0">
              <a:spcBef>
                <a:spcPct val="0"/>
              </a:spcBef>
              <a:spcAft>
                <a:spcPct val="0"/>
              </a:spcAft>
              <a:buFontTx/>
              <a:buChar char="•"/>
              <a:tabLst>
                <a:tab pos="457200" algn="l"/>
              </a:tabLs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Prevalența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scăzut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39,3% (de la 200,2%ooo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2004 la 121,5%ooo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2014);</a:t>
            </a:r>
          </a:p>
          <a:p>
            <a:pPr lvl="0" indent="457200" algn="just" eaLnBrk="0" fontAlgn="base" hangingPunct="0">
              <a:spcBef>
                <a:spcPct val="0"/>
              </a:spcBef>
              <a:spcAft>
                <a:spcPct val="0"/>
              </a:spcAft>
              <a:buFontTx/>
              <a:buChar char="•"/>
              <a:tabLst>
                <a:tab pos="457200" algn="l"/>
              </a:tabLs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Mortalitatea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scăzut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47,2% (de la 10,8%ooo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2002 la 5.7%ooo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2013)</a:t>
            </a:r>
          </a:p>
          <a:p>
            <a:pPr indent="457200" algn="just" eaLnBrk="0" fontAlgn="base" hangingPunct="0">
              <a:spcBef>
                <a:spcPct val="0"/>
              </a:spcBef>
              <a:spcAft>
                <a:spcPct val="0"/>
              </a:spcAft>
              <a:buFontTx/>
              <a:buChar char="•"/>
              <a:tabLst>
                <a:tab pos="457200" algn="l"/>
              </a:tabLst>
            </a:pP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Rata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succes</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terapeutic</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cazurilor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pulmonare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confirmate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bacteriologic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depășit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85%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anul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2006,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valoare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net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superioară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celei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67%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Regiunea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Europeană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OMS (85,4% – 2012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25</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81000" y="4572000"/>
            <a:ext cx="845820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2016</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România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înregistrează</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cea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mai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mare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incidență</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tuberculozei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din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Uniunea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Europeană</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(de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cinci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ori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peste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media UE),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reprezentând aprox.</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20% din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cazurile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de TB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din</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UE,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î</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condi</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ț</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iile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î</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n care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detine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doar</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4% din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populatia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UE.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Î</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n</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România</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600" b="1" dirty="0" smtClean="0">
                <a:effectLst>
                  <a:outerShdw blurRad="38100" dist="38100" dir="2700000" algn="tl">
                    <a:srgbClr val="000000">
                      <a:alpha val="43137"/>
                    </a:srgbClr>
                  </a:outerShdw>
                </a:effectLst>
                <a:latin typeface="Times New Roman" pitchFamily="18" charset="0"/>
                <a:cs typeface="Times New Roman" pitchFamily="18" charset="0"/>
              </a:rPr>
              <a:t>anual ,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1.100 de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persoane</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err="1" smtClean="0">
                <a:effectLst>
                  <a:outerShdw blurRad="38100" dist="38100" dir="2700000" algn="tl">
                    <a:srgbClr val="000000">
                      <a:alpha val="43137"/>
                    </a:srgbClr>
                  </a:outerShdw>
                </a:effectLst>
                <a:latin typeface="Times New Roman" pitchFamily="18" charset="0"/>
                <a:cs typeface="Times New Roman" pitchFamily="18" charset="0"/>
              </a:rPr>
              <a:t>mor</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de TB </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ș</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600" b="1" dirty="0" smtClean="0">
                <a:effectLst>
                  <a:outerShdw blurRad="38100" dist="38100" dir="2700000" algn="tl">
                    <a:srgbClr val="000000">
                      <a:alpha val="43137"/>
                    </a:srgbClr>
                  </a:outerShdw>
                </a:effectLst>
                <a:latin typeface="Times New Roman" pitchFamily="18" charset="0"/>
                <a:cs typeface="Times New Roman" pitchFamily="18" charset="0"/>
              </a:rPr>
              <a:t>se diagnostichează</a:t>
            </a:r>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 peste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16.000</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majoritatea</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din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randul</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populatiei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tinere</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si</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active (26). </a:t>
            </a:r>
            <a:endParaRPr lang="ro-RO"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gradFill>
            <a:gsLst>
              <a:gs pos="0">
                <a:srgbClr val="5E9EFF"/>
              </a:gs>
              <a:gs pos="39999">
                <a:srgbClr val="85C2FF"/>
              </a:gs>
              <a:gs pos="70000">
                <a:srgbClr val="C4D6EB"/>
              </a:gs>
              <a:gs pos="100000">
                <a:srgbClr val="FFEBFA"/>
              </a:gs>
            </a:gsLst>
            <a:lin ang="2700000" scaled="0"/>
          </a:gradFill>
        </p:spPr>
      </p:pic>
      <p:sp>
        <p:nvSpPr>
          <p:cNvPr id="45057" name="Rectangle 1"/>
          <p:cNvSpPr>
            <a:spLocks noChangeArrowheads="1"/>
          </p:cNvSpPr>
          <p:nvPr/>
        </p:nvSpPr>
        <p:spPr bwMode="auto">
          <a:xfrm>
            <a:off x="533400" y="2992395"/>
            <a:ext cx="8153400" cy="230832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Ministerul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Sănătății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emis</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Ordinul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nr. 1171/21.09.2015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aprobarea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Ghidului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implementare</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Programului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Național</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prevenire</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supraveghere</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control al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(28)</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hid</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ofer</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ndrumare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profesioniștilor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domeniul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serviciilor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sănătate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privire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gestionarea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precum</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prezintă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coinfecție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TB-HIV/SIDA.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ctivităţile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antituberculoase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prevăzute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PNPSCT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bolnavilor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controlul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contacţilor</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acestora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preventiv</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activităţile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informare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educare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comunicare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gratuite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5058" name="Rectangle 2"/>
          <p:cNvSpPr>
            <a:spLocks noChangeArrowheads="1"/>
          </p:cNvSpPr>
          <p:nvPr/>
        </p:nvSpPr>
        <p:spPr bwMode="auto">
          <a:xfrm>
            <a:off x="533400" y="1066800"/>
            <a:ext cx="8382000" cy="120032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Răspunsul</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sistemului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sănătate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poverii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se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desfăşoară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conform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Strategiei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Naţionale</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Control al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2020</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aprobată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HG nr. 121/2015</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realizat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Programul</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Naţional</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Prevenire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Supraveghere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Control al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PNPSCT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27</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2225" name="Rectangle 1"/>
          <p:cNvSpPr>
            <a:spLocks noChangeArrowheads="1"/>
          </p:cNvSpPr>
          <p:nvPr/>
        </p:nvSpPr>
        <p:spPr bwMode="auto">
          <a:xfrm>
            <a:off x="152400" y="246220"/>
            <a:ext cx="9144000" cy="252376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Scopul</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PNPSCT</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mortalităţii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morbidităţii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transmiterii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anul</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2050</a:t>
            </a:r>
            <a:r>
              <a:rPr kumimoji="0" lang="ro-RO"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29</a:t>
            </a:r>
            <a:r>
              <a:rPr kumimoji="0" lang="ro-RO"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ro-RO"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Obiectivele</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PNPSCT</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anul</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2020: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1.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asigurarea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accesului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universal la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tehnici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rapide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diagnosticul</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identificarea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profilului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rezistenţă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diagnosticarea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cel</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puţin</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85% din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estimate de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atingerea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ratei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succes</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terapeutic</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90% la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pulmonară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confirmate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bacteriologic;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atingerea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ratei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succes</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terapeutic</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75% la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cazurile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 MDR;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5.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ratei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mortalitate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3,4%000;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indent="457200" algn="just" eaLnBrk="0" fontAlgn="base" hangingPunct="0">
              <a:spcBef>
                <a:spcPct val="0"/>
              </a:spcBef>
              <a:spcAft>
                <a:spcPct val="0"/>
              </a:spcAft>
            </a:pP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scăderea</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incidenței</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globale</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TB la 55,51 %000</a:t>
            </a:r>
            <a:r>
              <a:rPr kumimoji="0" lang="ro-RO"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29</a:t>
            </a:r>
            <a:r>
              <a:rPr kumimoji="0" lang="ro-RO"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o-RO" sz="14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5" name="Rectangle 4"/>
          <p:cNvSpPr/>
          <p:nvPr/>
        </p:nvSpPr>
        <p:spPr>
          <a:xfrm>
            <a:off x="0" y="2590800"/>
            <a:ext cx="876300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fontAlgn="base">
              <a:spcBef>
                <a:spcPct val="0"/>
              </a:spcBef>
              <a:spcAft>
                <a:spcPct val="0"/>
              </a:spcAft>
            </a:pPr>
            <a:endPar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indent="457200" fontAlgn="base">
              <a:spcBef>
                <a:spcPct val="0"/>
              </a:spcBef>
              <a:spcAft>
                <a:spcPct val="0"/>
              </a:spcAft>
            </a:pPr>
            <a:endParaRPr lang="en-US" sz="1600"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indent="457200" fontAlgn="base">
              <a:spcBef>
                <a:spcPct val="0"/>
              </a:spcBef>
              <a:spcAft>
                <a:spcPct val="0"/>
              </a:spcAft>
            </a:pPr>
            <a:endPar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indent="457200" algn="just" fontAlgn="base">
              <a:spcBef>
                <a:spcPct val="0"/>
              </a:spcBef>
              <a:spcAft>
                <a:spcPct val="0"/>
              </a:spcAft>
            </a:pP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Conform </a:t>
            </a:r>
            <a:r>
              <a:rPr lang="en-US" sz="16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Planului</a:t>
            </a:r>
            <a:r>
              <a:rPr lang="en-US" sz="16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Strategic </a:t>
            </a:r>
            <a:r>
              <a:rPr lang="en-US" sz="16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Național</a:t>
            </a:r>
            <a:r>
              <a:rPr lang="en-US" sz="16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Control al </a:t>
            </a:r>
            <a:r>
              <a:rPr lang="en-US" sz="16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sz="16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2015-2020, TB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afectează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negativ</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vieţile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mii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special </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persoanele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vulnerabil</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 (rural, persoane fără adăpost, rromi, consumatori de droguri, etc.)</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(30). </a:t>
            </a:r>
            <a:endPar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algn="just" fontAlgn="base">
              <a:spcBef>
                <a:spcPct val="0"/>
              </a:spcBef>
              <a:spcAft>
                <a:spcPct val="0"/>
              </a:spcAf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Populaţia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rurală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ţării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cuprinzând</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45%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populaţia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totală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afectată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rate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crescute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sărăcie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şi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o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dezvoltare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socio-</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economică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redusă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Doar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aproximativ</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50%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locuitorii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mediul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rural au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acces</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unităţi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medicale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iar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40% au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acces</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dificil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servicii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medicale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primare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comparaţie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doar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15%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locuitorii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mediul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urban</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30</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indent="457200" algn="just" fontAlgn="base">
              <a:spcBef>
                <a:spcPct val="0"/>
              </a:spcBef>
              <a:spcAft>
                <a:spcPct val="0"/>
              </a:spcAft>
            </a:pP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Populaţia</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minoritară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disproporţionat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săracă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decât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majoritatea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românilor</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stfel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încât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75%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trăiesc</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sărăcie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comparaţie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un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procent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total de 32,2%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(conform  Amnesty International, 31).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conformitate</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un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studiu</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al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prevalenţei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efectuat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două</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comunităţi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mediul</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rural,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prevalenţa</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infecţiei</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fost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27</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.000</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100.000 de </a:t>
            </a:r>
            <a:r>
              <a:rPr lang="en-US" sz="1600"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locuitori</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30</a:t>
            </a:r>
            <a:r>
              <a:rPr lang="ro-RO"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n-US" sz="16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fontAlgn="base">
              <a:spcBef>
                <a:spcPct val="0"/>
              </a:spcBef>
              <a:spcAft>
                <a:spcPct val="0"/>
              </a:spcAft>
            </a:pPr>
            <a:endParaRPr lang="en-US" sz="1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3249" name="Rectangle 1"/>
          <p:cNvSpPr>
            <a:spLocks noChangeArrowheads="1"/>
          </p:cNvSpPr>
          <p:nvPr/>
        </p:nvSpPr>
        <p:spPr bwMode="auto">
          <a:xfrm>
            <a:off x="228600" y="270303"/>
            <a:ext cx="8534400" cy="61863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kumimoji="0" lang="ro-RO"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Naţională</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Control al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România</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2015-2020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32</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ro-RO"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următoarele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obiective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o-RO"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Asigurarea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2020,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accesului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universal la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metode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rapide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diagnostic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sensibilă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şi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M/XDR;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Diagnosticarea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cel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puţin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85% din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toate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cazurile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estimate de 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sensibilă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şi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MDR;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Tratarea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2020,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cel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puţin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90% din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cazurile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noi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pozitivă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cultură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şi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cel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puţin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85% din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toate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retratamentele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Tratarea</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2020, a 75% din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cazurile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TB MDR.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Reducerea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2020,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ratei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generale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mortalităţii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la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puţin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4,3 la 100 000 de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locuitori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Symbol"/>
              <a:buChar cha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Rata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de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notificare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tuturor</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formelor</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TB –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confirmate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bacteriologic plus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cele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diagnosticate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clinic,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cazuri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noi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şi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retratamente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scădea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la 73</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%ooo</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2013 la 46,59</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%ooo</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2020.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dirty="0" smtClean="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Îmbunătăţirea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controlului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TB.</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Grp="1" noChangeAspect="1" noChangeArrowheads="1"/>
          </p:cNvPicPr>
          <p:nvPr>
            <p:ph idx="1"/>
          </p:nvPr>
        </p:nvPicPr>
        <p:blipFill>
          <a:blip r:embed="rId2" cstate="print">
            <a:lum bright="40000" contrast="-40000"/>
          </a:blip>
          <a:stretch>
            <a:fillRect/>
          </a:stretch>
        </p:blipFill>
        <p:spPr bwMode="auto">
          <a:xfrm>
            <a:off x="0" y="0"/>
            <a:ext cx="9143999" cy="6858000"/>
          </a:xfrm>
          <a:prstGeom prst="rect">
            <a:avLst/>
          </a:prstGeom>
          <a:noFill/>
        </p:spPr>
      </p:pic>
      <p:sp>
        <p:nvSpPr>
          <p:cNvPr id="5" name="Rectangle 4"/>
          <p:cNvSpPr/>
          <p:nvPr/>
        </p:nvSpPr>
        <p:spPr>
          <a:xfrm>
            <a:off x="1524000" y="381000"/>
            <a:ext cx="5481180" cy="646331"/>
          </a:xfrm>
          <a:prstGeom prst="rect">
            <a:avLst/>
          </a:prstGeom>
        </p:spPr>
        <p:txBody>
          <a:bodyPr wrap="none">
            <a:spAutoFit/>
          </a:bodyPr>
          <a:lstStyle/>
          <a:p>
            <a:pPr algn="ctr" fontAlgn="auto">
              <a:spcBef>
                <a:spcPts val="0"/>
              </a:spcBef>
              <a:spcAft>
                <a:spcPts val="0"/>
              </a:spcAft>
              <a:defRPr/>
            </a:pPr>
            <a:r>
              <a:rPr lang="ro-RO" sz="3600" b="1" dirty="0" smtClean="0">
                <a:solidFill>
                  <a:srgbClr val="0000FF"/>
                </a:solidFill>
                <a:effectLst>
                  <a:outerShdw blurRad="38100" dist="38100" dir="2700000" algn="tl">
                    <a:srgbClr val="C0C0C0"/>
                  </a:outerShdw>
                </a:effectLst>
                <a:latin typeface="Times New Roman" pitchFamily="18" charset="0"/>
              </a:rPr>
              <a:t>CONTEXTUL MONDIAL</a:t>
            </a:r>
            <a:endParaRPr lang="en-US" sz="3600" b="1" dirty="0">
              <a:solidFill>
                <a:srgbClr val="0000FF"/>
              </a:solidFill>
              <a:effectLst>
                <a:outerShdw blurRad="38100" dist="38100" dir="2700000" algn="tl">
                  <a:srgbClr val="C0C0C0"/>
                </a:outerShdw>
              </a:effectLst>
              <a:latin typeface="Times New Roman" pitchFamily="18" charset="0"/>
            </a:endParaRPr>
          </a:p>
        </p:txBody>
      </p:sp>
      <p:sp>
        <p:nvSpPr>
          <p:cNvPr id="6" name="Rectangle 5"/>
          <p:cNvSpPr/>
          <p:nvPr/>
        </p:nvSpPr>
        <p:spPr>
          <a:xfrm>
            <a:off x="228600" y="1524000"/>
            <a:ext cx="8763000" cy="4278094"/>
          </a:xfrm>
          <a:prstGeom prst="rect">
            <a:avLst/>
          </a:prstGeom>
          <a:solidFill>
            <a:schemeClr val="accent1">
              <a:lumMod val="20000"/>
              <a:lumOff val="80000"/>
            </a:schemeClr>
          </a:solidFill>
        </p:spPr>
        <p:txBody>
          <a:bodyPr wrap="square">
            <a:spAutoFit/>
          </a:bodyPr>
          <a:lstStyle/>
          <a:p>
            <a:pPr fontAlgn="auto">
              <a:spcBef>
                <a:spcPts val="0"/>
              </a:spcBef>
              <a:spcAft>
                <a:spcPts val="0"/>
              </a:spcAft>
              <a:defRPr/>
            </a:pPr>
            <a:endParaRPr lang="en-US" dirty="0" smtClean="0">
              <a:effectLst>
                <a:outerShdw blurRad="38100" dist="38100" dir="2700000" algn="tl">
                  <a:srgbClr val="C0C0C0"/>
                </a:outerShdw>
              </a:effectLst>
              <a:latin typeface="Times New Roman" pitchFamily="18" charset="0"/>
            </a:endParaRPr>
          </a:p>
          <a:p>
            <a:pPr fontAlgn="auto">
              <a:spcBef>
                <a:spcPts val="0"/>
              </a:spcBef>
              <a:spcAft>
                <a:spcPts val="0"/>
              </a:spcAft>
              <a:defRPr/>
            </a:pPr>
            <a:endParaRPr lang="en-US" dirty="0" smtClean="0">
              <a:effectLst>
                <a:outerShdw blurRad="38100" dist="38100" dir="2700000" algn="tl">
                  <a:srgbClr val="C0C0C0"/>
                </a:outerShdw>
              </a:effectLst>
              <a:latin typeface="Times New Roman" pitchFamily="18" charset="0"/>
            </a:endParaRPr>
          </a:p>
          <a:p>
            <a:pPr>
              <a:buBlip>
                <a:blip r:embed="rId3"/>
              </a:buBlip>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Ziua</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effectLst>
                  <a:outerShdw blurRad="38100" dist="38100" dir="2700000" algn="tl">
                    <a:srgbClr val="000000">
                      <a:alpha val="43137"/>
                    </a:srgbClr>
                  </a:outerShdw>
                </a:effectLst>
                <a:latin typeface="Times New Roman" pitchFamily="18" charset="0"/>
                <a:cs typeface="Times New Roman" pitchFamily="18" charset="0"/>
              </a:rPr>
              <a:t>mondială</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 TBC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este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sărbătorită</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2400" dirty="0" smtClean="0">
                <a:effectLst>
                  <a:outerShdw blurRad="38100" dist="38100" dir="2700000" algn="tl">
                    <a:srgbClr val="000000">
                      <a:alpha val="43137"/>
                    </a:srgbClr>
                  </a:outerShdw>
                </a:effectLst>
                <a:latin typeface="Times New Roman" pitchFamily="18" charset="0"/>
                <a:cs typeface="Times New Roman" pitchFamily="18" charset="0"/>
              </a:rPr>
              <a:t>pentru a face cunoscute oamenilor cunoștințe esențiale despre tuberculoză, cauze, prevenție și tratament pentru această boală, în vederea eradicării la nivel mondial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 </a:t>
            </a:r>
            <a:endParaRPr lang="ro-RO"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1"/>
            <a:endParaRPr lang="ro-RO"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Blip>
                <a:blip r:embed="rId3"/>
              </a:buBlip>
            </a:pPr>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ciuda</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progresului</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notabil</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ultimul</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deceniu</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tuberculoza</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este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încă</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o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problemă</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de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sănătate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publică</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fiind</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r</a:t>
            </a:r>
            <a:r>
              <a:rPr lang="ro-RO" sz="2400" dirty="0" smtClean="0">
                <a:effectLst>
                  <a:outerShdw blurRad="38100" dist="38100" dir="2700000" algn="tl">
                    <a:srgbClr val="000000">
                      <a:alpha val="43137"/>
                    </a:srgbClr>
                  </a:outerShdw>
                </a:effectLst>
                <a:latin typeface="Times New Roman" pitchFamily="18" charset="0"/>
                <a:cs typeface="Times New Roman" pitchFamily="18" charset="0"/>
              </a:rPr>
              <a:t>ăspândită pe tot globul</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24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2, 3</a:t>
            </a:r>
            <a:r>
              <a:rPr lang="ro-RO" sz="24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o-RO"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ro-RO" sz="2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 name="Rectangle 4"/>
          <p:cNvSpPr/>
          <p:nvPr/>
        </p:nvSpPr>
        <p:spPr>
          <a:xfrm>
            <a:off x="228600" y="228600"/>
            <a:ext cx="8458200" cy="7078861"/>
          </a:xfrm>
          <a:prstGeom prst="rect">
            <a:avLst/>
          </a:prstGeom>
        </p:spPr>
        <p:txBody>
          <a:bodyPr wrap="square">
            <a:spAutoFit/>
          </a:bodyPr>
          <a:lstStyle/>
          <a:p>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Bibliografie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endPar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r>
              <a:rPr lang="en-US" sz="1200" dirty="0" smtClean="0">
                <a:latin typeface="Times New Roman" pitchFamily="18" charset="0"/>
                <a:cs typeface="Times New Roman" pitchFamily="18" charset="0"/>
              </a:rPr>
              <a:t>1</a:t>
            </a:r>
            <a:r>
              <a:rPr lang="en-US" sz="1300" dirty="0" smtClean="0">
                <a:solidFill>
                  <a:srgbClr val="0000FF"/>
                </a:solidFill>
                <a:latin typeface="Times New Roman" pitchFamily="18" charset="0"/>
                <a:cs typeface="Times New Roman" pitchFamily="18" charset="0"/>
              </a:rPr>
              <a:t>. </a:t>
            </a:r>
            <a:r>
              <a:rPr lang="en-US" sz="1300" dirty="0" smtClean="0">
                <a:solidFill>
                  <a:srgbClr val="0000FF"/>
                </a:solidFill>
                <a:latin typeface="Times New Roman" pitchFamily="18" charset="0"/>
                <a:cs typeface="Times New Roman" pitchFamily="18" charset="0"/>
              </a:rPr>
              <a:t>     </a:t>
            </a:r>
            <a:r>
              <a:rPr lang="en-US" sz="1300" dirty="0" smtClean="0">
                <a:solidFill>
                  <a:srgbClr val="0000FF"/>
                </a:solidFill>
                <a:latin typeface="Times New Roman" pitchFamily="18" charset="0"/>
                <a:cs typeface="Times New Roman" pitchFamily="18" charset="0"/>
              </a:rPr>
              <a:t>http</a:t>
            </a:r>
            <a:r>
              <a:rPr lang="en-US" sz="1300" dirty="0">
                <a:solidFill>
                  <a:srgbClr val="0000FF"/>
                </a:solidFill>
                <a:latin typeface="Times New Roman" pitchFamily="18" charset="0"/>
                <a:cs typeface="Times New Roman" pitchFamily="18" charset="0"/>
              </a:rPr>
              <a:t>://</a:t>
            </a:r>
            <a:r>
              <a:rPr lang="en-US" sz="1300" dirty="0" smtClean="0">
                <a:solidFill>
                  <a:srgbClr val="0000FF"/>
                </a:solidFill>
                <a:latin typeface="Times New Roman" pitchFamily="18" charset="0"/>
                <a:cs typeface="Times New Roman" pitchFamily="18" charset="0"/>
              </a:rPr>
              <a:t>www.who.int/campaigns/tb-day/2016/en</a:t>
            </a:r>
            <a:r>
              <a:rPr lang="en-US" sz="1300" dirty="0" smtClean="0">
                <a:latin typeface="Times New Roman" pitchFamily="18" charset="0"/>
                <a:cs typeface="Times New Roman" pitchFamily="18" charset="0"/>
              </a:rPr>
              <a:t>/</a:t>
            </a:r>
            <a:endParaRPr lang="en-US" sz="1300" dirty="0" smtClean="0">
              <a:latin typeface="Times New Roman" pitchFamily="18" charset="0"/>
              <a:cs typeface="Times New Roman" pitchFamily="18" charset="0"/>
            </a:endParaRPr>
          </a:p>
          <a:p>
            <a:pPr marL="342900" indent="-342900">
              <a:buAutoNum type="arabicPeriod" startAt="2"/>
            </a:pPr>
            <a:r>
              <a:rPr lang="ro-RO" sz="1300" dirty="0" smtClean="0">
                <a:latin typeface="Times New Roman" pitchFamily="18" charset="0"/>
                <a:cs typeface="Times New Roman" pitchFamily="18" charset="0"/>
                <a:hlinkClick r:id="rId3"/>
              </a:rPr>
              <a:t>http://www.who.int/tb/en/</a:t>
            </a:r>
            <a:r>
              <a:rPr lang="ro-RO" sz="1300" dirty="0" smtClean="0">
                <a:latin typeface="Times New Roman" pitchFamily="18" charset="0"/>
                <a:cs typeface="Times New Roman" pitchFamily="18" charset="0"/>
              </a:rPr>
              <a:t> </a:t>
            </a:r>
            <a:endParaRPr lang="en-US" sz="1300" dirty="0" smtClean="0">
              <a:latin typeface="Times New Roman" pitchFamily="18" charset="0"/>
              <a:cs typeface="Times New Roman" pitchFamily="18" charset="0"/>
            </a:endParaRPr>
          </a:p>
          <a:p>
            <a:pPr marL="342900" indent="-342900">
              <a:buAutoNum type="arabicPeriod" startAt="2"/>
            </a:pPr>
            <a:r>
              <a:rPr lang="ro-RO" sz="1300" dirty="0" smtClean="0">
                <a:latin typeface="Times New Roman" pitchFamily="18" charset="0"/>
                <a:cs typeface="Times New Roman" pitchFamily="18" charset="0"/>
                <a:hlinkClick r:id="rId4"/>
              </a:rPr>
              <a:t>http://www.who.int/mediacentre/factsheets/fs104/en/</a:t>
            </a:r>
            <a:endParaRPr lang="en-US" sz="1300" dirty="0" smtClean="0">
              <a:latin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5"/>
              </a:rPr>
              <a:t>http://www.who.int/tb/features_archive/adsm/en/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u="sng" dirty="0" smtClean="0">
                <a:latin typeface="Times New Roman" pitchFamily="18" charset="0"/>
                <a:cs typeface="Times New Roman" pitchFamily="18" charset="0"/>
                <a:hlinkClick r:id="rId6"/>
              </a:rPr>
              <a:t>http://www.who.int/mediacentre/news/releases/2016/multidrug-resistant-tuberculosis/en/</a:t>
            </a:r>
            <a:endParaRPr lang="en-US" sz="1300" u="sng" dirty="0" smtClean="0">
              <a:latin typeface="Times New Roman" pitchFamily="18" charset="0"/>
              <a:cs typeface="Times New Roman" pitchFamily="18" charset="0"/>
            </a:endParaRPr>
          </a:p>
          <a:p>
            <a:pPr marL="342900" indent="-342900">
              <a:buAutoNum type="arabicPeriod" startAt="2"/>
            </a:pPr>
            <a:r>
              <a:rPr lang="en-US" sz="1300" u="sng" dirty="0" smtClean="0">
                <a:latin typeface="Times New Roman" pitchFamily="18" charset="0"/>
                <a:cs typeface="Times New Roman" pitchFamily="18" charset="0"/>
                <a:hlinkClick r:id="rId7"/>
              </a:rPr>
              <a:t>http://apps.who.int/iris/bitstream/10665/250441/1/9789241565394-eng.pdf?ua=1</a:t>
            </a:r>
            <a:endParaRPr lang="en-US" sz="1300" u="sng" dirty="0" smtClean="0">
              <a:latin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8"/>
              </a:rPr>
              <a:t>http://www.who.int/mediacentre/news/releases/2015/tuberculosis-mortality/en/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9"/>
              </a:rPr>
              <a:t>http://www.euro.who.int/en/media-centre/events/events/2014/03/world-tuberculosis-day-2014-boost-efforts-to-eliminate-tb-by-2050</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0"/>
              </a:rPr>
              <a:t>http://www.who.int/campaigns/tb-day/2015/event/en/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1"/>
              </a:rPr>
              <a:t>http://www.who.int/tb/post2015_strategy/en/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ro-RO" sz="1300" dirty="0" smtClean="0">
                <a:latin typeface="Times New Roman" pitchFamily="18" charset="0"/>
                <a:ea typeface="Times New Roman" pitchFamily="18" charset="0"/>
                <a:cs typeface="Times New Roman" pitchFamily="18" charset="0"/>
                <a:hlinkClick r:id="rId12"/>
              </a:rPr>
              <a:t>http://www.who.int/tb/publications/factsheet_global.pdf?ua=1</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ro-RO" sz="1300" dirty="0" smtClean="0">
                <a:latin typeface="Times New Roman" pitchFamily="18" charset="0"/>
                <a:ea typeface="Times New Roman" pitchFamily="18" charset="0"/>
                <a:cs typeface="Times New Roman" pitchFamily="18" charset="0"/>
                <a:hlinkClick r:id="rId13"/>
              </a:rPr>
              <a:t>http://ecdc.europa.eu/en/press/Press%20Releases/TB-March-2016.pdf</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4"/>
              </a:rPr>
              <a:t>http://apps.who.int/gb/ebwha/pdf_files/EB134/B134_12-en.pdf?ua=1</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200" dirty="0" smtClean="0">
                <a:solidFill>
                  <a:srgbClr val="0000FF"/>
                </a:solidFill>
                <a:latin typeface="Times New Roman" pitchFamily="18" charset="0"/>
                <a:ea typeface="Times New Roman" pitchFamily="18" charset="0"/>
                <a:cs typeface="Times New Roman" pitchFamily="18" charset="0"/>
              </a:rPr>
              <a:t>http</a:t>
            </a:r>
            <a:r>
              <a:rPr lang="en-US" sz="1200" dirty="0">
                <a:solidFill>
                  <a:srgbClr val="0000FF"/>
                </a:solidFill>
                <a:latin typeface="Times New Roman" pitchFamily="18" charset="0"/>
                <a:ea typeface="Times New Roman" pitchFamily="18" charset="0"/>
                <a:cs typeface="Times New Roman" pitchFamily="18" charset="0"/>
              </a:rPr>
              <a:t>://www.euro.who.int/__data/assets/pdf_file/0007/283804/65wd17e_Rev1_TBActionPlan_150588_withCover.pdf?ua=1</a:t>
            </a:r>
            <a:endParaRPr lang="en-US" sz="1200" dirty="0" smtClean="0">
              <a:solidFill>
                <a:srgbClr val="0000FF"/>
              </a:solidFill>
              <a:latin typeface="Times New Roman" pitchFamily="18" charset="0"/>
              <a:ea typeface="Times New Roman" pitchFamily="18" charset="0"/>
              <a:cs typeface="Times New Roman" pitchFamily="18" charset="0"/>
            </a:endParaRPr>
          </a:p>
          <a:p>
            <a:pPr marL="342900" indent="-342900">
              <a:buAutoNum type="arabicPeriod" startAt="2"/>
            </a:pPr>
            <a:r>
              <a:rPr lang="ro-RO" sz="1300" dirty="0" smtClean="0">
                <a:latin typeface="Times New Roman" pitchFamily="18" charset="0"/>
                <a:ea typeface="Calibri" pitchFamily="34" charset="0"/>
                <a:cs typeface="Times New Roman" pitchFamily="18" charset="0"/>
                <a:hlinkClick r:id="rId15"/>
              </a:rPr>
              <a:t>http://www.who.int/mediacentre/news/releases/2016/sixty-ninth-world-health-assembly-opens/en/</a:t>
            </a:r>
            <a:endParaRPr lang="en-US" sz="1300" dirty="0" smtClean="0">
              <a:latin typeface="Times New Roman" pitchFamily="18" charset="0"/>
              <a:ea typeface="Calibri" pitchFamily="34"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6"/>
              </a:rPr>
              <a:t>http://www.who.int/tb/advisory_bodies/stag/en/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7"/>
              </a:rPr>
              <a:t>http://www.who.int/tb/features_archive/TB_LAMP/en/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8"/>
              </a:rPr>
              <a:t>http://www.cdc.gov/tb/education/tbetn/conference.htm</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19"/>
              </a:rPr>
              <a:t>http://www.who.int/tb/features_archive/strategy_summit/en/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r>
              <a:rPr lang="en-US" sz="1300" dirty="0" smtClean="0">
                <a:latin typeface="Times New Roman" pitchFamily="18" charset="0"/>
                <a:ea typeface="Times New Roman" pitchFamily="18" charset="0"/>
                <a:cs typeface="Times New Roman" pitchFamily="18" charset="0"/>
                <a:hlinkClick r:id="rId20"/>
              </a:rPr>
              <a:t>http://www.who.int/tb/features_archive/unga-meeting-tuberculosis/en/</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latin typeface="Times New Roman" pitchFamily="18" charset="0"/>
              <a:ea typeface="Times New Roman" pitchFamily="18" charset="0"/>
              <a:cs typeface="Times New Roman" pitchFamily="18" charset="0"/>
            </a:endParaRPr>
          </a:p>
          <a:p>
            <a:pPr marL="342900" indent="-342900">
              <a:buAutoNum type="arabicPeriod" startAt="2"/>
            </a:pPr>
            <a:endParaRPr lang="en-US" sz="1200"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AutoNum type="arabicPeriod" startAt="2"/>
            </a:pPr>
            <a:endParaRPr lang="en-US" sz="1200" dirty="0" smtClean="0">
              <a:latin typeface="Times New Roman" pitchFamily="18" charset="0"/>
              <a:cs typeface="Times New Roman" pitchFamily="18" charset="0"/>
            </a:endParaRPr>
          </a:p>
          <a:p>
            <a:pPr marL="342900" indent="-342900">
              <a:buAutoNum type="arabicPeriod" startAt="2"/>
            </a:pPr>
            <a:endParaRPr lang="en-US" sz="12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342900" indent="-342900">
              <a:buAutoNum type="arabicPeriod" startAt="2"/>
            </a:pPr>
            <a:endParaRPr lang="en-US" sz="1200" dirty="0" smtClean="0">
              <a:latin typeface="Times New Roman" pitchFamily="18" charset="0"/>
              <a:cs typeface="Times New Roman" pitchFamily="18" charset="0"/>
            </a:endParaRPr>
          </a:p>
          <a:p>
            <a:pPr marL="342900" indent="-342900">
              <a:buAutoNum type="arabicPeriod" startAt="2"/>
            </a:pPr>
            <a:endParaRPr lang="en-US" sz="1200"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buAutoNum type="arabicPeriod"/>
            </a:pP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 name="Rectangle 4"/>
          <p:cNvSpPr/>
          <p:nvPr/>
        </p:nvSpPr>
        <p:spPr>
          <a:xfrm>
            <a:off x="304800" y="685800"/>
            <a:ext cx="8458200" cy="3616375"/>
          </a:xfrm>
          <a:prstGeom prst="rect">
            <a:avLst/>
          </a:prstGeom>
        </p:spPr>
        <p:txBody>
          <a:bodyPr wrap="square">
            <a:spAutoFit/>
          </a:bodyPr>
          <a:lstStyle/>
          <a:p>
            <a:pPr marL="342900" indent="-342900"/>
            <a:r>
              <a:rPr lang="en-US" sz="1300" dirty="0" smtClean="0">
                <a:latin typeface="Times New Roman" pitchFamily="18" charset="0"/>
                <a:ea typeface="Times New Roman" pitchFamily="18" charset="0"/>
                <a:cs typeface="Times New Roman" pitchFamily="18" charset="0"/>
              </a:rPr>
              <a:t>21. </a:t>
            </a:r>
            <a:r>
              <a:rPr lang="en-US" sz="1300" dirty="0" smtClean="0">
                <a:latin typeface="Times New Roman" pitchFamily="18" charset="0"/>
                <a:ea typeface="Times New Roman" pitchFamily="18" charset="0"/>
                <a:cs typeface="Times New Roman" pitchFamily="18" charset="0"/>
                <a:hlinkClick r:id="rId3"/>
              </a:rPr>
              <a:t>http://www.who.int/tb/publications/WorldTBDay2016_brochure/en/</a:t>
            </a:r>
            <a:endParaRPr lang="en-US" sz="1300" dirty="0" smtClean="0">
              <a:latin typeface="Times New Roman" pitchFamily="18" charset="0"/>
              <a:ea typeface="Times New Roman" pitchFamily="18" charset="0"/>
              <a:cs typeface="Times New Roman" pitchFamily="18" charset="0"/>
            </a:endParaRPr>
          </a:p>
          <a:p>
            <a:pPr marL="342900" indent="-342900"/>
            <a:r>
              <a:rPr lang="en-US" sz="1300" dirty="0" smtClean="0">
                <a:latin typeface="Times New Roman" pitchFamily="18" charset="0"/>
                <a:ea typeface="Times New Roman" pitchFamily="18" charset="0"/>
                <a:cs typeface="Times New Roman" pitchFamily="18" charset="0"/>
              </a:rPr>
              <a:t>22. </a:t>
            </a:r>
            <a:r>
              <a:rPr lang="en-US" sz="1300" dirty="0" smtClean="0">
                <a:latin typeface="Times New Roman" pitchFamily="18" charset="0"/>
                <a:ea typeface="Times New Roman" pitchFamily="18" charset="0"/>
                <a:cs typeface="Times New Roman" pitchFamily="18" charset="0"/>
                <a:hlinkClick r:id="rId4"/>
              </a:rPr>
              <a:t>http://www.who.int/tb/features_archive/Global_MininsterialConf_TB/en/</a:t>
            </a:r>
            <a:endParaRPr lang="en-US" sz="1300" dirty="0" smtClean="0">
              <a:latin typeface="Times New Roman" pitchFamily="18" charset="0"/>
              <a:ea typeface="Times New Roman" pitchFamily="18" charset="0"/>
              <a:cs typeface="Times New Roman" pitchFamily="18" charset="0"/>
            </a:endParaRPr>
          </a:p>
          <a:p>
            <a:pPr marL="342900" indent="-342900"/>
            <a:r>
              <a:rPr lang="en-US" sz="1300" dirty="0" smtClean="0">
                <a:latin typeface="Times New Roman" pitchFamily="18" charset="0"/>
                <a:ea typeface="Times New Roman" pitchFamily="18" charset="0"/>
                <a:cs typeface="Times New Roman" pitchFamily="18" charset="0"/>
              </a:rPr>
              <a:t>23. </a:t>
            </a:r>
            <a:r>
              <a:rPr lang="en-US" sz="1300" u="sng" dirty="0" smtClean="0">
                <a:solidFill>
                  <a:srgbClr val="0000FF"/>
                </a:solidFill>
                <a:latin typeface="Times New Roman" pitchFamily="18" charset="0"/>
                <a:ea typeface="Times New Roman" pitchFamily="18" charset="0"/>
                <a:cs typeface="Times New Roman" pitchFamily="18" charset="0"/>
              </a:rPr>
              <a:t>h</a:t>
            </a:r>
            <a:r>
              <a:rPr lang="ro-RO" sz="1300" dirty="0" smtClean="0">
                <a:latin typeface="Times New Roman" pitchFamily="18" charset="0"/>
                <a:ea typeface="Times New Roman" pitchFamily="18" charset="0"/>
                <a:cs typeface="Times New Roman" pitchFamily="18" charset="0"/>
                <a:hlinkClick r:id="rId5"/>
              </a:rPr>
              <a:t>ttp://ecdc.europa.eu/en/publications/_layouts/forms/Publication_DispForm.aspx?List=4f55ad51-4aed-4d32-b960-af70113dbb90&amp;ID=1452</a:t>
            </a:r>
            <a:endParaRPr lang="en-US" sz="1300" dirty="0" smtClean="0">
              <a:latin typeface="Times New Roman" pitchFamily="18" charset="0"/>
              <a:ea typeface="Times New Roman" pitchFamily="18" charset="0"/>
              <a:cs typeface="Times New Roman" pitchFamily="18" charset="0"/>
            </a:endParaRPr>
          </a:p>
          <a:p>
            <a:pPr marL="342900" lvl="0" indent="-342900"/>
            <a:r>
              <a:rPr lang="en-US" sz="1300" dirty="0" smtClean="0">
                <a:latin typeface="Times New Roman" pitchFamily="18" charset="0"/>
                <a:ea typeface="Times New Roman" pitchFamily="18" charset="0"/>
                <a:cs typeface="Times New Roman" pitchFamily="18" charset="0"/>
              </a:rPr>
              <a:t>24. </a:t>
            </a:r>
            <a:r>
              <a:rPr lang="en-US" sz="1300" dirty="0" smtClean="0">
                <a:latin typeface="Times New Roman" pitchFamily="18" charset="0"/>
                <a:ea typeface="Times New Roman" pitchFamily="18" charset="0"/>
                <a:cs typeface="Times New Roman" pitchFamily="18" charset="0"/>
                <a:hlinkClick r:id="rId6"/>
              </a:rPr>
              <a:t>http://statistici.insse.ro/shop/</a:t>
            </a:r>
            <a:endParaRPr lang="en-US" sz="1300" dirty="0" smtClean="0">
              <a:latin typeface="Arial" pitchFamily="34" charset="0"/>
              <a:cs typeface="Arial" pitchFamily="34" charset="0"/>
            </a:endParaRPr>
          </a:p>
          <a:p>
            <a:pPr marL="342900" indent="-342900"/>
            <a:r>
              <a:rPr lang="en-US" sz="1200" dirty="0" smtClean="0">
                <a:latin typeface="Times New Roman" pitchFamily="18" charset="0"/>
                <a:ea typeface="Times New Roman" pitchFamily="18" charset="0"/>
                <a:cs typeface="Times New Roman" pitchFamily="18" charset="0"/>
              </a:rPr>
              <a:t>25</a:t>
            </a:r>
            <a:r>
              <a:rPr lang="en-US" sz="1200" dirty="0" smtClean="0">
                <a:latin typeface="Times New Roman" pitchFamily="18" charset="0"/>
                <a:ea typeface="Times New Roman" pitchFamily="18" charset="0"/>
                <a:cs typeface="Times New Roman" pitchFamily="18" charset="0"/>
              </a:rPr>
              <a:t>.  </a:t>
            </a:r>
            <a:r>
              <a:rPr lang="ro-RO" sz="1200" u="sng" dirty="0" smtClean="0">
                <a:latin typeface="Times New Roman" pitchFamily="18" charset="0"/>
                <a:cs typeface="Times New Roman" pitchFamily="18" charset="0"/>
                <a:hlinkClick r:id="rId7"/>
              </a:rPr>
              <a:t>http</a:t>
            </a:r>
            <a:r>
              <a:rPr lang="ro-RO" sz="1200" u="sng" dirty="0" smtClean="0">
                <a:latin typeface="Times New Roman" pitchFamily="18" charset="0"/>
                <a:cs typeface="Times New Roman" pitchFamily="18" charset="0"/>
                <a:hlinkClick r:id="rId7"/>
              </a:rPr>
              <a:t>://www.ccss.ro/public_html/sites/default/files//Buletin%20informativ%20Principalii%20indicatori%20AN%202015.pdf</a:t>
            </a:r>
            <a:endParaRPr lang="en-US" sz="1200" u="sng" dirty="0" smtClean="0">
              <a:latin typeface="Times New Roman" pitchFamily="18" charset="0"/>
              <a:cs typeface="Times New Roman" pitchFamily="18" charset="0"/>
            </a:endParaRPr>
          </a:p>
          <a:p>
            <a:pPr marL="342900" indent="-342900"/>
            <a:r>
              <a:rPr lang="en-US" sz="1300" dirty="0" smtClean="0">
                <a:latin typeface="Times New Roman" pitchFamily="18" charset="0"/>
                <a:ea typeface="Times New Roman" pitchFamily="18" charset="0"/>
                <a:cs typeface="Times New Roman" pitchFamily="18" charset="0"/>
              </a:rPr>
              <a:t>26. </a:t>
            </a:r>
            <a:r>
              <a:rPr lang="en-US" sz="1300" u="sng" dirty="0" smtClean="0">
                <a:latin typeface="Times New Roman" pitchFamily="18" charset="0"/>
                <a:cs typeface="Times New Roman" pitchFamily="18" charset="0"/>
                <a:hlinkClick r:id="rId8"/>
              </a:rPr>
              <a:t>http://stop-tb.ro/10-informatii-utile-despre-tuberculoza/</a:t>
            </a:r>
            <a:endParaRPr lang="en-US" sz="1300" dirty="0" smtClean="0">
              <a:latin typeface="Times New Roman" pitchFamily="18" charset="0"/>
              <a:ea typeface="Times New Roman" pitchFamily="18" charset="0"/>
              <a:cs typeface="Times New Roman" pitchFamily="18" charset="0"/>
            </a:endParaRPr>
          </a:p>
          <a:p>
            <a:pPr marL="342900" indent="-342900"/>
            <a:r>
              <a:rPr lang="en-US" sz="1300" dirty="0" smtClean="0">
                <a:latin typeface="Times New Roman" pitchFamily="18" charset="0"/>
                <a:ea typeface="Times New Roman" pitchFamily="18" charset="0"/>
                <a:cs typeface="Times New Roman" pitchFamily="18" charset="0"/>
              </a:rPr>
              <a:t>27. </a:t>
            </a:r>
            <a:r>
              <a:rPr lang="en-US" sz="1300" dirty="0" smtClean="0">
                <a:latin typeface="Times New Roman" pitchFamily="18" charset="0"/>
                <a:ea typeface="Times New Roman" pitchFamily="18" charset="0"/>
                <a:cs typeface="Times New Roman" pitchFamily="18" charset="0"/>
              </a:rPr>
              <a:t> </a:t>
            </a:r>
            <a:r>
              <a:rPr lang="ro-RO" sz="1300" u="sng" dirty="0" smtClean="0">
                <a:latin typeface="Times New Roman" pitchFamily="18" charset="0"/>
                <a:cs typeface="Times New Roman" pitchFamily="18" charset="0"/>
                <a:hlinkClick r:id="rId9"/>
              </a:rPr>
              <a:t>http</a:t>
            </a:r>
            <a:r>
              <a:rPr lang="ro-RO" sz="1300" u="sng" dirty="0" smtClean="0">
                <a:latin typeface="Times New Roman" pitchFamily="18" charset="0"/>
                <a:cs typeface="Times New Roman" pitchFamily="18" charset="0"/>
                <a:hlinkClick r:id="rId9"/>
              </a:rPr>
              <a:t>://old.ms.ro/?pag=13</a:t>
            </a:r>
            <a:endParaRPr lang="en-US" sz="1300" dirty="0" smtClean="0">
              <a:latin typeface="Times New Roman" pitchFamily="18" charset="0"/>
              <a:cs typeface="Times New Roman" pitchFamily="18" charset="0"/>
            </a:endParaRPr>
          </a:p>
          <a:p>
            <a:pPr marL="342900" indent="-342900"/>
            <a:r>
              <a:rPr lang="en-US" sz="1300" dirty="0" smtClean="0">
                <a:latin typeface="Times New Roman" pitchFamily="18" charset="0"/>
                <a:ea typeface="Times New Roman" pitchFamily="18" charset="0"/>
                <a:cs typeface="Times New Roman" pitchFamily="18" charset="0"/>
              </a:rPr>
              <a:t>28.</a:t>
            </a:r>
            <a:r>
              <a:rPr lang="ro-RO" sz="1300" dirty="0" smtClean="0">
                <a:latin typeface="Times New Roman" pitchFamily="18" charset="0"/>
                <a:cs typeface="Times New Roman" pitchFamily="18" charset="0"/>
                <a:hlinkClick r:id="rId10"/>
              </a:rPr>
              <a:t>http</a:t>
            </a:r>
            <a:r>
              <a:rPr lang="ro-RO" sz="1300" dirty="0" smtClean="0">
                <a:latin typeface="Times New Roman" pitchFamily="18" charset="0"/>
                <a:cs typeface="Times New Roman" pitchFamily="18" charset="0"/>
                <a:hlinkClick r:id="rId10"/>
              </a:rPr>
              <a:t>://old.ms.ro/documente/GHID%20Metodologic%20de%20implementare%20a%20Programului%20national%20de%20prevenire,%20supraveghere%20si%20control%20al%20tuberculozei%202015_15424_18333.pdf</a:t>
            </a:r>
            <a:endParaRPr lang="en-US" sz="1300" dirty="0" smtClean="0">
              <a:latin typeface="Times New Roman" pitchFamily="18" charset="0"/>
              <a:cs typeface="Times New Roman" pitchFamily="18" charset="0"/>
            </a:endParaRPr>
          </a:p>
          <a:p>
            <a:pPr marL="342900" indent="-342900">
              <a:buAutoNum type="arabicPeriod" startAt="29"/>
            </a:pPr>
            <a:r>
              <a:rPr lang="ro-RO" sz="1300" dirty="0" smtClean="0">
                <a:latin typeface="Times New Roman" pitchFamily="18" charset="0"/>
                <a:cs typeface="Times New Roman" pitchFamily="18" charset="0"/>
                <a:hlinkClick r:id="rId11"/>
              </a:rPr>
              <a:t>http://www.marius-nasta.ro/tb</a:t>
            </a:r>
            <a:endParaRPr lang="en-US" sz="1300" dirty="0" smtClean="0">
              <a:latin typeface="Times New Roman" pitchFamily="18" charset="0"/>
              <a:cs typeface="Times New Roman" pitchFamily="18" charset="0"/>
            </a:endParaRPr>
          </a:p>
          <a:p>
            <a:pPr marL="342900" indent="-342900">
              <a:buAutoNum type="arabicPeriod" startAt="29"/>
            </a:pPr>
            <a:r>
              <a:rPr lang="ro-RO" sz="1300" u="sng" dirty="0" smtClean="0">
                <a:latin typeface="Times New Roman" pitchFamily="18" charset="0"/>
                <a:cs typeface="Times New Roman" pitchFamily="18" charset="0"/>
                <a:hlinkClick r:id="rId12"/>
              </a:rPr>
              <a:t>http://old.ms.ro/documente/National%20Strategic%20Plan%20-%20Romania%20-%20vsI09%2010%20RO_996_1980.pdf</a:t>
            </a:r>
            <a:endParaRPr lang="en-US" sz="1300" u="sng" dirty="0" smtClean="0">
              <a:latin typeface="Times New Roman" pitchFamily="18" charset="0"/>
              <a:cs typeface="Times New Roman" pitchFamily="18" charset="0"/>
            </a:endParaRPr>
          </a:p>
          <a:p>
            <a:pPr marL="342900" indent="-342900">
              <a:buFontTx/>
              <a:buAutoNum type="arabicPeriod" startAt="29"/>
            </a:pPr>
            <a:r>
              <a:rPr lang="ro-RO" sz="1400" u="sng" dirty="0">
                <a:hlinkClick r:id="rId13"/>
              </a:rPr>
              <a:t>https://www.amnesty.org/en/countries/europe-and-central-asia/romania/report-romania/</a:t>
            </a:r>
            <a:r>
              <a:rPr lang="ro-RO" sz="1400" u="sng" dirty="0"/>
              <a:t> </a:t>
            </a:r>
            <a:endParaRPr lang="ro-RO" sz="1400" dirty="0"/>
          </a:p>
          <a:p>
            <a:pPr marL="342900" indent="-342900">
              <a:buAutoNum type="arabicPeriod" startAt="29"/>
            </a:pPr>
            <a:r>
              <a:rPr lang="en-US" sz="1300" dirty="0" smtClean="0">
                <a:latin typeface="Times New Roman" pitchFamily="18" charset="0"/>
                <a:ea typeface="Times New Roman" pitchFamily="18" charset="0"/>
                <a:cs typeface="Times New Roman" pitchFamily="18" charset="0"/>
                <a:hlinkClick r:id="rId14"/>
              </a:rPr>
              <a:t>http</a:t>
            </a:r>
            <a:r>
              <a:rPr lang="en-US" sz="1300" dirty="0" smtClean="0">
                <a:latin typeface="Times New Roman" pitchFamily="18" charset="0"/>
                <a:ea typeface="Times New Roman" pitchFamily="18" charset="0"/>
                <a:cs typeface="Times New Roman" pitchFamily="18" charset="0"/>
                <a:hlinkClick r:id="rId14"/>
              </a:rPr>
              <a:t>://raa.ro/wp-content/uploads/2015/02/Strategia-Nationala-de-Control-al-TB-2015-2020.pdf</a:t>
            </a:r>
            <a:endParaRPr lang="en-US" sz="1300" dirty="0" smtClean="0">
              <a:latin typeface="Times New Roman" pitchFamily="18" charset="0"/>
              <a:ea typeface="Times New Roman" pitchFamily="18" charset="0"/>
              <a:cs typeface="Times New Roman" pitchFamily="18" charset="0"/>
            </a:endParaRPr>
          </a:p>
          <a:p>
            <a:pPr marL="342900" indent="-342900">
              <a:buAutoNum type="arabicPeriod" startAt="29"/>
            </a:pPr>
            <a:endParaRPr lang="en-US" sz="1600" dirty="0" smtClean="0">
              <a:latin typeface="Times New Roman" pitchFamily="18" charset="0"/>
              <a:cs typeface="Times New Roman" pitchFamily="18" charset="0"/>
            </a:endParaRPr>
          </a:p>
          <a:p>
            <a:pPr marL="342900" indent="-342900">
              <a:buAutoNum type="arabicPeriod" startAt="29"/>
            </a:pPr>
            <a:endParaRPr lang="en-US" dirty="0" smtClean="0">
              <a:latin typeface="Times New Roman" pitchFamily="18" charset="0"/>
              <a:ea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3999" cy="6858000"/>
          </a:xfrm>
          <a:prstGeom prst="rect">
            <a:avLst/>
          </a:prstGeom>
          <a:noFill/>
        </p:spPr>
      </p:pic>
      <p:sp>
        <p:nvSpPr>
          <p:cNvPr id="5" name="Rectangle 4"/>
          <p:cNvSpPr/>
          <p:nvPr/>
        </p:nvSpPr>
        <p:spPr>
          <a:xfrm>
            <a:off x="457200" y="4876800"/>
            <a:ext cx="8382000" cy="120032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buFont typeface="Arial" pitchFamily="34" charset="0"/>
              <a:buChar char="•"/>
              <a:defRPr/>
            </a:pPr>
            <a:r>
              <a:rPr lang="ro-RO"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Țările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din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afara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Uniunii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Europene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(UE)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Spațiului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Economic European (SEE)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prezintă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încă</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rate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ridicate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ale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bolii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cât</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ale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rezistenței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la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antibiotice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(MDR-TB,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timp</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țările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UE/SEE au un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număr</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semnificativ</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cazuri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de 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rândul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grupurilor</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vulnerabile</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ale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populației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cum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ar</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fi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imigranți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prizonieri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o-RO"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57200" y="3124200"/>
            <a:ext cx="8305800" cy="120032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Font typeface="Arial" pitchFamily="34" charset="0"/>
              <a:buChar char="•"/>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 12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Geneva, s-au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stabilit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recomandări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accelera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detectarea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mbunătăți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rezultatele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multi-</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drog</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rezistentă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(MDR-TB),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utilizarea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test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rapida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un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regim</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scurt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ieftin</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latin typeface="Times New Roman" pitchFamily="18" charset="0"/>
                <a:cs typeface="Times New Roman" pitchFamily="18" charset="0"/>
              </a:rPr>
              <a:t>(5).</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81000" y="304800"/>
            <a:ext cx="8305800" cy="203132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buFontTx/>
              <a:buChar char="•"/>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OMS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lansează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bază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date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nivel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monitorizarea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managementul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siguranței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medicamentelor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(ASDM)</a:t>
            </a:r>
            <a:r>
              <a:rPr lang="en-US"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(4). La 24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octombrie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Global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Programul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special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cercetare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formare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boli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tropicale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(TDR) al OMS au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lansat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bază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date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nivel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monitorizarea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managementul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siguranței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medicamentelor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(ASDM). </a:t>
            </a:r>
          </a:p>
          <a:p>
            <a:pPr lvl="0" indent="457200" eaLnBrk="0" fontAlgn="base" hangingPunct="0">
              <a:spcBef>
                <a:spcPct val="0"/>
              </a:spcBef>
              <a:spcAft>
                <a:spcPct val="0"/>
              </a:spcAft>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OMS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emis</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politici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privire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utilizarea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regim</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standardizat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multirezistent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(MDR-TB)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2016. </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Grp="1" noChangeAspect="1" noChangeArrowheads="1"/>
          </p:cNvPicPr>
          <p:nvPr>
            <p:ph idx="1"/>
          </p:nvPr>
        </p:nvPicPr>
        <p:blipFill>
          <a:blip r:embed="rId2" cstate="print">
            <a:lum bright="40000" contrast="-40000"/>
          </a:blip>
          <a:stretch>
            <a:fillRect/>
          </a:stretch>
        </p:blipFill>
        <p:spPr bwMode="auto">
          <a:xfrm>
            <a:off x="0" y="0"/>
            <a:ext cx="9143999" cy="6858000"/>
          </a:xfrm>
          <a:prstGeom prst="rect">
            <a:avLst/>
          </a:prstGeom>
          <a:noFill/>
        </p:spPr>
      </p:pic>
      <p:sp>
        <p:nvSpPr>
          <p:cNvPr id="5" name="Rectangle 4"/>
          <p:cNvSpPr/>
          <p:nvPr/>
        </p:nvSpPr>
        <p:spPr>
          <a:xfrm>
            <a:off x="0" y="0"/>
            <a:ext cx="8991600" cy="1200329"/>
          </a:xfrm>
          <a:prstGeom prst="rect">
            <a:avLst/>
          </a:prstGeom>
        </p:spPr>
        <p:txBody>
          <a:bodyPr wrap="square">
            <a:spAutoFit/>
          </a:bodyPr>
          <a:lstStyle/>
          <a:p>
            <a:pPr algn="just"/>
            <a:r>
              <a:rPr lang="en-US"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pPr algn="just"/>
            <a:r>
              <a:rPr lang="ro-RO"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Conform </a:t>
            </a:r>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Raportului</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Global </a:t>
            </a:r>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pentru</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b="1" i="1" dirty="0" err="1" smtClean="0">
                <a:effectLst>
                  <a:outerShdw blurRad="38100" dist="38100" dir="2700000" algn="tl">
                    <a:srgbClr val="000000">
                      <a:alpha val="43137"/>
                    </a:srgbClr>
                  </a:outerShdw>
                </a:effectLst>
                <a:latin typeface="Times New Roman" pitchFamily="18" charset="0"/>
                <a:cs typeface="Times New Roman" pitchFamily="18" charset="0"/>
              </a:rPr>
              <a:t>Tuberculoză</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din 2016 al OMS</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(6)</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eaLnBrk="0" fontAlgn="base" hangingPunct="0">
              <a:spcBef>
                <a:spcPct val="0"/>
              </a:spcBef>
              <a:spcAft>
                <a:spcPct val="0"/>
              </a:spcAft>
              <a:tabLst>
                <a:tab pos="0" algn="l"/>
              </a:tabLst>
            </a:pPr>
            <a:endParaRPr lang="ro-RO" dirty="0" smtClean="0">
              <a:effectLst>
                <a:outerShdw blurRad="38100" dist="38100" dir="2700000" algn="tl">
                  <a:srgbClr val="000000">
                    <a:alpha val="43137"/>
                  </a:srgbClr>
                </a:outerShdw>
              </a:effectLst>
              <a:latin typeface="Arial" pitchFamily="34" charset="0"/>
              <a:cs typeface="Arial" pitchFamily="34" charset="0"/>
            </a:endParaRPr>
          </a:p>
          <a:p>
            <a:pPr lvl="0" indent="457200" eaLnBrk="0" fontAlgn="base" hangingPunct="0">
              <a:spcBef>
                <a:spcPct val="0"/>
              </a:spcBef>
              <a:spcAft>
                <a:spcPct val="0"/>
              </a:spcAft>
              <a:tabLst>
                <a:tab pos="0" algn="l"/>
              </a:tabLst>
            </a:pPr>
            <a:endParaRPr lang="en-US"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304800" y="1143000"/>
            <a:ext cx="8305800"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Blip>
                <a:blip r:embed="rId3"/>
              </a:buBlip>
            </a:pPr>
            <a:r>
              <a:rPr lang="ro-RO" dirty="0" smtClean="0">
                <a:latin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Țintele de Dezvoltare Susținută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Sustainable Development Goals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SDGs)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2030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au fost adoptate de Națiunile Unite î</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n 2015.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Acest raport global al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este primul în era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SDGs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și a Strategiei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End TB</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El furnizează progresele epidemiei TB și în diagnosticul,</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tratamentul și prevenția TB, cât și în finanțarea și cercetarea bolii. Este discutată, de asemenea, acoperirea universală de sănătate, protecția socială și alte SDGs cu impact asupra sănătății. Datele sunt culese din 202 țări și teritorii care acoperă peste 99% din populația lumii și a cazurilor de TB. </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381000" y="3352800"/>
            <a:ext cx="86106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Blip>
                <a:blip r:embed="rId3"/>
              </a:buBlip>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Ținta pentru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2020</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a </a:t>
            </a:r>
            <a:r>
              <a:rPr lang="ro-RO" b="1" dirty="0" smtClean="0">
                <a:effectLst>
                  <a:outerShdw blurRad="38100" dist="38100" dir="2700000" algn="tl">
                    <a:srgbClr val="000000">
                      <a:alpha val="43137"/>
                    </a:srgbClr>
                  </a:outerShdw>
                </a:effectLst>
                <a:latin typeface="Times New Roman" pitchFamily="18" charset="0"/>
                <a:cs typeface="Times New Roman" pitchFamily="18" charset="0"/>
              </a:rPr>
              <a:t>Strategiei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End TB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este reducerea cu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35%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 numărului deceselor TB și cu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 incidenței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compar</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ativ cu nivelele din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2015.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OMS a definit 3 liste cu țări grav afectate pentru perioada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2016–2020,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TB, TB/HIV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MDR-TB</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 fiecare listă cu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30 </a:t>
            </a:r>
            <a:r>
              <a:rPr lang="ro-RO" dirty="0" smtClean="0">
                <a:effectLst>
                  <a:outerShdw blurRad="38100" dist="38100" dir="2700000" algn="tl">
                    <a:srgbClr val="000000">
                      <a:alpha val="43137"/>
                    </a:srgbClr>
                  </a:outerShdw>
                </a:effectLst>
                <a:latin typeface="Times New Roman" pitchFamily="18" charset="0"/>
                <a:cs typeface="Times New Roman" pitchFamily="18" charset="0"/>
              </a:rPr>
              <a:t>țări.</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381000" y="4953000"/>
            <a:ext cx="83820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buBlip>
                <a:blip r:embed="rId3"/>
              </a:buBlip>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2016</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obiectivul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global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pune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capăt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epidemiei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nivel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End TB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adoptat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statele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membre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OMS,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servește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 un model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țările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reduce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cu 80%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decese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90%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iar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elimina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costurile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catastrofale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gospodăriile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afectate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2030 (7).</a:t>
            </a:r>
            <a:endParaRPr lang="en-US"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Grp="1" noChangeAspect="1" noChangeArrowheads="1"/>
          </p:cNvPicPr>
          <p:nvPr>
            <p:ph idx="1"/>
          </p:nvPr>
        </p:nvPicPr>
        <p:blipFill>
          <a:blip r:embed="rId2" cstate="print">
            <a:lum bright="40000" contrast="-40000"/>
          </a:blip>
          <a:stretch>
            <a:fillRect/>
          </a:stretch>
        </p:blipFill>
        <p:spPr bwMode="auto">
          <a:xfrm>
            <a:off x="0" y="0"/>
            <a:ext cx="9143999" cy="6858000"/>
          </a:xfrm>
          <a:prstGeom prst="rect">
            <a:avLst/>
          </a:prstGeom>
          <a:noFill/>
        </p:spPr>
      </p:pic>
      <p:sp>
        <p:nvSpPr>
          <p:cNvPr id="5" name="Rectangle 4"/>
          <p:cNvSpPr/>
          <p:nvPr/>
        </p:nvSpPr>
        <p:spPr>
          <a:xfrm>
            <a:off x="0" y="533400"/>
            <a:ext cx="9144000"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eaLnBrk="0" fontAlgn="base" hangingPunct="0">
              <a:spcBef>
                <a:spcPct val="0"/>
              </a:spcBef>
              <a:spcAft>
                <a:spcPct val="0"/>
              </a:spcAft>
            </a:pP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OMS </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End TB</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adoptată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Adunarea</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Mondială</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Sănătății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din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2014</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un model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țări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pune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capăt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epidemiei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a:t>
            </a:r>
          </a:p>
          <a:p>
            <a:pPr lvl="0" indent="457200" eaLnBrk="0" fontAlgn="base" hangingPunct="0">
              <a:spcBef>
                <a:spcPct val="0"/>
              </a:spcBef>
              <a:spcAft>
                <a:spcPct val="0"/>
              </a:spcAft>
            </a:pP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Atingerea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eliminare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până în 2050,</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presupune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toți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pacienții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fie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diagnosticat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precoce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complet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tratati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necesare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medicamente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anti-TB, cu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regimuri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scurte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eficiente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tratament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(8).</a:t>
            </a:r>
          </a:p>
          <a:p>
            <a:pPr lvl="0" indent="457200" eaLnBrk="0" fontAlgn="base" hangingPunct="0">
              <a:spcBef>
                <a:spcPct val="0"/>
              </a:spcBef>
              <a:spcAft>
                <a:spcPct val="0"/>
              </a:spcAft>
            </a:pPr>
            <a:endParaRPr lang="ro-RO"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EndTB</a:t>
            </a:r>
            <a:r>
              <a:rPr lang="en-US"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are ca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stoparea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epidemiei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avand</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drept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țintă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deceselor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TBC cu 95%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90%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între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2035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asigurarea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nici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familie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nu fie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împovărată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cheltuieli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exorbitante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datorate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TBC.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asemenea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include,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asemenea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ținte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propuse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viitor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2030,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scopuri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dezvoltare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sustenabile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stabilește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repere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intermediare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2020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2025.</a:t>
            </a:r>
            <a:endPar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luna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Adunarea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Sănătății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guvernele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au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convenit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asupra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(2016 - 2035)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pune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capăt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epidemiei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la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nivel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(9, 10).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End TB a OMS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prevede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lume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liberă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TB cu zero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decese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boli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suferință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Ziua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Mondială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TB,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OMS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recomandat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guvernelor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comunităților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afectate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organizațiilor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societății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civile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furnizorilor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servicii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sanatate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precum</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partenerilor</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internaționali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implice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această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trata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vindeca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toți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care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bolnavi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17410" name="Rectangle 2"/>
          <p:cNvSpPr>
            <a:spLocks noChangeArrowheads="1"/>
          </p:cNvSpPr>
          <p:nvPr/>
        </p:nvSpPr>
        <p:spPr bwMode="auto">
          <a:xfrm>
            <a:off x="304800" y="1071264"/>
            <a:ext cx="8610600" cy="440120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buBlip>
                <a:blip r:embed="rId3"/>
              </a:buBlip>
            </a:pPr>
            <a:r>
              <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 </a:t>
            </a:r>
            <a:r>
              <a:rPr kumimoji="0" lang="ro-RO"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10,4 milioane de persoane aveau tuberculoză (5,9 milioane au fost bărbați, 3,5 milioane femei și 1 milion copii). 1,8 milioane au decedat prin această boală, inclusiv 0,4 milioane la persoanele cu co-infecție HIV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a:t>
            </a:r>
            <a:r>
              <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o-RO" sz="20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 copii, </a:t>
            </a:r>
            <a:r>
              <a:rPr lang="ro-RO" sz="2000"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sz="20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a:t>
            </a:r>
            <a:r>
              <a:rPr lang="ro-RO" sz="20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lang="ro-RO" sz="20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 milion s-au </a:t>
            </a:r>
            <a:r>
              <a:rPr lang="ro-RO" sz="2000"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sz="2000"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mbolnăvit de tuberculoză și 170.000 au decedat prin boală, exculsiv cei cu HIV.</a:t>
            </a:r>
            <a:endParaRPr lang="ro-RO" sz="2000" dirty="0" smtClean="0">
              <a:effectLst>
                <a:outerShdw blurRad="38100" dist="38100" dir="2700000" algn="tl">
                  <a:srgbClr val="000000">
                    <a:alpha val="43137"/>
                  </a:srgbClr>
                </a:outerShdw>
              </a:effectLst>
              <a:latin typeface="Arial"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o-RO"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ro-RO" sz="2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Blip>
                <a:blip r:embed="rId3"/>
              </a:buBlip>
              <a:tabLst/>
            </a:pPr>
            <a:r>
              <a:rPr kumimoji="0" lang="ro-RO"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6,1 milioane cazuri noi de TB au fost notificate de autoritățile naționale și raportate la OMS. 55% dintre pacienții notificați cu TB au fost testați HIV. Proporția pacienților cu comorbiditate TB+HIV care beneficiază de terapie antiretrovirală (ART) a fost de 78%. </a:t>
            </a:r>
            <a:r>
              <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Șase țări au reprezentat 60% din cazurile noi: India, Indonezia, China, Nigeria, Pakistan și Africa de Sud. Rata de scădere a incidenței tuberculozei a rămas la 1,5% din 2014 până în 2015</a:t>
            </a:r>
            <a:r>
              <a:rPr kumimoji="0" lang="ro-RO"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6</a:t>
            </a:r>
            <a:r>
              <a:rPr kumimoji="0" lang="ro-RO" sz="2000" b="0"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ro-RO"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 name="Rectangle 4"/>
          <p:cNvSpPr/>
          <p:nvPr/>
        </p:nvSpPr>
        <p:spPr>
          <a:xfrm>
            <a:off x="304800" y="609600"/>
            <a:ext cx="8382000" cy="31547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algn="just" fontAlgn="base">
              <a:spcBef>
                <a:spcPct val="0"/>
              </a:spcBef>
              <a:spcAft>
                <a:spcPct val="0"/>
              </a:spcAft>
              <a:buBlip>
                <a:blip r:embed="rId3"/>
              </a:buBlip>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În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s-au înregistrat 1,4 milioane de decese prin tuberculoză, la care se adaugă 0,4 milioane decese prin tuberculoză la persoanele infectate cu HIV. Deși numărul decelelor prin tuberculoză a scăzut cu 22%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ntre 2000 și 2015, boala rămâne una din primele 10 cauze de deces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lume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2015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3, 6</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Peste 95% din decesele prin TBC au loc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țările slab dezvoltate sau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curs de dezvoltare. </a:t>
            </a:r>
          </a:p>
          <a:p>
            <a:pPr lvl="0" indent="457200" algn="just" fontAlgn="base">
              <a:spcBef>
                <a:spcPct val="0"/>
              </a:spcBef>
              <a:spcAft>
                <a:spcPct val="0"/>
              </a:spcAft>
            </a:pPr>
            <a:endParaRPr lang="ro-RO"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algn="just" fontAlgn="base">
              <a:spcBef>
                <a:spcPct val="0"/>
              </a:spcBef>
              <a:spcAft>
                <a:spcPct val="0"/>
              </a:spcAft>
            </a:pPr>
            <a:endParaRPr lang="en-US"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algn="just" fontAlgn="base">
              <a:spcBef>
                <a:spcPct val="0"/>
              </a:spcBef>
              <a:spcAft>
                <a:spcPct val="0"/>
              </a:spcAft>
            </a:pPr>
            <a:endParaRPr lang="en-US"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indent="457200" algn="just" fontAlgn="base">
              <a:spcBef>
                <a:spcPct val="0"/>
              </a:spcBef>
              <a:spcAft>
                <a:spcPct val="0"/>
              </a:spcAft>
            </a:pPr>
            <a:endParaRPr lang="ro-RO" sz="1100" dirty="0" smtClean="0">
              <a:effectLst>
                <a:outerShdw blurRad="38100" dist="38100" dir="2700000" algn="tl">
                  <a:srgbClr val="000000">
                    <a:alpha val="43137"/>
                  </a:srgbClr>
                </a:outerShdw>
              </a:effectLst>
              <a:latin typeface="Times New Roman" pitchFamily="18" charset="0"/>
              <a:cs typeface="Times New Roman" pitchFamily="18" charset="0"/>
            </a:endParaRPr>
          </a:p>
          <a:p>
            <a:pPr indent="457200" algn="just" fontAlgn="base">
              <a:spcBef>
                <a:spcPct val="0"/>
              </a:spcBef>
              <a:spcAft>
                <a:spcPct val="0"/>
              </a:spcAft>
              <a:buBlip>
                <a:blip r:embed="rId3"/>
              </a:buBlip>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Dintre bolnavii cu HIV, în 2015, 35% dintre decesele prin HIV s-au datorat TBC. Persoanele care trăiesc cu HIV au reprezentat 1,2 milioane (11%) din totalul cazurilor noi de TB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indent="457200" algn="just" fontAlgn="base">
              <a:spcBef>
                <a:spcPct val="0"/>
              </a:spcBef>
              <a:spcAft>
                <a:spcPct val="0"/>
              </a:spcAft>
              <a:buBlip>
                <a:blip r:embed="rId3"/>
              </a:buBlip>
            </a:pPr>
            <a:endParaRPr lang="en-US" sz="11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381000" y="4495800"/>
            <a:ext cx="84582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buBlip>
                <a:blip r:embed="rId3"/>
              </a:buBlip>
            </a:pP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 total de 910.000 de persoane care trăiesc cu HIV au beneficiat de un astfel de tratament, </a:t>
            </a:r>
            <a:r>
              <a:rPr lang="ro-RO" dirty="0" smtClean="0">
                <a:effectLst>
                  <a:outerShdw blurRad="38100" dist="38100" dir="2700000" algn="tl">
                    <a:srgbClr val="000000">
                      <a:alpha val="43137"/>
                    </a:srgbClr>
                  </a:outerShdw>
                </a:effectLst>
                <a:ea typeface="Times New Roman" pitchFamily="18" charset="0"/>
                <a:cs typeface="Times New Roman" pitchFamily="18" charset="0"/>
              </a:rPr>
              <a:t>î</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a:t>
            </a:r>
            <a:r>
              <a:rPr lang="ro-RO"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2015</a:t>
            </a:r>
            <a:r>
              <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precum și 87.000 de copii sub cinci ani (7% din cele eligibile). (</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6,11).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57200" y="3216270"/>
          <a:ext cx="8229599" cy="1293822"/>
        </p:xfrm>
        <a:graphic>
          <a:graphicData uri="http://schemas.openxmlformats.org/drawingml/2006/table">
            <a:tbl>
              <a:tblPr/>
              <a:tblGrid>
                <a:gridCol w="1875099"/>
                <a:gridCol w="1614668"/>
                <a:gridCol w="1614668"/>
                <a:gridCol w="1562582"/>
                <a:gridCol w="1562582"/>
              </a:tblGrid>
              <a:tr h="143758">
                <a:tc rowSpan="2">
                  <a:txBody>
                    <a:bodyPr/>
                    <a:lstStyle/>
                    <a:p>
                      <a:pPr marL="0" marR="0" algn="just">
                        <a:lnSpc>
                          <a:spcPct val="115000"/>
                        </a:lnSpc>
                        <a:spcBef>
                          <a:spcPts val="0"/>
                        </a:spcBef>
                        <a:spcAft>
                          <a:spcPts val="0"/>
                        </a:spcAft>
                      </a:pPr>
                      <a:r>
                        <a:rPr lang="en-US" sz="800" b="1">
                          <a:latin typeface="Times New Roman"/>
                          <a:ea typeface="Times New Roman"/>
                          <a:cs typeface="Times New Roman"/>
                        </a:rPr>
                        <a:t>Regiunea OMS</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0"/>
                        </a:spcBef>
                        <a:spcAft>
                          <a:spcPts val="0"/>
                        </a:spcAft>
                      </a:pPr>
                      <a:r>
                        <a:rPr lang="ro-RO" sz="800" b="1">
                          <a:latin typeface="Times New Roman"/>
                          <a:ea typeface="Times New Roman"/>
                          <a:cs typeface="Times New Roman"/>
                        </a:rPr>
                        <a:t>Țări și teritorii</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15000"/>
                        </a:lnSpc>
                        <a:spcBef>
                          <a:spcPts val="0"/>
                        </a:spcBef>
                        <a:spcAft>
                          <a:spcPts val="0"/>
                        </a:spcAft>
                      </a:pPr>
                      <a:r>
                        <a:rPr lang="en-US" sz="800" b="1">
                          <a:latin typeface="Times New Roman"/>
                          <a:ea typeface="Times New Roman"/>
                          <a:cs typeface="Times New Roman"/>
                        </a:rPr>
                        <a:t>State membre OMS</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3758">
                <a:tc vMerge="1">
                  <a:txBody>
                    <a:bodyPr/>
                    <a:lstStyle/>
                    <a:p>
                      <a:endParaRPr lang="en-US"/>
                    </a:p>
                  </a:txBody>
                  <a:tcPr/>
                </a:tc>
                <a:tc>
                  <a:txBody>
                    <a:bodyPr/>
                    <a:lstStyle/>
                    <a:p>
                      <a:pPr marL="0" marR="0" algn="just">
                        <a:lnSpc>
                          <a:spcPct val="115000"/>
                        </a:lnSpc>
                        <a:spcBef>
                          <a:spcPts val="0"/>
                        </a:spcBef>
                        <a:spcAft>
                          <a:spcPts val="0"/>
                        </a:spcAft>
                      </a:pPr>
                      <a:r>
                        <a:rPr lang="en-US" sz="800" b="1">
                          <a:latin typeface="Times New Roman"/>
                          <a:ea typeface="Times New Roman"/>
                          <a:cs typeface="Times New Roman"/>
                        </a:rPr>
                        <a:t>Număr</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800" b="1">
                          <a:latin typeface="Times New Roman"/>
                          <a:ea typeface="Times New Roman"/>
                          <a:cs typeface="Times New Roman"/>
                        </a:rPr>
                        <a:t>Număr care au raportat date</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800" b="1">
                          <a:latin typeface="Times New Roman"/>
                          <a:ea typeface="Times New Roman"/>
                          <a:cs typeface="Times New Roman"/>
                        </a:rPr>
                        <a:t>Număr</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800" b="1">
                          <a:latin typeface="Times New Roman"/>
                          <a:ea typeface="Times New Roman"/>
                          <a:cs typeface="Times New Roman"/>
                        </a:rPr>
                        <a:t>Număr care au raportat date</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Africa</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47</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47</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Americile</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35</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33</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Regiunea Mediteraniană de Est</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22</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20</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19</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Regiunea Europeană</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54</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48</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53</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47</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Asia de Sud-Est</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11</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Pacificul de Vest</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36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36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27</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27</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758">
                <a:tc>
                  <a:txBody>
                    <a:bodyPr/>
                    <a:lstStyle/>
                    <a:p>
                      <a:pPr marL="0" marR="0" algn="just">
                        <a:lnSpc>
                          <a:spcPct val="115000"/>
                        </a:lnSpc>
                        <a:spcBef>
                          <a:spcPts val="0"/>
                        </a:spcBef>
                        <a:spcAft>
                          <a:spcPts val="0"/>
                        </a:spcAft>
                      </a:pPr>
                      <a:r>
                        <a:rPr lang="en-US" sz="800" b="1">
                          <a:latin typeface="Times New Roman"/>
                          <a:ea typeface="Times New Roman"/>
                          <a:cs typeface="Times New Roman"/>
                        </a:rPr>
                        <a:t>Global</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216</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202</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latin typeface="Times New Roman"/>
                          <a:ea typeface="Times New Roman"/>
                          <a:cs typeface="Times New Roman"/>
                        </a:rPr>
                        <a:t>194</a:t>
                      </a:r>
                      <a:endParaRPr lang="en-US" sz="100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latin typeface="Times New Roman"/>
                          <a:ea typeface="Times New Roman"/>
                          <a:cs typeface="Times New Roman"/>
                        </a:rPr>
                        <a:t>183</a:t>
                      </a:r>
                      <a:endParaRPr lang="en-US" sz="1000" dirty="0">
                        <a:latin typeface="Calibri"/>
                        <a:ea typeface="Times New Roman"/>
                        <a:cs typeface="Times New Roman"/>
                      </a:endParaRPr>
                    </a:p>
                  </a:txBody>
                  <a:tcPr marL="62503" marR="6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34817" name="Rectangle 1"/>
          <p:cNvSpPr>
            <a:spLocks noChangeArrowheads="1"/>
          </p:cNvSpPr>
          <p:nvPr/>
        </p:nvSpPr>
        <p:spPr bwMode="auto">
          <a:xfrm>
            <a:off x="381000" y="284202"/>
            <a:ext cx="8458200" cy="230832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o-RO"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Țările cu incidență redusă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 TB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UE/EEA, cu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puțin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20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TB la 100.000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populație</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Austria,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Belgia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Croația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Cipru</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Cehia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Danemarca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Estonia,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Finlanda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Franța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Germania,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Grecia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Ungaria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Islanda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Irlanda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Italia, Luxembourg, Malta,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Olanda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Norvegia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Polonia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Slovacia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Slovenia,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Spania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Suedia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Marea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Britanie. </a:t>
            </a:r>
            <a:endPar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Țările</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incidență</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ridicată</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Regiunea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Europeană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OMS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sunt</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Armenia, Azerbaijan, Belarus, Bulgaria, Estonia, Georgia, Kazakhstan, Kyrgyzstan,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Letonia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Lituania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Moldova, Romania,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Federația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Rusă</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Tajikistan,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Turcia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Turkmenistan,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Ucraina</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Uzbekistan (12</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4818" name="Rectangle 2"/>
          <p:cNvSpPr>
            <a:spLocks noChangeArrowheads="1"/>
          </p:cNvSpPr>
          <p:nvPr/>
        </p:nvSpPr>
        <p:spPr bwMode="auto">
          <a:xfrm>
            <a:off x="0" y="27432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Raportarea</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datelor</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rezultate</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din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colectarea</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datelor</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TB la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nivel</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mondial</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2016</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52400" y="3124200"/>
          <a:ext cx="8762999" cy="2544887"/>
        </p:xfrm>
        <a:graphic>
          <a:graphicData uri="http://schemas.openxmlformats.org/drawingml/2006/table">
            <a:tbl>
              <a:tblPr/>
              <a:tblGrid>
                <a:gridCol w="1996633"/>
                <a:gridCol w="1719323"/>
                <a:gridCol w="1719323"/>
                <a:gridCol w="1663860"/>
                <a:gridCol w="1663860"/>
              </a:tblGrid>
              <a:tr h="106487">
                <a:tc rowSpan="2">
                  <a:txBody>
                    <a:bodyPr/>
                    <a:lstStyle/>
                    <a:p>
                      <a:pPr marL="0" marR="0" algn="just">
                        <a:lnSpc>
                          <a:spcPct val="100000"/>
                        </a:lnSpc>
                        <a:spcBef>
                          <a:spcPts val="0"/>
                        </a:spcBef>
                        <a:spcAft>
                          <a:spcPts val="0"/>
                        </a:spcAft>
                      </a:pPr>
                      <a:r>
                        <a:rPr lang="en-US" sz="1600" b="1" dirty="0" err="1">
                          <a:latin typeface="Times New Roman"/>
                          <a:ea typeface="Times New Roman"/>
                          <a:cs typeface="Times New Roman"/>
                        </a:rPr>
                        <a:t>Regiunea</a:t>
                      </a:r>
                      <a:r>
                        <a:rPr lang="en-US" sz="1600" b="1" dirty="0">
                          <a:latin typeface="Times New Roman"/>
                          <a:ea typeface="Times New Roman"/>
                          <a:cs typeface="Times New Roman"/>
                        </a:rPr>
                        <a:t> OMS</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15000"/>
                        </a:lnSpc>
                        <a:spcBef>
                          <a:spcPts val="0"/>
                        </a:spcBef>
                        <a:spcAft>
                          <a:spcPts val="0"/>
                        </a:spcAft>
                      </a:pPr>
                      <a:r>
                        <a:rPr lang="ro-RO" sz="600" b="1">
                          <a:latin typeface="Times New Roman"/>
                          <a:ea typeface="Times New Roman"/>
                          <a:cs typeface="Times New Roman"/>
                        </a:rPr>
                        <a:t>Țări și teritorii</a:t>
                      </a:r>
                      <a:endParaRPr lang="en-US" sz="7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15000"/>
                        </a:lnSpc>
                        <a:spcBef>
                          <a:spcPts val="0"/>
                        </a:spcBef>
                        <a:spcAft>
                          <a:spcPts val="0"/>
                        </a:spcAft>
                      </a:pPr>
                      <a:r>
                        <a:rPr lang="en-US" sz="600" b="1">
                          <a:latin typeface="Times New Roman"/>
                          <a:ea typeface="Times New Roman"/>
                          <a:cs typeface="Times New Roman"/>
                        </a:rPr>
                        <a:t>State membre OMS</a:t>
                      </a:r>
                      <a:endParaRPr lang="en-US" sz="7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6487">
                <a:tc vMerge="1">
                  <a:txBody>
                    <a:bodyPr/>
                    <a:lstStyle/>
                    <a:p>
                      <a:endParaRPr lang="en-US"/>
                    </a:p>
                  </a:txBody>
                  <a:tcPr/>
                </a:tc>
                <a:tc>
                  <a:txBody>
                    <a:bodyPr/>
                    <a:lstStyle/>
                    <a:p>
                      <a:pPr marL="0" marR="0" algn="just">
                        <a:lnSpc>
                          <a:spcPct val="100000"/>
                        </a:lnSpc>
                        <a:spcBef>
                          <a:spcPts val="0"/>
                        </a:spcBef>
                        <a:spcAft>
                          <a:spcPts val="0"/>
                        </a:spcAft>
                      </a:pPr>
                      <a:r>
                        <a:rPr lang="en-US" sz="1600" b="1" dirty="0" err="1">
                          <a:latin typeface="Times New Roman"/>
                          <a:ea typeface="Times New Roman"/>
                          <a:cs typeface="Times New Roman"/>
                        </a:rPr>
                        <a:t>Număr</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b="1">
                          <a:latin typeface="Times New Roman"/>
                          <a:ea typeface="Times New Roman"/>
                          <a:cs typeface="Times New Roman"/>
                        </a:rPr>
                        <a:t>Număr care au raportat date</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b="1">
                          <a:latin typeface="Times New Roman"/>
                          <a:ea typeface="Times New Roman"/>
                          <a:cs typeface="Times New Roman"/>
                        </a:rPr>
                        <a:t>Număr</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b="1">
                          <a:latin typeface="Times New Roman"/>
                          <a:ea typeface="Times New Roman"/>
                          <a:cs typeface="Times New Roman"/>
                        </a:rPr>
                        <a:t>Număr care au raportat date</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dirty="0">
                          <a:latin typeface="Times New Roman"/>
                          <a:ea typeface="Times New Roman"/>
                          <a:cs typeface="Times New Roman"/>
                        </a:rPr>
                        <a:t>Africa</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47</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46</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47</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46</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dirty="0" err="1">
                          <a:latin typeface="Times New Roman"/>
                          <a:ea typeface="Times New Roman"/>
                          <a:cs typeface="Times New Roman"/>
                        </a:rPr>
                        <a:t>Americile</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46</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41</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35</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33</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a:latin typeface="Times New Roman"/>
                          <a:ea typeface="Times New Roman"/>
                          <a:cs typeface="Times New Roman"/>
                        </a:rPr>
                        <a:t>Regiunea Mediteraniană de Est</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22</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20</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21</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19</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a:latin typeface="Times New Roman"/>
                          <a:ea typeface="Times New Roman"/>
                          <a:cs typeface="Times New Roman"/>
                        </a:rPr>
                        <a:t>Regiunea Europeană</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54</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48</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53</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47</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a:latin typeface="Times New Roman"/>
                          <a:ea typeface="Times New Roman"/>
                          <a:cs typeface="Times New Roman"/>
                        </a:rPr>
                        <a:t>Asia de Sud-Est</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11</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11</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11</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11</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a:latin typeface="Times New Roman"/>
                          <a:ea typeface="Times New Roman"/>
                          <a:cs typeface="Times New Roman"/>
                        </a:rPr>
                        <a:t>Pacificul de Vest</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36</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36</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27</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27</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87">
                <a:tc>
                  <a:txBody>
                    <a:bodyPr/>
                    <a:lstStyle/>
                    <a:p>
                      <a:pPr marL="0" marR="0" algn="just">
                        <a:lnSpc>
                          <a:spcPct val="100000"/>
                        </a:lnSpc>
                        <a:spcBef>
                          <a:spcPts val="0"/>
                        </a:spcBef>
                        <a:spcAft>
                          <a:spcPts val="0"/>
                        </a:spcAft>
                      </a:pPr>
                      <a:r>
                        <a:rPr lang="en-US" sz="1600" b="1">
                          <a:latin typeface="Times New Roman"/>
                          <a:ea typeface="Times New Roman"/>
                          <a:cs typeface="Times New Roman"/>
                        </a:rPr>
                        <a:t>Global</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216</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a:latin typeface="Times New Roman"/>
                          <a:ea typeface="Times New Roman"/>
                          <a:cs typeface="Times New Roman"/>
                        </a:rPr>
                        <a:t>202</a:t>
                      </a:r>
                      <a:endParaRPr lang="en-US" sz="16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194</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latin typeface="Times New Roman"/>
                          <a:ea typeface="Times New Roman"/>
                          <a:cs typeface="Times New Roman"/>
                        </a:rPr>
                        <a:t>183</a:t>
                      </a:r>
                      <a:endParaRPr lang="en-US" sz="16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9" name="Rectangle 3"/>
          <p:cNvSpPr>
            <a:spLocks noChangeArrowheads="1"/>
          </p:cNvSpPr>
          <p:nvPr/>
        </p:nvSpPr>
        <p:spPr bwMode="auto">
          <a:xfrm>
            <a:off x="228600" y="5728156"/>
            <a:ext cx="270779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Sursa</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rPr>
              <a:t>http://www.who.int/tb/data</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divahair.ro/uploads/articole/original/articole_4222.jpg"/>
          <p:cNvPicPr>
            <a:picLocks noChangeAspect="1" noChangeArrowheads="1"/>
          </p:cNvPicPr>
          <p:nvPr/>
        </p:nvPicPr>
        <p:blipFill>
          <a:blip r:embed="rId2" cstate="print">
            <a:lum bright="40000" contrast="-40000"/>
          </a:blip>
          <a:stretch>
            <a:fillRect/>
          </a:stretch>
        </p:blipFill>
        <p:spPr bwMode="auto">
          <a:xfrm>
            <a:off x="0" y="0"/>
            <a:ext cx="9144000" cy="6858000"/>
          </a:xfrm>
          <a:prstGeom prst="rect">
            <a:avLst/>
          </a:prstGeom>
          <a:noFill/>
        </p:spPr>
      </p:pic>
      <p:sp>
        <p:nvSpPr>
          <p:cNvPr id="5" name="Rectangle 4"/>
          <p:cNvSpPr/>
          <p:nvPr/>
        </p:nvSpPr>
        <p:spPr>
          <a:xfrm>
            <a:off x="304800" y="381000"/>
            <a:ext cx="8686800" cy="34163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indent="457200" fontAlgn="base">
              <a:spcBef>
                <a:spcPct val="0"/>
              </a:spcBef>
              <a:spcAft>
                <a:spcPct val="0"/>
              </a:spcAft>
            </a:pP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obiectivele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globale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tuberculoza</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prevenire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ngrijire</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și</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control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după</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b="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anul</a:t>
            </a:r>
            <a:r>
              <a:rPr lang="en-US"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2015 (13):</a:t>
            </a:r>
          </a:p>
          <a:p>
            <a:pPr lvl="0" indent="457200" eaLnBrk="0" fontAlgn="base" hangingPunct="0">
              <a:spcBef>
                <a:spcPct val="0"/>
              </a:spcBef>
              <a:spcAft>
                <a:spcPct val="0"/>
              </a:spcAft>
            </a:pPr>
            <a:endPar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REPERE PENTRU 2025 -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75%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numărului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decese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comparație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2015); - 50%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ratei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puțin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55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100.000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locuitori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lvl="0" indent="457200" eaLnBrk="0" fontAlgn="base" hangingPunct="0">
              <a:spcBef>
                <a:spcPct val="0"/>
              </a:spcBef>
              <a:spcAft>
                <a:spcPct val="0"/>
              </a:spcAft>
            </a:pPr>
            <a:r>
              <a:rPr lang="en-US"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Ținte</a:t>
            </a:r>
            <a:r>
              <a:rPr lang="en-US"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i="1"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pentru</a:t>
            </a:r>
            <a:r>
              <a:rPr lang="en-US"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20</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35 -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95%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numărului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decese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tuberculoză</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ea typeface="Times New Roman" pitchFamily="18" charset="0"/>
                <a:cs typeface="Times New Roman" pitchFamily="18" charset="0"/>
              </a:rPr>
              <a:t>î</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comparație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cu 2015) -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reducere</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90% a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incidenței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tuberculozei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mai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puțin</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10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cazuri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tuberculoza</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la 100.000 de </a:t>
            </a:r>
            <a:r>
              <a:rPr lang="en-US" dirty="0" err="1"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locuitori</a:t>
            </a:r>
            <a:r>
              <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lang="en-US" dirty="0" smtClean="0">
              <a:effectLst>
                <a:outerShdw blurRad="38100" dist="38100" dir="2700000" algn="tl">
                  <a:srgbClr val="000000">
                    <a:alpha val="43137"/>
                  </a:srgbClr>
                </a:outerShdw>
              </a:effectLst>
              <a:latin typeface="Arial" pitchFamily="34" charset="0"/>
              <a:cs typeface="Arial" pitchFamily="34" charset="0"/>
            </a:endParaRPr>
          </a:p>
          <a:p>
            <a:pPr lvl="0" indent="457200" eaLnBrk="0" fontAlgn="base" hangingPunct="0">
              <a:spcBef>
                <a:spcPct val="0"/>
              </a:spcBef>
              <a:spcAft>
                <a:spcPct val="0"/>
              </a:spcAft>
            </a:pPr>
            <a:endPar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ro-RO"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en-US"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16385" name="Rectangle 1"/>
          <p:cNvSpPr>
            <a:spLocks noChangeArrowheads="1"/>
          </p:cNvSpPr>
          <p:nvPr/>
        </p:nvSpPr>
        <p:spPr bwMode="auto">
          <a:xfrm>
            <a:off x="152400" y="3200400"/>
            <a:ext cx="8991600" cy="258532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Strategia prezintă 3 piloni strategici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Times New Roman" pitchFamily="18" charset="0"/>
              </a:rPr>
              <a:t>î</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 vederea eradicării epidemiei TBC:</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Pilonul 1: </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î</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ngrijire centrat</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pe pacient </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prevenire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Pilonul 2: Sisteme de politici </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î</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ndr</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zne</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e </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de sus</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inere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Pilonul 3: intensificarea cercet</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rii </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inov</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sng"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rii.</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Succesul strategiei va depinde de țările care respectă următoarele 4 principii cheie: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administrare de catre guvern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responsabilitate, cu monitorizare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evaluare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coali</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ie strâns</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cu organiza</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iile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comunit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ile societ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ii civile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protec</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ia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promovarea drepturilor omului, etica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echitatea</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indent="457200" eaLnBrk="0" fontAlgn="base" hangingPunct="0">
              <a:spcBef>
                <a:spcPct val="0"/>
              </a:spcBef>
              <a:spcAft>
                <a:spcPct val="0"/>
              </a:spcAft>
            </a:pP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Times New Roman" pitchFamily="18" charset="0"/>
                <a:cs typeface="Andalus" pitchFamily="18" charset="-78"/>
              </a:rPr>
              <a:t>•</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adaptarea strategiei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ș</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i obiectivelor la nivel de </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ț</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ar</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ă</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ndalus" pitchFamily="18" charset="-78"/>
                <a:ea typeface="Times New Roman" pitchFamily="18" charset="0"/>
                <a:cs typeface="Andalus" pitchFamily="18" charset="-78"/>
              </a:rPr>
              <a:t>, cu colaborarea  la nivel mondial</a:t>
            </a:r>
            <a:r>
              <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kumimoji="0" lang="ro-RO"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4056</Words>
  <Application>Microsoft Office PowerPoint</Application>
  <PresentationFormat>On-screen Show (4:3)</PresentationFormat>
  <Paragraphs>433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Emilia Alexandru</dc:creator>
  <cp:lastModifiedBy>user</cp:lastModifiedBy>
  <cp:revision>154</cp:revision>
  <dcterms:created xsi:type="dcterms:W3CDTF">2006-08-16T00:00:00Z</dcterms:created>
  <dcterms:modified xsi:type="dcterms:W3CDTF">2017-02-07T12:04:08Z</dcterms:modified>
</cp:coreProperties>
</file>